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5"/>
  </p:sldMasterIdLst>
  <p:notesMasterIdLst>
    <p:notesMasterId r:id="rId42"/>
  </p:notesMasterIdLst>
  <p:handoutMasterIdLst>
    <p:handoutMasterId r:id="rId43"/>
  </p:handoutMasterIdLst>
  <p:sldIdLst>
    <p:sldId id="1135" r:id="rId6"/>
    <p:sldId id="1054" r:id="rId7"/>
    <p:sldId id="1202" r:id="rId8"/>
    <p:sldId id="1212" r:id="rId9"/>
    <p:sldId id="1158" r:id="rId10"/>
    <p:sldId id="1159" r:id="rId11"/>
    <p:sldId id="1183" r:id="rId12"/>
    <p:sldId id="1182" r:id="rId13"/>
    <p:sldId id="1194" r:id="rId14"/>
    <p:sldId id="1195" r:id="rId15"/>
    <p:sldId id="1181" r:id="rId16"/>
    <p:sldId id="1203" r:id="rId17"/>
    <p:sldId id="1208" r:id="rId18"/>
    <p:sldId id="1204" r:id="rId19"/>
    <p:sldId id="1205" r:id="rId20"/>
    <p:sldId id="1206" r:id="rId21"/>
    <p:sldId id="1207" r:id="rId22"/>
    <p:sldId id="1184" r:id="rId23"/>
    <p:sldId id="1190" r:id="rId24"/>
    <p:sldId id="1199" r:id="rId25"/>
    <p:sldId id="1200" r:id="rId26"/>
    <p:sldId id="1185" r:id="rId27"/>
    <p:sldId id="1209" r:id="rId28"/>
    <p:sldId id="1210" r:id="rId29"/>
    <p:sldId id="1191" r:id="rId30"/>
    <p:sldId id="1192" r:id="rId31"/>
    <p:sldId id="1216" r:id="rId32"/>
    <p:sldId id="1201" r:id="rId33"/>
    <p:sldId id="1188" r:id="rId34"/>
    <p:sldId id="1196" r:id="rId35"/>
    <p:sldId id="1187" r:id="rId36"/>
    <p:sldId id="1217" r:id="rId37"/>
    <p:sldId id="1215" r:id="rId38"/>
    <p:sldId id="1147" r:id="rId39"/>
    <p:sldId id="1148" r:id="rId40"/>
    <p:sldId id="1076" r:id="rId41"/>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echEd 2013 Template layouts" id="{6DD5C800-9A2C-4823-B056-4AFFC9A97500}">
          <p14:sldIdLst>
            <p14:sldId id="1135"/>
            <p14:sldId id="1054"/>
            <p14:sldId id="1202"/>
            <p14:sldId id="1212"/>
            <p14:sldId id="1158"/>
            <p14:sldId id="1159"/>
          </p14:sldIdLst>
        </p14:section>
        <p14:section name="Transformation" id="{D75CC008-E54F-491C-A50E-BD4F03B4D541}">
          <p14:sldIdLst>
            <p14:sldId id="1183"/>
            <p14:sldId id="1182"/>
            <p14:sldId id="1194"/>
            <p14:sldId id="1195"/>
            <p14:sldId id="1181"/>
          </p14:sldIdLst>
        </p14:section>
        <p14:section name="Retrospectives" id="{4DD8DB94-E2D9-4F3F-AD8A-6A39627CDFA5}">
          <p14:sldIdLst>
            <p14:sldId id="1203"/>
            <p14:sldId id="1208"/>
            <p14:sldId id="1204"/>
            <p14:sldId id="1205"/>
            <p14:sldId id="1206"/>
            <p14:sldId id="1207"/>
            <p14:sldId id="1184"/>
          </p14:sldIdLst>
        </p14:section>
        <p14:section name="Play the same game" id="{04FF58D2-F3A0-4C37-A84B-4AEA52E7A3A1}">
          <p14:sldIdLst>
            <p14:sldId id="1190"/>
            <p14:sldId id="1199"/>
            <p14:sldId id="1200"/>
            <p14:sldId id="1185"/>
          </p14:sldIdLst>
        </p14:section>
        <p14:section name="Debt" id="{927E5A2C-8D4B-4A46-9D54-E47FB527DED9}">
          <p14:sldIdLst>
            <p14:sldId id="1209"/>
            <p14:sldId id="1210"/>
            <p14:sldId id="1191"/>
          </p14:sldIdLst>
        </p14:section>
        <p14:section name="You get what you measure" id="{2FD6F98D-B8DC-4CAA-AD12-F11695084F61}">
          <p14:sldIdLst>
            <p14:sldId id="1192"/>
            <p14:sldId id="1216"/>
            <p14:sldId id="1201"/>
            <p14:sldId id="1188"/>
          </p14:sldIdLst>
        </p14:section>
        <p14:section name="PM or PO?" id="{FA3CB526-64A0-405B-8F12-259AC43281E6}">
          <p14:sldIdLst>
            <p14:sldId id="1196"/>
            <p14:sldId id="1187"/>
          </p14:sldIdLst>
        </p14:section>
        <p14:section name="Summary" id="{0215D925-CA88-4FF4-9754-B7B0ACA284D7}">
          <p14:sldIdLst>
            <p14:sldId id="1217"/>
            <p14:sldId id="1215"/>
          </p14:sldIdLst>
        </p14:section>
        <p14:section name="Special content" id="{6925D2A1-AD53-4951-AB34-79DFA02CD676}">
          <p14:sldIdLst>
            <p14:sldId id="1147"/>
            <p14:sldId id="1148"/>
            <p14:sldId id="1076"/>
          </p14:sldIdLst>
        </p14:section>
      </p14:sectionLst>
    </p:ext>
    <p:ext uri="{EFAFB233-063F-42B5-8137-9DF3F51BA10A}">
      <p15:sldGuideLst xmlns:p15="http://schemas.microsoft.com/office/powerpoint/2012/main">
        <p15:guide id="1" orient="horz" pos="2227" userDrawn="1">
          <p15:clr>
            <a:srgbClr val="A4A3A4"/>
          </p15:clr>
        </p15:guide>
        <p15:guide id="2" pos="3917">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Peter Provost" initials="PP" lastIdx="1" clrIdx="2">
    <p:extLst>
      <p:ext uri="{19B8F6BF-5375-455C-9EA6-DF929625EA0E}">
        <p15:presenceInfo xmlns:p15="http://schemas.microsoft.com/office/powerpoint/2012/main" userId="67749b74e5d97f43"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7FBA00"/>
    <a:srgbClr val="007233"/>
    <a:srgbClr val="0072C6"/>
    <a:srgbClr val="B4009E"/>
    <a:srgbClr val="B0B186"/>
    <a:srgbClr val="FF66FF"/>
    <a:srgbClr val="000000"/>
    <a:srgbClr val="33CCCC"/>
    <a:srgbClr val="CC00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468" autoAdjust="0"/>
    <p:restoredTop sz="67199" autoAdjust="0"/>
  </p:normalViewPr>
  <p:slideViewPr>
    <p:cSldViewPr snapToGrid="0">
      <p:cViewPr varScale="1">
        <p:scale>
          <a:sx n="44" d="100"/>
          <a:sy n="44" d="100"/>
        </p:scale>
        <p:origin x="762" y="42"/>
      </p:cViewPr>
      <p:guideLst>
        <p:guide orient="horz" pos="2227"/>
        <p:guide pos="3917"/>
      </p:guideLst>
    </p:cSldViewPr>
  </p:slideViewPr>
  <p:outlineViewPr>
    <p:cViewPr>
      <p:scale>
        <a:sx n="33" d="100"/>
        <a:sy n="33" d="100"/>
      </p:scale>
      <p:origin x="0" y="-3144"/>
    </p:cViewPr>
  </p:outlineViewPr>
  <p:notesTextViewPr>
    <p:cViewPr>
      <p:scale>
        <a:sx n="100" d="100"/>
        <a:sy n="100" d="100"/>
      </p:scale>
      <p:origin x="0" y="0"/>
    </p:cViewPr>
  </p:notesTextViewPr>
  <p:sorterViewPr>
    <p:cViewPr>
      <p:scale>
        <a:sx n="85" d="100"/>
        <a:sy n="85" d="100"/>
      </p:scale>
      <p:origin x="0" y="-12660"/>
    </p:cViewPr>
  </p:sorterViewPr>
  <p:notesViewPr>
    <p:cSldViewPr snapToGrid="0" showGuides="1">
      <p:cViewPr>
        <p:scale>
          <a:sx n="41" d="100"/>
          <a:sy n="41" d="100"/>
        </p:scale>
        <p:origin x="-3792" y="-84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notesMaster" Target="notesMasters/notesMaster1.xml"/><Relationship Id="rId47" Type="http://schemas.openxmlformats.org/officeDocument/2006/relationships/theme" Target="theme/theme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slide" Target="slides/slide36.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presProps" Target="presProps.xml"/><Relationship Id="rId5" Type="http://schemas.openxmlformats.org/officeDocument/2006/relationships/slideMaster" Target="slideMasters/slideMaster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commentAuthors" Target="commentAuthors.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handoutMaster" Target="handoutMasters/handoutMaster1.xml"/><Relationship Id="rId48"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smtClean="0">
                <a:gradFill>
                  <a:gsLst>
                    <a:gs pos="1250">
                      <a:schemeClr val="tx1"/>
                    </a:gs>
                    <a:gs pos="100000">
                      <a:schemeClr val="tx1"/>
                    </a:gs>
                  </a:gsLst>
                  <a:lin ang="5400000" scaled="0"/>
                </a:gradFill>
                <a:latin typeface="Segoe UI" pitchFamily="34" charset="0"/>
              </a:rPr>
              <a:t>TechEd 2013</a:t>
            </a:r>
            <a:endParaRPr lang="en-US" dirty="0">
              <a:gradFill>
                <a:gsLst>
                  <a:gs pos="1250">
                    <a:schemeClr val="tx1"/>
                  </a:gs>
                  <a:gs pos="100000">
                    <a:schemeClr val="tx1"/>
                  </a:gs>
                </a:gsLst>
                <a:lin ang="5400000" scaled="0"/>
              </a:gradFill>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5B6A60E7-2D53-4E43-BBED-95418411E14A}" type="datetime8">
              <a:rPr lang="en-US" smtClean="0">
                <a:latin typeface="Segoe UI" pitchFamily="34" charset="0"/>
              </a:rPr>
              <a:t>6/3/2013 1:39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gradFill>
                  <a:gsLst>
                    <a:gs pos="1250">
                      <a:schemeClr val="tx1"/>
                    </a:gs>
                    <a:gs pos="100000">
                      <a:schemeClr val="tx1"/>
                    </a:gs>
                  </a:gsLst>
                  <a:lin ang="5400000" scaled="0"/>
                </a:gradFill>
                <a:latin typeface="Segoe UI" pitchFamily="34" charset="0"/>
              </a:defRPr>
            </a:lvl1pPr>
          </a:lstStyle>
          <a:p>
            <a:r>
              <a:rPr lang="en-US" dirty="0" smtClean="0"/>
              <a:t>TechEd 2013</a:t>
            </a:r>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2DFDA5C7-BBAE-481E-8BF7-731156A2E2C1}" type="datetime8">
              <a:rPr lang="en-US" smtClean="0"/>
              <a:t>6/3/2013 1:39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Slide Number Placeholder 5"/>
          <p:cNvSpPr>
            <a:spLocks noGrp="1"/>
          </p:cNvSpPr>
          <p:nvPr>
            <p:ph type="sldNum" sz="quarter" idx="12"/>
          </p:nvPr>
        </p:nvSpPr>
        <p:spPr/>
        <p:txBody>
          <a:bodyPr/>
          <a:lstStyle/>
          <a:p>
            <a:fld id="{B4008EB6-D09E-4580-8CD6-DDB14511944F}" type="slidenum">
              <a:rPr lang="en-US" smtClean="0"/>
              <a:pPr/>
              <a:t>1</a:t>
            </a:fld>
            <a:endParaRPr lang="en-US" dirty="0"/>
          </a:p>
        </p:txBody>
      </p:sp>
      <p:sp>
        <p:nvSpPr>
          <p:cNvPr id="10" name="Date Placeholder 9"/>
          <p:cNvSpPr>
            <a:spLocks noGrp="1"/>
          </p:cNvSpPr>
          <p:nvPr>
            <p:ph type="dt" idx="13"/>
          </p:nvPr>
        </p:nvSpPr>
        <p:spPr/>
        <p:txBody>
          <a:bodyPr/>
          <a:lstStyle/>
          <a:p>
            <a:fld id="{B24D84E8-06E3-489F-9C67-A33EE59B08EB}" type="datetime8">
              <a:rPr lang="en-US" smtClean="0"/>
              <a:t>6/3/2013 1:39 PM</a:t>
            </a:fld>
            <a:endParaRPr lang="en-US" dirty="0"/>
          </a:p>
        </p:txBody>
      </p:sp>
      <p:sp>
        <p:nvSpPr>
          <p:cNvPr id="11" name="Footer Placeholder 10"/>
          <p:cNvSpPr>
            <a:spLocks noGrp="1"/>
          </p:cNvSpPr>
          <p:nvPr>
            <p:ph type="ftr" sz="quarter" idx="14"/>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2" name="Header Placeholder 11"/>
          <p:cNvSpPr>
            <a:spLocks noGrp="1"/>
          </p:cNvSpPr>
          <p:nvPr>
            <p:ph type="hdr" sz="quarter" idx="15"/>
          </p:nvPr>
        </p:nvSpPr>
        <p:spPr/>
        <p:txBody>
          <a:bodyPr/>
          <a:lstStyle/>
          <a:p>
            <a:r>
              <a:rPr lang="en-US" dirty="0" err="1" smtClean="0"/>
              <a:t>TechEd</a:t>
            </a:r>
            <a:r>
              <a:rPr lang="en-US" dirty="0" smtClean="0"/>
              <a:t> 2013</a:t>
            </a:r>
            <a:endParaRPr lang="en-US" dirty="0"/>
          </a:p>
        </p:txBody>
      </p:sp>
    </p:spTree>
    <p:extLst>
      <p:ext uri="{BB962C8B-B14F-4D97-AF65-F5344CB8AC3E}">
        <p14:creationId xmlns:p14="http://schemas.microsoft.com/office/powerpoint/2010/main" val="31273441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TechEd 2013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DFDA5C7-BBAE-481E-8BF7-731156A2E2C1}" type="datetime8">
              <a:rPr lang="en-US" smtClean="0"/>
              <a:t>6/3/2013 1:39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13014429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TechEd 2013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DFDA5C7-BBAE-481E-8BF7-731156A2E2C1}" type="datetime8">
              <a:rPr lang="en-US" smtClean="0"/>
              <a:t>6/3/2013 1:39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20736811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r>
              <a:rPr lang="en-US" smtClean="0">
                <a:gradFill>
                  <a:gsLst>
                    <a:gs pos="1250">
                      <a:prstClr val="black"/>
                    </a:gs>
                    <a:gs pos="100000">
                      <a:prstClr val="black"/>
                    </a:gs>
                  </a:gsLst>
                  <a:lin ang="5400000" scaled="0"/>
                </a:gradFill>
              </a:rPr>
              <a:t>TechEd 2013</a:t>
            </a:r>
            <a:endParaRPr lang="en-US" dirty="0">
              <a:gradFill>
                <a:gsLst>
                  <a:gs pos="1250">
                    <a:prstClr val="black"/>
                  </a:gs>
                  <a:gs pos="100000">
                    <a:prstClr val="black"/>
                  </a:gs>
                </a:gsLst>
                <a:lin ang="5400000" scaled="0"/>
              </a:gra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DFDA5C7-BBAE-481E-8BF7-731156A2E2C1}" type="datetime8">
              <a:rPr lang="en-US" smtClean="0">
                <a:solidFill>
                  <a:prstClr val="black"/>
                </a:solidFill>
              </a:rPr>
              <a:pPr/>
              <a:t>6/3/2013 1:39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12</a:t>
            </a:fld>
            <a:endParaRPr lang="en-US" dirty="0">
              <a:solidFill>
                <a:prstClr val="black"/>
              </a:solidFill>
            </a:endParaRPr>
          </a:p>
        </p:txBody>
      </p:sp>
    </p:spTree>
    <p:extLst>
      <p:ext uri="{BB962C8B-B14F-4D97-AF65-F5344CB8AC3E}">
        <p14:creationId xmlns:p14="http://schemas.microsoft.com/office/powerpoint/2010/main" val="12357949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gradFill>
                  <a:gsLst>
                    <a:gs pos="1250">
                      <a:prstClr val="black"/>
                    </a:gs>
                    <a:gs pos="100000">
                      <a:prstClr val="black"/>
                    </a:gs>
                  </a:gsLst>
                  <a:lin ang="5400000" scaled="0"/>
                </a:gradFill>
              </a:rPr>
              <a:t>TechEd 2013</a:t>
            </a:r>
            <a:endParaRPr lang="en-US" dirty="0">
              <a:gradFill>
                <a:gsLst>
                  <a:gs pos="1250">
                    <a:prstClr val="black"/>
                  </a:gs>
                  <a:gs pos="100000">
                    <a:prstClr val="black"/>
                  </a:gs>
                </a:gsLst>
                <a:lin ang="5400000" scaled="0"/>
              </a:gra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DFDA5C7-BBAE-481E-8BF7-731156A2E2C1}" type="datetime8">
              <a:rPr lang="en-US" smtClean="0">
                <a:solidFill>
                  <a:prstClr val="black"/>
                </a:solidFill>
              </a:rPr>
              <a:pPr/>
              <a:t>6/3/2013 1:39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13</a:t>
            </a:fld>
            <a:endParaRPr lang="en-US" dirty="0">
              <a:solidFill>
                <a:prstClr val="black"/>
              </a:solidFill>
            </a:endParaRPr>
          </a:p>
        </p:txBody>
      </p:sp>
    </p:spTree>
    <p:extLst>
      <p:ext uri="{BB962C8B-B14F-4D97-AF65-F5344CB8AC3E}">
        <p14:creationId xmlns:p14="http://schemas.microsoft.com/office/powerpoint/2010/main" val="37400510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r>
              <a:rPr lang="en-US" smtClean="0">
                <a:gradFill>
                  <a:gsLst>
                    <a:gs pos="1250">
                      <a:prstClr val="black"/>
                    </a:gs>
                    <a:gs pos="100000">
                      <a:prstClr val="black"/>
                    </a:gs>
                  </a:gsLst>
                  <a:lin ang="5400000" scaled="0"/>
                </a:gradFill>
              </a:rPr>
              <a:t>TechEd 2013</a:t>
            </a:r>
            <a:endParaRPr lang="en-US" dirty="0">
              <a:gradFill>
                <a:gsLst>
                  <a:gs pos="1250">
                    <a:prstClr val="black"/>
                  </a:gs>
                  <a:gs pos="100000">
                    <a:prstClr val="black"/>
                  </a:gs>
                </a:gsLst>
                <a:lin ang="5400000" scaled="0"/>
              </a:gra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DFDA5C7-BBAE-481E-8BF7-731156A2E2C1}" type="datetime8">
              <a:rPr lang="en-US" smtClean="0">
                <a:solidFill>
                  <a:prstClr val="black"/>
                </a:solidFill>
              </a:rPr>
              <a:pPr/>
              <a:t>6/3/2013 1:39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14</a:t>
            </a:fld>
            <a:endParaRPr lang="en-US" dirty="0">
              <a:solidFill>
                <a:prstClr val="black"/>
              </a:solidFill>
            </a:endParaRPr>
          </a:p>
        </p:txBody>
      </p:sp>
    </p:spTree>
    <p:extLst>
      <p:ext uri="{BB962C8B-B14F-4D97-AF65-F5344CB8AC3E}">
        <p14:creationId xmlns:p14="http://schemas.microsoft.com/office/powerpoint/2010/main" val="16729308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r>
              <a:rPr lang="en-US" smtClean="0">
                <a:gradFill>
                  <a:gsLst>
                    <a:gs pos="1250">
                      <a:prstClr val="black"/>
                    </a:gs>
                    <a:gs pos="100000">
                      <a:prstClr val="black"/>
                    </a:gs>
                  </a:gsLst>
                  <a:lin ang="5400000" scaled="0"/>
                </a:gradFill>
              </a:rPr>
              <a:t>TechEd 2013</a:t>
            </a:r>
            <a:endParaRPr lang="en-US" dirty="0">
              <a:gradFill>
                <a:gsLst>
                  <a:gs pos="1250">
                    <a:prstClr val="black"/>
                  </a:gs>
                  <a:gs pos="100000">
                    <a:prstClr val="black"/>
                  </a:gs>
                </a:gsLst>
                <a:lin ang="5400000" scaled="0"/>
              </a:gra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DFDA5C7-BBAE-481E-8BF7-731156A2E2C1}" type="datetime8">
              <a:rPr lang="en-US" smtClean="0">
                <a:solidFill>
                  <a:prstClr val="black"/>
                </a:solidFill>
              </a:rPr>
              <a:pPr/>
              <a:t>6/3/2013 1:39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15</a:t>
            </a:fld>
            <a:endParaRPr lang="en-US" dirty="0">
              <a:solidFill>
                <a:prstClr val="black"/>
              </a:solidFill>
            </a:endParaRPr>
          </a:p>
        </p:txBody>
      </p:sp>
    </p:spTree>
    <p:extLst>
      <p:ext uri="{BB962C8B-B14F-4D97-AF65-F5344CB8AC3E}">
        <p14:creationId xmlns:p14="http://schemas.microsoft.com/office/powerpoint/2010/main" val="8511549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r>
              <a:rPr lang="en-US" smtClean="0">
                <a:gradFill>
                  <a:gsLst>
                    <a:gs pos="1250">
                      <a:prstClr val="black"/>
                    </a:gs>
                    <a:gs pos="100000">
                      <a:prstClr val="black"/>
                    </a:gs>
                  </a:gsLst>
                  <a:lin ang="5400000" scaled="0"/>
                </a:gradFill>
              </a:rPr>
              <a:t>TechEd 2013</a:t>
            </a:r>
            <a:endParaRPr lang="en-US" dirty="0">
              <a:gradFill>
                <a:gsLst>
                  <a:gs pos="1250">
                    <a:prstClr val="black"/>
                  </a:gs>
                  <a:gs pos="100000">
                    <a:prstClr val="black"/>
                  </a:gs>
                </a:gsLst>
                <a:lin ang="5400000" scaled="0"/>
              </a:gra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DFDA5C7-BBAE-481E-8BF7-731156A2E2C1}" type="datetime8">
              <a:rPr lang="en-US" smtClean="0">
                <a:solidFill>
                  <a:prstClr val="black"/>
                </a:solidFill>
              </a:rPr>
              <a:pPr/>
              <a:t>6/3/2013 1:39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16</a:t>
            </a:fld>
            <a:endParaRPr lang="en-US" dirty="0">
              <a:solidFill>
                <a:prstClr val="black"/>
              </a:solidFill>
            </a:endParaRPr>
          </a:p>
        </p:txBody>
      </p:sp>
    </p:spTree>
    <p:extLst>
      <p:ext uri="{BB962C8B-B14F-4D97-AF65-F5344CB8AC3E}">
        <p14:creationId xmlns:p14="http://schemas.microsoft.com/office/powerpoint/2010/main" val="5924334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r>
              <a:rPr lang="en-US" smtClean="0">
                <a:gradFill>
                  <a:gsLst>
                    <a:gs pos="1250">
                      <a:prstClr val="black"/>
                    </a:gs>
                    <a:gs pos="100000">
                      <a:prstClr val="black"/>
                    </a:gs>
                  </a:gsLst>
                  <a:lin ang="5400000" scaled="0"/>
                </a:gradFill>
              </a:rPr>
              <a:t>TechEd 2013</a:t>
            </a:r>
            <a:endParaRPr lang="en-US" dirty="0">
              <a:gradFill>
                <a:gsLst>
                  <a:gs pos="1250">
                    <a:prstClr val="black"/>
                  </a:gs>
                  <a:gs pos="100000">
                    <a:prstClr val="black"/>
                  </a:gs>
                </a:gsLst>
                <a:lin ang="5400000" scaled="0"/>
              </a:gra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DFDA5C7-BBAE-481E-8BF7-731156A2E2C1}" type="datetime8">
              <a:rPr lang="en-US" smtClean="0">
                <a:solidFill>
                  <a:prstClr val="black"/>
                </a:solidFill>
              </a:rPr>
              <a:pPr/>
              <a:t>6/3/2013 1:39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17</a:t>
            </a:fld>
            <a:endParaRPr lang="en-US" dirty="0">
              <a:solidFill>
                <a:prstClr val="black"/>
              </a:solidFill>
            </a:endParaRPr>
          </a:p>
        </p:txBody>
      </p:sp>
    </p:spTree>
    <p:extLst>
      <p:ext uri="{BB962C8B-B14F-4D97-AF65-F5344CB8AC3E}">
        <p14:creationId xmlns:p14="http://schemas.microsoft.com/office/powerpoint/2010/main" val="38729409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TechEd 2013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DFDA5C7-BBAE-481E-8BF7-731156A2E2C1}" type="datetime8">
              <a:rPr lang="en-US" smtClean="0"/>
              <a:t>6/3/2013 1:39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28336975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TechEd 2013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DFDA5C7-BBAE-481E-8BF7-731156A2E2C1}" type="datetime8">
              <a:rPr lang="en-US" smtClean="0"/>
              <a:t>6/3/2013 1:39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24575878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a:t>
            </a:fld>
            <a:endParaRPr lang="en-US" dirty="0"/>
          </a:p>
        </p:txBody>
      </p:sp>
      <p:sp>
        <p:nvSpPr>
          <p:cNvPr id="10" name="Date Placeholder 9"/>
          <p:cNvSpPr>
            <a:spLocks noGrp="1"/>
          </p:cNvSpPr>
          <p:nvPr>
            <p:ph type="dt" idx="13"/>
          </p:nvPr>
        </p:nvSpPr>
        <p:spPr/>
        <p:txBody>
          <a:bodyPr/>
          <a:lstStyle/>
          <a:p>
            <a:fld id="{677FBE4F-EDB0-402F-A0AC-9374915CF447}" type="datetime8">
              <a:rPr lang="en-US" smtClean="0"/>
              <a:t>6/3/2013 1:39 PM</a:t>
            </a:fld>
            <a:endParaRPr lang="en-US" dirty="0"/>
          </a:p>
        </p:txBody>
      </p:sp>
      <p:sp>
        <p:nvSpPr>
          <p:cNvPr id="11" name="Footer Placeholder 10"/>
          <p:cNvSpPr>
            <a:spLocks noGrp="1"/>
          </p:cNvSpPr>
          <p:nvPr>
            <p:ph type="ftr" sz="quarter" idx="14"/>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2" name="Header Placeholder 11"/>
          <p:cNvSpPr>
            <a:spLocks noGrp="1"/>
          </p:cNvSpPr>
          <p:nvPr>
            <p:ph type="hdr" sz="quarter" idx="15"/>
          </p:nvPr>
        </p:nvSpPr>
        <p:spPr/>
        <p:txBody>
          <a:bodyPr/>
          <a:lstStyle/>
          <a:p>
            <a:endParaRPr lang="en-US" dirty="0"/>
          </a:p>
        </p:txBody>
      </p:sp>
    </p:spTree>
    <p:extLst>
      <p:ext uri="{BB962C8B-B14F-4D97-AF65-F5344CB8AC3E}">
        <p14:creationId xmlns:p14="http://schemas.microsoft.com/office/powerpoint/2010/main" val="369444081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TechEd 2013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DFDA5C7-BBAE-481E-8BF7-731156A2E2C1}" type="datetime8">
              <a:rPr lang="en-US" smtClean="0"/>
              <a:t>6/3/2013 1:39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3341040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TechEd 2013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DFDA5C7-BBAE-481E-8BF7-731156A2E2C1}" type="datetime8">
              <a:rPr lang="en-US" smtClean="0"/>
              <a:t>6/3/2013 1:39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229743970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TechEd 2013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DFDA5C7-BBAE-481E-8BF7-731156A2E2C1}" type="datetime8">
              <a:rPr lang="en-US" smtClean="0"/>
              <a:t>6/3/2013 1:39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29611563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r>
              <a:rPr lang="en-US" smtClean="0">
                <a:gradFill>
                  <a:gsLst>
                    <a:gs pos="1250">
                      <a:prstClr val="black"/>
                    </a:gs>
                    <a:gs pos="100000">
                      <a:prstClr val="black"/>
                    </a:gs>
                  </a:gsLst>
                  <a:lin ang="5400000" scaled="0"/>
                </a:gradFill>
              </a:rPr>
              <a:t>TechEd 2013</a:t>
            </a:r>
            <a:endParaRPr lang="en-US" dirty="0">
              <a:gradFill>
                <a:gsLst>
                  <a:gs pos="1250">
                    <a:prstClr val="black"/>
                  </a:gs>
                  <a:gs pos="100000">
                    <a:prstClr val="black"/>
                  </a:gs>
                </a:gsLst>
                <a:lin ang="5400000" scaled="0"/>
              </a:gra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DFDA5C7-BBAE-481E-8BF7-731156A2E2C1}" type="datetime8">
              <a:rPr lang="en-US" smtClean="0">
                <a:solidFill>
                  <a:prstClr val="black"/>
                </a:solidFill>
              </a:rPr>
              <a:pPr/>
              <a:t>6/3/2013 1:39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23</a:t>
            </a:fld>
            <a:endParaRPr lang="en-US" dirty="0">
              <a:solidFill>
                <a:prstClr val="black"/>
              </a:solidFill>
            </a:endParaRPr>
          </a:p>
        </p:txBody>
      </p:sp>
    </p:spTree>
    <p:extLst>
      <p:ext uri="{BB962C8B-B14F-4D97-AF65-F5344CB8AC3E}">
        <p14:creationId xmlns:p14="http://schemas.microsoft.com/office/powerpoint/2010/main" val="231221539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gradFill>
                  <a:gsLst>
                    <a:gs pos="1250">
                      <a:prstClr val="black"/>
                    </a:gs>
                    <a:gs pos="100000">
                      <a:prstClr val="black"/>
                    </a:gs>
                  </a:gsLst>
                  <a:lin ang="5400000" scaled="0"/>
                </a:gradFill>
              </a:rPr>
              <a:t>TechEd 2013</a:t>
            </a:r>
            <a:endParaRPr lang="en-US" dirty="0">
              <a:gradFill>
                <a:gsLst>
                  <a:gs pos="1250">
                    <a:prstClr val="black"/>
                  </a:gs>
                  <a:gs pos="100000">
                    <a:prstClr val="black"/>
                  </a:gs>
                </a:gsLst>
                <a:lin ang="5400000" scaled="0"/>
              </a:gra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DFDA5C7-BBAE-481E-8BF7-731156A2E2C1}" type="datetime8">
              <a:rPr lang="en-US" smtClean="0">
                <a:solidFill>
                  <a:prstClr val="black"/>
                </a:solidFill>
              </a:rPr>
              <a:pPr/>
              <a:t>6/3/2013 1:39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24</a:t>
            </a:fld>
            <a:endParaRPr lang="en-US" dirty="0">
              <a:solidFill>
                <a:prstClr val="black"/>
              </a:solidFill>
            </a:endParaRPr>
          </a:p>
        </p:txBody>
      </p:sp>
    </p:spTree>
    <p:extLst>
      <p:ext uri="{BB962C8B-B14F-4D97-AF65-F5344CB8AC3E}">
        <p14:creationId xmlns:p14="http://schemas.microsoft.com/office/powerpoint/2010/main" val="102667798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TechEd 2013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DFDA5C7-BBAE-481E-8BF7-731156A2E2C1}" type="datetime8">
              <a:rPr lang="en-US" smtClean="0"/>
              <a:t>6/3/2013 1:39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25303379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1800"/>
              </a:spcAft>
            </a:pPr>
            <a:endParaRPr lang="en-US" dirty="0"/>
          </a:p>
        </p:txBody>
      </p:sp>
      <p:sp>
        <p:nvSpPr>
          <p:cNvPr id="4" name="Header Placeholder 3"/>
          <p:cNvSpPr>
            <a:spLocks noGrp="1"/>
          </p:cNvSpPr>
          <p:nvPr>
            <p:ph type="hdr" sz="quarter" idx="10"/>
          </p:nvPr>
        </p:nvSpPr>
        <p:spPr/>
        <p:txBody>
          <a:bodyPr/>
          <a:lstStyle/>
          <a:p>
            <a:r>
              <a:rPr lang="en-US" smtClean="0"/>
              <a:t>TechEd 2013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DFDA5C7-BBAE-481E-8BF7-731156A2E2C1}" type="datetime8">
              <a:rPr lang="en-US" smtClean="0"/>
              <a:t>6/3/2013 1:39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100445498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TechEd 2013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DFDA5C7-BBAE-481E-8BF7-731156A2E2C1}" type="datetime8">
              <a:rPr lang="en-US" smtClean="0"/>
              <a:t>6/3/2013 1:39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332314207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TechEd 2013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DFDA5C7-BBAE-481E-8BF7-731156A2E2C1}" type="datetime8">
              <a:rPr lang="en-US" smtClean="0"/>
              <a:t>6/3/2013 1:39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404000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TechEd 2013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DFDA5C7-BBAE-481E-8BF7-731156A2E2C1}" type="datetime8">
              <a:rPr lang="en-US" smtClean="0"/>
              <a:t>6/3/2013 1:39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20661002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gradFill>
                  <a:gsLst>
                    <a:gs pos="1250">
                      <a:prstClr val="black"/>
                    </a:gs>
                    <a:gs pos="100000">
                      <a:prstClr val="black"/>
                    </a:gs>
                  </a:gsLst>
                  <a:lin ang="5400000" scaled="0"/>
                </a:gradFill>
              </a:rPr>
              <a:t>TechEd 2013</a:t>
            </a:r>
            <a:endParaRPr lang="en-US" dirty="0">
              <a:gradFill>
                <a:gsLst>
                  <a:gs pos="1250">
                    <a:prstClr val="black"/>
                  </a:gs>
                  <a:gs pos="100000">
                    <a:prstClr val="black"/>
                  </a:gs>
                </a:gsLst>
                <a:lin ang="5400000" scaled="0"/>
              </a:gra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DFDA5C7-BBAE-481E-8BF7-731156A2E2C1}" type="datetime8">
              <a:rPr lang="en-US" smtClean="0">
                <a:solidFill>
                  <a:prstClr val="black"/>
                </a:solidFill>
              </a:rPr>
              <a:pPr/>
              <a:t>6/3/2013 1:39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a:t>
            </a:fld>
            <a:endParaRPr lang="en-US" dirty="0">
              <a:solidFill>
                <a:prstClr val="black"/>
              </a:solidFill>
            </a:endParaRPr>
          </a:p>
        </p:txBody>
      </p:sp>
    </p:spTree>
    <p:extLst>
      <p:ext uri="{BB962C8B-B14F-4D97-AF65-F5344CB8AC3E}">
        <p14:creationId xmlns:p14="http://schemas.microsoft.com/office/powerpoint/2010/main" val="7335419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TechEd 2013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DFDA5C7-BBAE-481E-8BF7-731156A2E2C1}" type="datetime8">
              <a:rPr lang="en-US" smtClean="0"/>
              <a:t>6/3/2013 1:39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222521918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TechEd 2013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DFDA5C7-BBAE-481E-8BF7-731156A2E2C1}" type="datetime8">
              <a:rPr lang="en-US" smtClean="0"/>
              <a:t>6/3/2013 1:39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31</a:t>
            </a:fld>
            <a:endParaRPr lang="en-US" dirty="0"/>
          </a:p>
        </p:txBody>
      </p:sp>
    </p:spTree>
    <p:extLst>
      <p:ext uri="{BB962C8B-B14F-4D97-AF65-F5344CB8AC3E}">
        <p14:creationId xmlns:p14="http://schemas.microsoft.com/office/powerpoint/2010/main" val="271115107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TechEd 2013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DFDA5C7-BBAE-481E-8BF7-731156A2E2C1}" type="datetime8">
              <a:rPr lang="en-US" smtClean="0"/>
              <a:t>6/3/2013 1:39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32</a:t>
            </a:fld>
            <a:endParaRPr lang="en-US" dirty="0"/>
          </a:p>
        </p:txBody>
      </p:sp>
    </p:spTree>
    <p:extLst>
      <p:ext uri="{BB962C8B-B14F-4D97-AF65-F5344CB8AC3E}">
        <p14:creationId xmlns:p14="http://schemas.microsoft.com/office/powerpoint/2010/main" val="406677300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DFDA5C7-BBAE-481E-8BF7-731156A2E2C1}" type="datetime8">
              <a:rPr lang="en-US" smtClean="0"/>
              <a:t>6/3/2013 1:39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34</a:t>
            </a:fld>
            <a:endParaRPr lang="en-US" dirty="0"/>
          </a:p>
        </p:txBody>
      </p:sp>
    </p:spTree>
    <p:extLst>
      <p:ext uri="{BB962C8B-B14F-4D97-AF65-F5344CB8AC3E}">
        <p14:creationId xmlns:p14="http://schemas.microsoft.com/office/powerpoint/2010/main" val="169236782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DFDA5C7-BBAE-481E-8BF7-731156A2E2C1}" type="datetime8">
              <a:rPr lang="en-US" smtClean="0"/>
              <a:t>6/3/2013 1:39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35</a:t>
            </a:fld>
            <a:endParaRPr lang="en-US" dirty="0"/>
          </a:p>
        </p:txBody>
      </p:sp>
    </p:spTree>
    <p:extLst>
      <p:ext uri="{BB962C8B-B14F-4D97-AF65-F5344CB8AC3E}">
        <p14:creationId xmlns:p14="http://schemas.microsoft.com/office/powerpoint/2010/main" val="304096974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36</a:t>
            </a:fld>
            <a:endParaRPr lang="en-US" dirty="0">
              <a:solidFill>
                <a:prstClr val="black"/>
              </a:solidFill>
            </a:endParaRPr>
          </a:p>
        </p:txBody>
      </p:sp>
      <p:sp>
        <p:nvSpPr>
          <p:cNvPr id="11" name="Date Placeholder 10"/>
          <p:cNvSpPr>
            <a:spLocks noGrp="1"/>
          </p:cNvSpPr>
          <p:nvPr>
            <p:ph type="dt" idx="14"/>
          </p:nvPr>
        </p:nvSpPr>
        <p:spPr/>
        <p:txBody>
          <a:bodyPr/>
          <a:lstStyle/>
          <a:p>
            <a:fld id="{88A14CBB-3B41-4EA9-BAC8-6B73863190D9}" type="datetime8">
              <a:rPr lang="en-US" smtClean="0"/>
              <a:t>6/3/2013 1:39 PM</a:t>
            </a:fld>
            <a:endParaRPr lang="en-US" dirty="0"/>
          </a:p>
        </p:txBody>
      </p:sp>
      <p:sp>
        <p:nvSpPr>
          <p:cNvPr id="12" name="Footer Placeholder 11"/>
          <p:cNvSpPr>
            <a:spLocks noGrp="1"/>
          </p:cNvSpPr>
          <p:nvPr>
            <p:ph type="ftr" sz="quarter" idx="15"/>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3" name="Header Placeholder 12"/>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5126612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TechEd 2013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DFDA5C7-BBAE-481E-8BF7-731156A2E2C1}" type="datetime8">
              <a:rPr lang="en-US" smtClean="0"/>
              <a:t>6/3/2013 1:39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24249032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TechEd 2013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DFDA5C7-BBAE-481E-8BF7-731156A2E2C1}" type="datetime8">
              <a:rPr lang="en-US" smtClean="0"/>
              <a:t>6/3/2013 1:39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36336250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TechEd 2013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DFDA5C7-BBAE-481E-8BF7-731156A2E2C1}" type="datetime8">
              <a:rPr lang="en-US" smtClean="0"/>
              <a:t>6/3/2013 1:39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20632350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endParaRPr lang="en-US" dirty="0"/>
          </a:p>
        </p:txBody>
      </p:sp>
      <p:sp>
        <p:nvSpPr>
          <p:cNvPr id="4" name="Header Placeholder 3"/>
          <p:cNvSpPr>
            <a:spLocks noGrp="1"/>
          </p:cNvSpPr>
          <p:nvPr>
            <p:ph type="hdr" sz="quarter" idx="10"/>
          </p:nvPr>
        </p:nvSpPr>
        <p:spPr/>
        <p:txBody>
          <a:bodyPr/>
          <a:lstStyle/>
          <a:p>
            <a:r>
              <a:rPr lang="en-US" smtClean="0"/>
              <a:t>TechEd 2013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DFDA5C7-BBAE-481E-8BF7-731156A2E2C1}" type="datetime8">
              <a:rPr lang="en-US" smtClean="0"/>
              <a:t>6/3/2013 1:39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33251257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TechEd 2013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DFDA5C7-BBAE-481E-8BF7-731156A2E2C1}" type="datetime8">
              <a:rPr lang="en-US" smtClean="0"/>
              <a:t>6/3/2013 1:39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29245108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TechEd 2013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DFDA5C7-BBAE-481E-8BF7-731156A2E2C1}" type="datetime8">
              <a:rPr lang="en-US" smtClean="0"/>
              <a:t>6/3/2013 1:39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27208584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10333037" y="482564"/>
            <a:ext cx="1646237" cy="351905"/>
          </a:xfrm>
          <a:prstGeom prst="rect">
            <a:avLst/>
          </a:prstGeom>
        </p:spPr>
      </p:pic>
    </p:spTree>
    <p:extLst>
      <p:ext uri="{BB962C8B-B14F-4D97-AF65-F5344CB8AC3E}">
        <p14:creationId xmlns:p14="http://schemas.microsoft.com/office/powerpoint/2010/main" val="3432282617"/>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pos="288" userDrawn="1">
          <p15:clr>
            <a:srgbClr val="C35EA4"/>
          </p15:clr>
        </p15:guide>
        <p15:guide id="2" pos="7546" userDrawn="1">
          <p15:clr>
            <a:srgbClr val="C35EA4"/>
          </p15:clr>
        </p15:guide>
        <p15:guide id="3" orient="horz" pos="302" userDrawn="1">
          <p15:clr>
            <a:srgbClr val="C35EA4"/>
          </p15:clr>
        </p15:guide>
        <p15:guide id="4" orient="horz" pos="4104" userDrawn="1">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472271686"/>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92881"/>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sz="2000"/>
            </a:lvl3pPr>
            <a:lvl4pPr marL="457200" indent="0">
              <a:buNone/>
              <a:defRPr sz="1800"/>
            </a:lvl4pPr>
            <a:lvl5pPr marL="685800" indent="0">
              <a:buNone/>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43985228"/>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7" name="Content Placeholder 6"/>
          <p:cNvSpPr>
            <a:spLocks noGrp="1"/>
          </p:cNvSpPr>
          <p:nvPr>
            <p:ph sz="quarter" idx="10"/>
          </p:nvPr>
        </p:nvSpPr>
        <p:spPr>
          <a:xfrm>
            <a:off x="274638" y="1214438"/>
            <a:ext cx="11887200" cy="54832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553196831"/>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sz="1800"/>
            </a:lvl4pPr>
            <a:lvl5pPr marL="685800" indent="0">
              <a:buNone/>
              <a:tabLst/>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sz="1800"/>
            </a:lvl4pPr>
            <a:lvl5pPr marL="685800" indent="0">
              <a:buNone/>
              <a:tabLst/>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918839873"/>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287338" indent="-287338">
              <a:spcBef>
                <a:spcPts val="1224"/>
              </a:spcBef>
              <a:buClr>
                <a:schemeClr val="tx1"/>
              </a:buClr>
              <a:buFont typeface="Arial" pitchFamily="34" charset="0"/>
              <a:buChar char="•"/>
              <a:defRPr sz="3600"/>
            </a:lvl1pPr>
            <a:lvl2pPr marL="531166" indent="-233195">
              <a:defRPr sz="2000"/>
            </a:lvl2pPr>
            <a:lvl3pPr marL="699585" indent="-168419">
              <a:tabLst/>
              <a:defRPr sz="2000"/>
            </a:lvl3pPr>
            <a:lvl4pPr marL="880958" indent="-181374">
              <a:defRPr sz="1800"/>
            </a:lvl4pPr>
            <a:lvl5pPr marL="1049377" indent="-168419">
              <a:tabLst/>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287338" indent="-287338">
              <a:spcBef>
                <a:spcPts val="1224"/>
              </a:spcBef>
              <a:buClr>
                <a:schemeClr val="tx1"/>
              </a:buClr>
              <a:buFont typeface="Arial" pitchFamily="34" charset="0"/>
              <a:buChar char="•"/>
              <a:defRPr sz="3600"/>
            </a:lvl1pPr>
            <a:lvl2pPr marL="531166" indent="-233195">
              <a:defRPr sz="2000"/>
            </a:lvl2pPr>
            <a:lvl3pPr marL="699585" indent="-168419">
              <a:tabLst/>
              <a:defRPr sz="2000"/>
            </a:lvl3pPr>
            <a:lvl4pPr marL="880958" indent="-181374">
              <a:defRPr sz="1800"/>
            </a:lvl4pPr>
            <a:lvl5pPr marL="1049377" indent="-168419">
              <a:tabLst/>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671501"/>
          </a:xfrm>
        </p:spPr>
        <p:txBody>
          <a:bodyPr wrap="square">
            <a:spAutoFit/>
          </a:bodyPr>
          <a:lstStyle>
            <a:lvl1pPr marL="287338" indent="-287338">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66" indent="-233195">
              <a:defRPr sz="2400"/>
            </a:lvl2pPr>
            <a:lvl3pPr marL="699585" indent="-168419">
              <a:tabLst/>
              <a:defRPr sz="24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671501"/>
          </a:xfrm>
        </p:spPr>
        <p:txBody>
          <a:bodyPr wrap="square">
            <a:spAutoFit/>
          </a:bodyPr>
          <a:lstStyle>
            <a:lvl1pPr marL="287338" indent="-287338">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66" indent="-233195">
              <a:defRPr sz="2400"/>
            </a:lvl2pPr>
            <a:lvl3pPr marL="699585" indent="-168419">
              <a:tabLst/>
              <a:defRPr sz="24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198371309"/>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311135705"/>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8450787"/>
      </p:ext>
    </p:extLst>
  </p:cSld>
  <p:clrMapOvr>
    <a:masterClrMapping/>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9344578"/>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North America ">
    <p:spTree>
      <p:nvGrpSpPr>
        <p:cNvPr id="1" name=""/>
        <p:cNvGrpSpPr/>
        <p:nvPr/>
      </p:nvGrpSpPr>
      <p:grpSpPr>
        <a:xfrm>
          <a:off x="0" y="0"/>
          <a:ext cx="0" cy="0"/>
          <a:chOff x="0" y="0"/>
          <a:chExt cx="0" cy="0"/>
        </a:xfrm>
      </p:grpSpPr>
      <p:sp>
        <p:nvSpPr>
          <p:cNvPr id="100" name="Rectangle 99"/>
          <p:cNvSpPr/>
          <p:nvPr userDrawn="1"/>
        </p:nvSpPr>
        <p:spPr bwMode="auto">
          <a:xfrm>
            <a:off x="274638" y="3943350"/>
            <a:ext cx="9144000" cy="18288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6345382" y="3943350"/>
            <a:ext cx="3073256" cy="182880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Rectangle 2"/>
          <p:cNvSpPr/>
          <p:nvPr userDrawn="1"/>
        </p:nvSpPr>
        <p:spPr bwMode="ltGray">
          <a:xfrm>
            <a:off x="274638" y="2125663"/>
            <a:ext cx="9144000" cy="182880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74701" y="3955786"/>
            <a:ext cx="6070681" cy="1828007"/>
          </a:xfrm>
          <a:noFill/>
        </p:spPr>
        <p:txBody>
          <a:bodyPr lIns="182880" tIns="146304" rIns="182880" bIns="146304">
            <a:noAutofit/>
          </a:bodyPr>
          <a:lstStyle>
            <a:lvl1pPr marL="0" indent="0">
              <a:spcBef>
                <a:spcPts val="0"/>
              </a:spcBef>
              <a:buNone/>
              <a:defRPr sz="3600" spc="0" baseline="0">
                <a:gradFill>
                  <a:gsLst>
                    <a:gs pos="0">
                      <a:schemeClr val="bg2"/>
                    </a:gs>
                    <a:gs pos="100000">
                      <a:schemeClr val="bg2"/>
                    </a:gs>
                  </a:gsLst>
                  <a:lin ang="5400000" scaled="0"/>
                </a:gradFill>
                <a:latin typeface="+mj-lt"/>
              </a:defRPr>
            </a:lvl1pPr>
          </a:lstStyle>
          <a:p>
            <a:pPr lvl="0"/>
            <a:r>
              <a:rPr lang="en-US" dirty="0" smtClean="0"/>
              <a:t>Speaker Name</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8333" y="518288"/>
            <a:ext cx="2620606" cy="915495"/>
          </a:xfrm>
          <a:prstGeom prst="rect">
            <a:avLst/>
          </a:prstGeom>
        </p:spPr>
      </p:pic>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458333" y="6208325"/>
            <a:ext cx="1552931" cy="332660"/>
          </a:xfrm>
          <a:prstGeom prst="rect">
            <a:avLst/>
          </a:prstGeom>
        </p:spPr>
      </p:pic>
      <p:sp>
        <p:nvSpPr>
          <p:cNvPr id="10" name="Text Placeholder 7"/>
          <p:cNvSpPr>
            <a:spLocks noGrp="1"/>
          </p:cNvSpPr>
          <p:nvPr>
            <p:ph type="body" sz="quarter" idx="13" hasCustomPrompt="1"/>
          </p:nvPr>
        </p:nvSpPr>
        <p:spPr>
          <a:xfrm>
            <a:off x="6492620" y="434695"/>
            <a:ext cx="5486400" cy="927838"/>
          </a:xfrm>
        </p:spPr>
        <p:txBody>
          <a:bodyPr tIns="0" rIns="0"/>
          <a:lstStyle>
            <a:lvl1pPr marL="0" indent="0" algn="r">
              <a:buNone/>
              <a:defRPr sz="6000"/>
            </a:lvl1pPr>
          </a:lstStyle>
          <a:p>
            <a:pPr lvl="0"/>
            <a:r>
              <a:rPr lang="en-US" dirty="0" smtClean="0"/>
              <a:t>Session code</a:t>
            </a:r>
            <a:endParaRPr lang="en-US" dirty="0"/>
          </a:p>
        </p:txBody>
      </p:sp>
      <p:grpSp>
        <p:nvGrpSpPr>
          <p:cNvPr id="97" name="Group 96"/>
          <p:cNvGrpSpPr/>
          <p:nvPr userDrawn="1"/>
        </p:nvGrpSpPr>
        <p:grpSpPr>
          <a:xfrm>
            <a:off x="6765997" y="4102100"/>
            <a:ext cx="2232026" cy="1533525"/>
            <a:chOff x="15328900" y="1957388"/>
            <a:chExt cx="2232026" cy="1533525"/>
          </a:xfrm>
        </p:grpSpPr>
        <p:sp>
          <p:nvSpPr>
            <p:cNvPr id="12" name="Freeform 5"/>
            <p:cNvSpPr>
              <a:spLocks/>
            </p:cNvSpPr>
            <p:nvPr userDrawn="1"/>
          </p:nvSpPr>
          <p:spPr bwMode="auto">
            <a:xfrm>
              <a:off x="16663988" y="3295650"/>
              <a:ext cx="85725" cy="39688"/>
            </a:xfrm>
            <a:custGeom>
              <a:avLst/>
              <a:gdLst>
                <a:gd name="T0" fmla="*/ 18 w 31"/>
                <a:gd name="T1" fmla="*/ 3 h 14"/>
                <a:gd name="T2" fmla="*/ 15 w 31"/>
                <a:gd name="T3" fmla="*/ 3 h 14"/>
                <a:gd name="T4" fmla="*/ 7 w 31"/>
                <a:gd name="T5" fmla="*/ 1 h 14"/>
                <a:gd name="T6" fmla="*/ 10 w 31"/>
                <a:gd name="T7" fmla="*/ 8 h 14"/>
                <a:gd name="T8" fmla="*/ 0 w 31"/>
                <a:gd name="T9" fmla="*/ 10 h 14"/>
                <a:gd name="T10" fmla="*/ 7 w 31"/>
                <a:gd name="T11" fmla="*/ 12 h 14"/>
                <a:gd name="T12" fmla="*/ 14 w 31"/>
                <a:gd name="T13" fmla="*/ 12 h 14"/>
                <a:gd name="T14" fmla="*/ 14 w 31"/>
                <a:gd name="T15" fmla="*/ 13 h 14"/>
                <a:gd name="T16" fmla="*/ 21 w 31"/>
                <a:gd name="T17" fmla="*/ 10 h 14"/>
                <a:gd name="T18" fmla="*/ 31 w 31"/>
                <a:gd name="T19" fmla="*/ 8 h 14"/>
                <a:gd name="T20" fmla="*/ 18 w 31"/>
                <a:gd name="T21"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 h="14">
                  <a:moveTo>
                    <a:pt x="18" y="3"/>
                  </a:moveTo>
                  <a:cubicBezTo>
                    <a:pt x="17" y="3"/>
                    <a:pt x="16" y="3"/>
                    <a:pt x="15" y="3"/>
                  </a:cubicBezTo>
                  <a:cubicBezTo>
                    <a:pt x="12" y="2"/>
                    <a:pt x="8" y="0"/>
                    <a:pt x="7" y="1"/>
                  </a:cubicBezTo>
                  <a:cubicBezTo>
                    <a:pt x="5" y="3"/>
                    <a:pt x="10" y="6"/>
                    <a:pt x="10" y="8"/>
                  </a:cubicBezTo>
                  <a:cubicBezTo>
                    <a:pt x="10" y="10"/>
                    <a:pt x="1" y="8"/>
                    <a:pt x="0" y="10"/>
                  </a:cubicBezTo>
                  <a:cubicBezTo>
                    <a:pt x="0" y="11"/>
                    <a:pt x="3" y="13"/>
                    <a:pt x="7" y="12"/>
                  </a:cubicBezTo>
                  <a:cubicBezTo>
                    <a:pt x="10" y="10"/>
                    <a:pt x="12" y="12"/>
                    <a:pt x="14" y="12"/>
                  </a:cubicBezTo>
                  <a:cubicBezTo>
                    <a:pt x="14" y="13"/>
                    <a:pt x="14" y="13"/>
                    <a:pt x="14" y="13"/>
                  </a:cubicBezTo>
                  <a:cubicBezTo>
                    <a:pt x="16" y="14"/>
                    <a:pt x="17" y="12"/>
                    <a:pt x="21" y="10"/>
                  </a:cubicBezTo>
                  <a:cubicBezTo>
                    <a:pt x="25" y="9"/>
                    <a:pt x="31" y="12"/>
                    <a:pt x="31" y="8"/>
                  </a:cubicBezTo>
                  <a:cubicBezTo>
                    <a:pt x="31" y="5"/>
                    <a:pt x="20" y="2"/>
                    <a:pt x="18" y="3"/>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6"/>
            <p:cNvSpPr>
              <a:spLocks/>
            </p:cNvSpPr>
            <p:nvPr userDrawn="1"/>
          </p:nvSpPr>
          <p:spPr bwMode="auto">
            <a:xfrm>
              <a:off x="16481425" y="3373438"/>
              <a:ext cx="144463" cy="117475"/>
            </a:xfrm>
            <a:custGeom>
              <a:avLst/>
              <a:gdLst>
                <a:gd name="T0" fmla="*/ 10 w 52"/>
                <a:gd name="T1" fmla="*/ 3 h 42"/>
                <a:gd name="T2" fmla="*/ 5 w 52"/>
                <a:gd name="T3" fmla="*/ 6 h 42"/>
                <a:gd name="T4" fmla="*/ 3 w 52"/>
                <a:gd name="T5" fmla="*/ 9 h 42"/>
                <a:gd name="T6" fmla="*/ 2 w 52"/>
                <a:gd name="T7" fmla="*/ 10 h 42"/>
                <a:gd name="T8" fmla="*/ 0 w 52"/>
                <a:gd name="T9" fmla="*/ 11 h 42"/>
                <a:gd name="T10" fmla="*/ 1 w 52"/>
                <a:gd name="T11" fmla="*/ 13 h 42"/>
                <a:gd name="T12" fmla="*/ 7 w 52"/>
                <a:gd name="T13" fmla="*/ 19 h 42"/>
                <a:gd name="T14" fmla="*/ 9 w 52"/>
                <a:gd name="T15" fmla="*/ 21 h 42"/>
                <a:gd name="T16" fmla="*/ 8 w 52"/>
                <a:gd name="T17" fmla="*/ 23 h 42"/>
                <a:gd name="T18" fmla="*/ 10 w 52"/>
                <a:gd name="T19" fmla="*/ 27 h 42"/>
                <a:gd name="T20" fmla="*/ 13 w 52"/>
                <a:gd name="T21" fmla="*/ 27 h 42"/>
                <a:gd name="T22" fmla="*/ 15 w 52"/>
                <a:gd name="T23" fmla="*/ 29 h 42"/>
                <a:gd name="T24" fmla="*/ 18 w 52"/>
                <a:gd name="T25" fmla="*/ 32 h 42"/>
                <a:gd name="T26" fmla="*/ 21 w 52"/>
                <a:gd name="T27" fmla="*/ 34 h 42"/>
                <a:gd name="T28" fmla="*/ 23 w 52"/>
                <a:gd name="T29" fmla="*/ 34 h 42"/>
                <a:gd name="T30" fmla="*/ 29 w 52"/>
                <a:gd name="T31" fmla="*/ 37 h 42"/>
                <a:gd name="T32" fmla="*/ 33 w 52"/>
                <a:gd name="T33" fmla="*/ 40 h 42"/>
                <a:gd name="T34" fmla="*/ 37 w 52"/>
                <a:gd name="T35" fmla="*/ 39 h 42"/>
                <a:gd name="T36" fmla="*/ 35 w 52"/>
                <a:gd name="T37" fmla="*/ 36 h 42"/>
                <a:gd name="T38" fmla="*/ 38 w 52"/>
                <a:gd name="T39" fmla="*/ 34 h 42"/>
                <a:gd name="T40" fmla="*/ 44 w 52"/>
                <a:gd name="T41" fmla="*/ 32 h 42"/>
                <a:gd name="T42" fmla="*/ 45 w 52"/>
                <a:gd name="T43" fmla="*/ 35 h 42"/>
                <a:gd name="T44" fmla="*/ 48 w 52"/>
                <a:gd name="T45" fmla="*/ 41 h 42"/>
                <a:gd name="T46" fmla="*/ 52 w 52"/>
                <a:gd name="T47" fmla="*/ 37 h 42"/>
                <a:gd name="T48" fmla="*/ 52 w 52"/>
                <a:gd name="T49" fmla="*/ 36 h 42"/>
                <a:gd name="T50" fmla="*/ 49 w 52"/>
                <a:gd name="T51" fmla="*/ 32 h 42"/>
                <a:gd name="T52" fmla="*/ 42 w 52"/>
                <a:gd name="T53" fmla="*/ 28 h 42"/>
                <a:gd name="T54" fmla="*/ 35 w 52"/>
                <a:gd name="T55" fmla="*/ 31 h 42"/>
                <a:gd name="T56" fmla="*/ 27 w 52"/>
                <a:gd name="T57" fmla="*/ 31 h 42"/>
                <a:gd name="T58" fmla="*/ 24 w 52"/>
                <a:gd name="T59" fmla="*/ 28 h 42"/>
                <a:gd name="T60" fmla="*/ 19 w 52"/>
                <a:gd name="T61" fmla="*/ 22 h 42"/>
                <a:gd name="T62" fmla="*/ 18 w 52"/>
                <a:gd name="T63" fmla="*/ 21 h 42"/>
                <a:gd name="T64" fmla="*/ 20 w 52"/>
                <a:gd name="T65" fmla="*/ 14 h 42"/>
                <a:gd name="T66" fmla="*/ 20 w 52"/>
                <a:gd name="T67" fmla="*/ 6 h 42"/>
                <a:gd name="T68" fmla="*/ 21 w 52"/>
                <a:gd name="T69" fmla="*/ 0 h 42"/>
                <a:gd name="T70" fmla="*/ 21 w 52"/>
                <a:gd name="T71" fmla="*/ 0 h 42"/>
                <a:gd name="T72" fmla="*/ 15 w 52"/>
                <a:gd name="T73" fmla="*/ 2 h 42"/>
                <a:gd name="T74" fmla="*/ 10 w 52"/>
                <a:gd name="T75" fmla="*/ 3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2" h="42">
                  <a:moveTo>
                    <a:pt x="10" y="3"/>
                  </a:moveTo>
                  <a:cubicBezTo>
                    <a:pt x="10" y="5"/>
                    <a:pt x="8" y="5"/>
                    <a:pt x="5" y="6"/>
                  </a:cubicBezTo>
                  <a:cubicBezTo>
                    <a:pt x="2" y="6"/>
                    <a:pt x="3" y="8"/>
                    <a:pt x="3" y="9"/>
                  </a:cubicBezTo>
                  <a:cubicBezTo>
                    <a:pt x="3" y="9"/>
                    <a:pt x="2" y="10"/>
                    <a:pt x="2" y="10"/>
                  </a:cubicBezTo>
                  <a:cubicBezTo>
                    <a:pt x="0" y="11"/>
                    <a:pt x="0" y="11"/>
                    <a:pt x="0" y="11"/>
                  </a:cubicBezTo>
                  <a:cubicBezTo>
                    <a:pt x="0" y="11"/>
                    <a:pt x="0" y="12"/>
                    <a:pt x="1" y="13"/>
                  </a:cubicBezTo>
                  <a:cubicBezTo>
                    <a:pt x="2" y="14"/>
                    <a:pt x="5" y="18"/>
                    <a:pt x="7" y="19"/>
                  </a:cubicBezTo>
                  <a:cubicBezTo>
                    <a:pt x="8" y="19"/>
                    <a:pt x="8" y="20"/>
                    <a:pt x="9" y="21"/>
                  </a:cubicBezTo>
                  <a:cubicBezTo>
                    <a:pt x="9" y="22"/>
                    <a:pt x="9" y="22"/>
                    <a:pt x="8" y="23"/>
                  </a:cubicBezTo>
                  <a:cubicBezTo>
                    <a:pt x="7" y="23"/>
                    <a:pt x="7" y="26"/>
                    <a:pt x="10" y="27"/>
                  </a:cubicBezTo>
                  <a:cubicBezTo>
                    <a:pt x="12" y="28"/>
                    <a:pt x="11" y="27"/>
                    <a:pt x="13" y="27"/>
                  </a:cubicBezTo>
                  <a:cubicBezTo>
                    <a:pt x="14" y="27"/>
                    <a:pt x="14" y="29"/>
                    <a:pt x="15" y="29"/>
                  </a:cubicBezTo>
                  <a:cubicBezTo>
                    <a:pt x="16" y="29"/>
                    <a:pt x="19" y="30"/>
                    <a:pt x="18" y="32"/>
                  </a:cubicBezTo>
                  <a:cubicBezTo>
                    <a:pt x="18" y="34"/>
                    <a:pt x="19" y="34"/>
                    <a:pt x="21" y="34"/>
                  </a:cubicBezTo>
                  <a:cubicBezTo>
                    <a:pt x="22" y="34"/>
                    <a:pt x="22" y="34"/>
                    <a:pt x="23" y="34"/>
                  </a:cubicBezTo>
                  <a:cubicBezTo>
                    <a:pt x="25" y="35"/>
                    <a:pt x="28" y="36"/>
                    <a:pt x="29" y="37"/>
                  </a:cubicBezTo>
                  <a:cubicBezTo>
                    <a:pt x="31" y="39"/>
                    <a:pt x="32" y="38"/>
                    <a:pt x="33" y="40"/>
                  </a:cubicBezTo>
                  <a:cubicBezTo>
                    <a:pt x="34" y="42"/>
                    <a:pt x="36" y="40"/>
                    <a:pt x="37" y="39"/>
                  </a:cubicBezTo>
                  <a:cubicBezTo>
                    <a:pt x="37" y="38"/>
                    <a:pt x="36" y="37"/>
                    <a:pt x="35" y="36"/>
                  </a:cubicBezTo>
                  <a:cubicBezTo>
                    <a:pt x="35" y="35"/>
                    <a:pt x="38" y="35"/>
                    <a:pt x="38" y="34"/>
                  </a:cubicBezTo>
                  <a:cubicBezTo>
                    <a:pt x="39" y="32"/>
                    <a:pt x="42" y="31"/>
                    <a:pt x="44" y="32"/>
                  </a:cubicBezTo>
                  <a:cubicBezTo>
                    <a:pt x="45" y="32"/>
                    <a:pt x="47" y="34"/>
                    <a:pt x="45" y="35"/>
                  </a:cubicBezTo>
                  <a:cubicBezTo>
                    <a:pt x="44" y="37"/>
                    <a:pt x="46" y="39"/>
                    <a:pt x="48" y="41"/>
                  </a:cubicBezTo>
                  <a:cubicBezTo>
                    <a:pt x="50" y="39"/>
                    <a:pt x="51" y="38"/>
                    <a:pt x="52" y="37"/>
                  </a:cubicBezTo>
                  <a:cubicBezTo>
                    <a:pt x="52" y="37"/>
                    <a:pt x="52" y="36"/>
                    <a:pt x="52" y="36"/>
                  </a:cubicBezTo>
                  <a:cubicBezTo>
                    <a:pt x="52" y="35"/>
                    <a:pt x="51" y="34"/>
                    <a:pt x="49" y="32"/>
                  </a:cubicBezTo>
                  <a:cubicBezTo>
                    <a:pt x="47" y="29"/>
                    <a:pt x="44" y="29"/>
                    <a:pt x="42" y="28"/>
                  </a:cubicBezTo>
                  <a:cubicBezTo>
                    <a:pt x="40" y="27"/>
                    <a:pt x="37" y="29"/>
                    <a:pt x="35" y="31"/>
                  </a:cubicBezTo>
                  <a:cubicBezTo>
                    <a:pt x="32" y="33"/>
                    <a:pt x="29" y="32"/>
                    <a:pt x="27" y="31"/>
                  </a:cubicBezTo>
                  <a:cubicBezTo>
                    <a:pt x="26" y="30"/>
                    <a:pt x="25" y="29"/>
                    <a:pt x="24" y="28"/>
                  </a:cubicBezTo>
                  <a:cubicBezTo>
                    <a:pt x="22" y="26"/>
                    <a:pt x="20" y="24"/>
                    <a:pt x="19" y="22"/>
                  </a:cubicBezTo>
                  <a:cubicBezTo>
                    <a:pt x="19" y="22"/>
                    <a:pt x="18" y="21"/>
                    <a:pt x="18" y="21"/>
                  </a:cubicBezTo>
                  <a:cubicBezTo>
                    <a:pt x="18" y="19"/>
                    <a:pt x="19" y="17"/>
                    <a:pt x="20" y="14"/>
                  </a:cubicBezTo>
                  <a:cubicBezTo>
                    <a:pt x="20" y="12"/>
                    <a:pt x="19" y="7"/>
                    <a:pt x="20" y="6"/>
                  </a:cubicBezTo>
                  <a:cubicBezTo>
                    <a:pt x="21" y="4"/>
                    <a:pt x="21" y="3"/>
                    <a:pt x="21" y="0"/>
                  </a:cubicBezTo>
                  <a:cubicBezTo>
                    <a:pt x="21" y="0"/>
                    <a:pt x="21" y="0"/>
                    <a:pt x="21" y="0"/>
                  </a:cubicBezTo>
                  <a:cubicBezTo>
                    <a:pt x="19" y="0"/>
                    <a:pt x="16" y="2"/>
                    <a:pt x="15" y="2"/>
                  </a:cubicBezTo>
                  <a:cubicBezTo>
                    <a:pt x="14" y="2"/>
                    <a:pt x="11" y="1"/>
                    <a:pt x="10" y="3"/>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7"/>
            <p:cNvSpPr>
              <a:spLocks/>
            </p:cNvSpPr>
            <p:nvPr userDrawn="1"/>
          </p:nvSpPr>
          <p:spPr bwMode="auto">
            <a:xfrm>
              <a:off x="16519525" y="3246438"/>
              <a:ext cx="150813" cy="55563"/>
            </a:xfrm>
            <a:custGeom>
              <a:avLst/>
              <a:gdLst>
                <a:gd name="T0" fmla="*/ 44 w 54"/>
                <a:gd name="T1" fmla="*/ 13 h 20"/>
                <a:gd name="T2" fmla="*/ 19 w 54"/>
                <a:gd name="T3" fmla="*/ 3 h 20"/>
                <a:gd name="T4" fmla="*/ 1 w 54"/>
                <a:gd name="T5" fmla="*/ 9 h 20"/>
                <a:gd name="T6" fmla="*/ 10 w 54"/>
                <a:gd name="T7" fmla="*/ 5 h 20"/>
                <a:gd name="T8" fmla="*/ 15 w 54"/>
                <a:gd name="T9" fmla="*/ 7 h 20"/>
                <a:gd name="T10" fmla="*/ 23 w 54"/>
                <a:gd name="T11" fmla="*/ 9 h 20"/>
                <a:gd name="T12" fmla="*/ 34 w 54"/>
                <a:gd name="T13" fmla="*/ 15 h 20"/>
                <a:gd name="T14" fmla="*/ 37 w 54"/>
                <a:gd name="T15" fmla="*/ 19 h 20"/>
                <a:gd name="T16" fmla="*/ 53 w 54"/>
                <a:gd name="T17" fmla="*/ 18 h 20"/>
                <a:gd name="T18" fmla="*/ 44 w 54"/>
                <a:gd name="T19" fmla="*/ 13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4" h="20">
                  <a:moveTo>
                    <a:pt x="44" y="13"/>
                  </a:moveTo>
                  <a:cubicBezTo>
                    <a:pt x="40" y="13"/>
                    <a:pt x="29" y="5"/>
                    <a:pt x="19" y="3"/>
                  </a:cubicBezTo>
                  <a:cubicBezTo>
                    <a:pt x="9" y="0"/>
                    <a:pt x="0" y="8"/>
                    <a:pt x="1" y="9"/>
                  </a:cubicBezTo>
                  <a:cubicBezTo>
                    <a:pt x="2" y="11"/>
                    <a:pt x="7" y="7"/>
                    <a:pt x="10" y="5"/>
                  </a:cubicBezTo>
                  <a:cubicBezTo>
                    <a:pt x="12" y="3"/>
                    <a:pt x="14" y="6"/>
                    <a:pt x="15" y="7"/>
                  </a:cubicBezTo>
                  <a:cubicBezTo>
                    <a:pt x="15" y="8"/>
                    <a:pt x="18" y="9"/>
                    <a:pt x="23" y="9"/>
                  </a:cubicBezTo>
                  <a:cubicBezTo>
                    <a:pt x="28" y="9"/>
                    <a:pt x="29" y="14"/>
                    <a:pt x="34" y="15"/>
                  </a:cubicBezTo>
                  <a:cubicBezTo>
                    <a:pt x="39" y="16"/>
                    <a:pt x="34" y="18"/>
                    <a:pt x="37" y="19"/>
                  </a:cubicBezTo>
                  <a:cubicBezTo>
                    <a:pt x="39" y="20"/>
                    <a:pt x="52" y="20"/>
                    <a:pt x="53" y="18"/>
                  </a:cubicBezTo>
                  <a:cubicBezTo>
                    <a:pt x="54" y="17"/>
                    <a:pt x="47" y="13"/>
                    <a:pt x="44" y="13"/>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8"/>
            <p:cNvSpPr>
              <a:spLocks/>
            </p:cNvSpPr>
            <p:nvPr userDrawn="1"/>
          </p:nvSpPr>
          <p:spPr bwMode="auto">
            <a:xfrm>
              <a:off x="16605250" y="3317875"/>
              <a:ext cx="33338" cy="17463"/>
            </a:xfrm>
            <a:custGeom>
              <a:avLst/>
              <a:gdLst>
                <a:gd name="T0" fmla="*/ 1 w 12"/>
                <a:gd name="T1" fmla="*/ 2 h 6"/>
                <a:gd name="T2" fmla="*/ 11 w 12"/>
                <a:gd name="T3" fmla="*/ 4 h 6"/>
                <a:gd name="T4" fmla="*/ 1 w 12"/>
                <a:gd name="T5" fmla="*/ 2 h 6"/>
              </a:gdLst>
              <a:ahLst/>
              <a:cxnLst>
                <a:cxn ang="0">
                  <a:pos x="T0" y="T1"/>
                </a:cxn>
                <a:cxn ang="0">
                  <a:pos x="T2" y="T3"/>
                </a:cxn>
                <a:cxn ang="0">
                  <a:pos x="T4" y="T5"/>
                </a:cxn>
              </a:cxnLst>
              <a:rect l="0" t="0" r="r" b="b"/>
              <a:pathLst>
                <a:path w="12" h="6">
                  <a:moveTo>
                    <a:pt x="1" y="2"/>
                  </a:moveTo>
                  <a:cubicBezTo>
                    <a:pt x="2" y="4"/>
                    <a:pt x="11" y="6"/>
                    <a:pt x="11" y="4"/>
                  </a:cubicBezTo>
                  <a:cubicBezTo>
                    <a:pt x="12" y="2"/>
                    <a:pt x="0" y="0"/>
                    <a:pt x="1" y="2"/>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9"/>
            <p:cNvSpPr>
              <a:spLocks/>
            </p:cNvSpPr>
            <p:nvPr userDrawn="1"/>
          </p:nvSpPr>
          <p:spPr bwMode="auto">
            <a:xfrm>
              <a:off x="16764000" y="3317875"/>
              <a:ext cx="33338" cy="17463"/>
            </a:xfrm>
            <a:custGeom>
              <a:avLst/>
              <a:gdLst>
                <a:gd name="T0" fmla="*/ 2 w 12"/>
                <a:gd name="T1" fmla="*/ 3 h 6"/>
                <a:gd name="T2" fmla="*/ 11 w 12"/>
                <a:gd name="T3" fmla="*/ 3 h 6"/>
                <a:gd name="T4" fmla="*/ 2 w 12"/>
                <a:gd name="T5" fmla="*/ 3 h 6"/>
              </a:gdLst>
              <a:ahLst/>
              <a:cxnLst>
                <a:cxn ang="0">
                  <a:pos x="T0" y="T1"/>
                </a:cxn>
                <a:cxn ang="0">
                  <a:pos x="T2" y="T3"/>
                </a:cxn>
                <a:cxn ang="0">
                  <a:pos x="T4" y="T5"/>
                </a:cxn>
              </a:cxnLst>
              <a:rect l="0" t="0" r="r" b="b"/>
              <a:pathLst>
                <a:path w="12" h="6">
                  <a:moveTo>
                    <a:pt x="2" y="3"/>
                  </a:moveTo>
                  <a:cubicBezTo>
                    <a:pt x="4" y="6"/>
                    <a:pt x="10" y="4"/>
                    <a:pt x="11" y="3"/>
                  </a:cubicBezTo>
                  <a:cubicBezTo>
                    <a:pt x="12" y="1"/>
                    <a:pt x="0" y="0"/>
                    <a:pt x="2" y="3"/>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0"/>
            <p:cNvSpPr>
              <a:spLocks/>
            </p:cNvSpPr>
            <p:nvPr userDrawn="1"/>
          </p:nvSpPr>
          <p:spPr bwMode="auto">
            <a:xfrm>
              <a:off x="16692563" y="1957388"/>
              <a:ext cx="868363" cy="652463"/>
            </a:xfrm>
            <a:custGeom>
              <a:avLst/>
              <a:gdLst>
                <a:gd name="T0" fmla="*/ 275 w 313"/>
                <a:gd name="T1" fmla="*/ 28 h 235"/>
                <a:gd name="T2" fmla="*/ 251 w 313"/>
                <a:gd name="T3" fmla="*/ 38 h 235"/>
                <a:gd name="T4" fmla="*/ 250 w 313"/>
                <a:gd name="T5" fmla="*/ 24 h 235"/>
                <a:gd name="T6" fmla="*/ 224 w 313"/>
                <a:gd name="T7" fmla="*/ 22 h 235"/>
                <a:gd name="T8" fmla="*/ 250 w 313"/>
                <a:gd name="T9" fmla="*/ 18 h 235"/>
                <a:gd name="T10" fmla="*/ 247 w 313"/>
                <a:gd name="T11" fmla="*/ 8 h 235"/>
                <a:gd name="T12" fmla="*/ 211 w 313"/>
                <a:gd name="T13" fmla="*/ 1 h 235"/>
                <a:gd name="T14" fmla="*/ 178 w 313"/>
                <a:gd name="T15" fmla="*/ 5 h 235"/>
                <a:gd name="T16" fmla="*/ 152 w 313"/>
                <a:gd name="T17" fmla="*/ 5 h 235"/>
                <a:gd name="T18" fmla="*/ 131 w 313"/>
                <a:gd name="T19" fmla="*/ 15 h 235"/>
                <a:gd name="T20" fmla="*/ 126 w 313"/>
                <a:gd name="T21" fmla="*/ 18 h 235"/>
                <a:gd name="T22" fmla="*/ 112 w 313"/>
                <a:gd name="T23" fmla="*/ 22 h 235"/>
                <a:gd name="T24" fmla="*/ 98 w 313"/>
                <a:gd name="T25" fmla="*/ 27 h 235"/>
                <a:gd name="T26" fmla="*/ 73 w 313"/>
                <a:gd name="T27" fmla="*/ 22 h 235"/>
                <a:gd name="T28" fmla="*/ 60 w 313"/>
                <a:gd name="T29" fmla="*/ 32 h 235"/>
                <a:gd name="T30" fmla="*/ 40 w 313"/>
                <a:gd name="T31" fmla="*/ 45 h 235"/>
                <a:gd name="T32" fmla="*/ 0 w 313"/>
                <a:gd name="T33" fmla="*/ 65 h 235"/>
                <a:gd name="T34" fmla="*/ 25 w 313"/>
                <a:gd name="T35" fmla="*/ 72 h 235"/>
                <a:gd name="T36" fmla="*/ 7 w 313"/>
                <a:gd name="T37" fmla="*/ 79 h 235"/>
                <a:gd name="T38" fmla="*/ 22 w 313"/>
                <a:gd name="T39" fmla="*/ 89 h 235"/>
                <a:gd name="T40" fmla="*/ 43 w 313"/>
                <a:gd name="T41" fmla="*/ 88 h 235"/>
                <a:gd name="T42" fmla="*/ 73 w 313"/>
                <a:gd name="T43" fmla="*/ 96 h 235"/>
                <a:gd name="T44" fmla="*/ 89 w 313"/>
                <a:gd name="T45" fmla="*/ 117 h 235"/>
                <a:gd name="T46" fmla="*/ 91 w 313"/>
                <a:gd name="T47" fmla="*/ 136 h 235"/>
                <a:gd name="T48" fmla="*/ 111 w 313"/>
                <a:gd name="T49" fmla="*/ 142 h 235"/>
                <a:gd name="T50" fmla="*/ 109 w 313"/>
                <a:gd name="T51" fmla="*/ 149 h 235"/>
                <a:gd name="T52" fmla="*/ 106 w 313"/>
                <a:gd name="T53" fmla="*/ 162 h 235"/>
                <a:gd name="T54" fmla="*/ 102 w 313"/>
                <a:gd name="T55" fmla="*/ 178 h 235"/>
                <a:gd name="T56" fmla="*/ 106 w 313"/>
                <a:gd name="T57" fmla="*/ 198 h 235"/>
                <a:gd name="T58" fmla="*/ 116 w 313"/>
                <a:gd name="T59" fmla="*/ 211 h 235"/>
                <a:gd name="T60" fmla="*/ 130 w 313"/>
                <a:gd name="T61" fmla="*/ 227 h 235"/>
                <a:gd name="T62" fmla="*/ 150 w 313"/>
                <a:gd name="T63" fmla="*/ 234 h 235"/>
                <a:gd name="T64" fmla="*/ 156 w 313"/>
                <a:gd name="T65" fmla="*/ 214 h 235"/>
                <a:gd name="T66" fmla="*/ 164 w 313"/>
                <a:gd name="T67" fmla="*/ 204 h 235"/>
                <a:gd name="T68" fmla="*/ 165 w 313"/>
                <a:gd name="T69" fmla="*/ 195 h 235"/>
                <a:gd name="T70" fmla="*/ 174 w 313"/>
                <a:gd name="T71" fmla="*/ 188 h 235"/>
                <a:gd name="T72" fmla="*/ 182 w 313"/>
                <a:gd name="T73" fmla="*/ 186 h 235"/>
                <a:gd name="T74" fmla="*/ 209 w 313"/>
                <a:gd name="T75" fmla="*/ 168 h 235"/>
                <a:gd name="T76" fmla="*/ 226 w 313"/>
                <a:gd name="T77" fmla="*/ 163 h 235"/>
                <a:gd name="T78" fmla="*/ 261 w 313"/>
                <a:gd name="T79" fmla="*/ 148 h 235"/>
                <a:gd name="T80" fmla="*/ 242 w 313"/>
                <a:gd name="T81" fmla="*/ 144 h 235"/>
                <a:gd name="T82" fmla="*/ 262 w 313"/>
                <a:gd name="T83" fmla="*/ 145 h 235"/>
                <a:gd name="T84" fmla="*/ 258 w 313"/>
                <a:gd name="T85" fmla="*/ 128 h 235"/>
                <a:gd name="T86" fmla="*/ 248 w 313"/>
                <a:gd name="T87" fmla="*/ 119 h 235"/>
                <a:gd name="T88" fmla="*/ 270 w 313"/>
                <a:gd name="T89" fmla="*/ 116 h 235"/>
                <a:gd name="T90" fmla="*/ 276 w 313"/>
                <a:gd name="T91" fmla="*/ 105 h 235"/>
                <a:gd name="T92" fmla="*/ 273 w 313"/>
                <a:gd name="T93" fmla="*/ 88 h 235"/>
                <a:gd name="T94" fmla="*/ 267 w 313"/>
                <a:gd name="T95" fmla="*/ 81 h 235"/>
                <a:gd name="T96" fmla="*/ 269 w 313"/>
                <a:gd name="T97" fmla="*/ 74 h 235"/>
                <a:gd name="T98" fmla="*/ 262 w 313"/>
                <a:gd name="T99" fmla="*/ 71 h 235"/>
                <a:gd name="T100" fmla="*/ 283 w 313"/>
                <a:gd name="T101" fmla="*/ 49 h 235"/>
                <a:gd name="T102" fmla="*/ 278 w 313"/>
                <a:gd name="T103" fmla="*/ 43 h 235"/>
                <a:gd name="T104" fmla="*/ 284 w 313"/>
                <a:gd name="T105" fmla="*/ 38 h 235"/>
                <a:gd name="T106" fmla="*/ 313 w 313"/>
                <a:gd name="T107" fmla="*/ 27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13" h="235">
                  <a:moveTo>
                    <a:pt x="295" y="22"/>
                  </a:moveTo>
                  <a:cubicBezTo>
                    <a:pt x="290" y="22"/>
                    <a:pt x="285" y="23"/>
                    <a:pt x="285" y="27"/>
                  </a:cubicBezTo>
                  <a:cubicBezTo>
                    <a:pt x="285" y="31"/>
                    <a:pt x="278" y="26"/>
                    <a:pt x="275" y="28"/>
                  </a:cubicBezTo>
                  <a:cubicBezTo>
                    <a:pt x="272" y="29"/>
                    <a:pt x="273" y="24"/>
                    <a:pt x="270" y="26"/>
                  </a:cubicBezTo>
                  <a:cubicBezTo>
                    <a:pt x="267" y="27"/>
                    <a:pt x="264" y="31"/>
                    <a:pt x="260" y="33"/>
                  </a:cubicBezTo>
                  <a:cubicBezTo>
                    <a:pt x="256" y="34"/>
                    <a:pt x="254" y="38"/>
                    <a:pt x="251" y="38"/>
                  </a:cubicBezTo>
                  <a:cubicBezTo>
                    <a:pt x="249" y="38"/>
                    <a:pt x="256" y="31"/>
                    <a:pt x="260" y="28"/>
                  </a:cubicBezTo>
                  <a:cubicBezTo>
                    <a:pt x="264" y="24"/>
                    <a:pt x="262" y="20"/>
                    <a:pt x="257" y="20"/>
                  </a:cubicBezTo>
                  <a:cubicBezTo>
                    <a:pt x="252" y="21"/>
                    <a:pt x="253" y="24"/>
                    <a:pt x="250" y="24"/>
                  </a:cubicBezTo>
                  <a:cubicBezTo>
                    <a:pt x="247" y="25"/>
                    <a:pt x="234" y="31"/>
                    <a:pt x="234" y="29"/>
                  </a:cubicBezTo>
                  <a:cubicBezTo>
                    <a:pt x="233" y="27"/>
                    <a:pt x="245" y="24"/>
                    <a:pt x="244" y="23"/>
                  </a:cubicBezTo>
                  <a:cubicBezTo>
                    <a:pt x="244" y="21"/>
                    <a:pt x="230" y="21"/>
                    <a:pt x="224" y="22"/>
                  </a:cubicBezTo>
                  <a:cubicBezTo>
                    <a:pt x="217" y="23"/>
                    <a:pt x="206" y="27"/>
                    <a:pt x="206" y="25"/>
                  </a:cubicBezTo>
                  <a:cubicBezTo>
                    <a:pt x="206" y="23"/>
                    <a:pt x="219" y="20"/>
                    <a:pt x="226" y="20"/>
                  </a:cubicBezTo>
                  <a:cubicBezTo>
                    <a:pt x="233" y="19"/>
                    <a:pt x="245" y="20"/>
                    <a:pt x="250" y="18"/>
                  </a:cubicBezTo>
                  <a:cubicBezTo>
                    <a:pt x="255" y="16"/>
                    <a:pt x="263" y="16"/>
                    <a:pt x="264" y="14"/>
                  </a:cubicBezTo>
                  <a:cubicBezTo>
                    <a:pt x="265" y="12"/>
                    <a:pt x="258" y="10"/>
                    <a:pt x="254" y="10"/>
                  </a:cubicBezTo>
                  <a:cubicBezTo>
                    <a:pt x="251" y="10"/>
                    <a:pt x="247" y="10"/>
                    <a:pt x="247" y="8"/>
                  </a:cubicBezTo>
                  <a:cubicBezTo>
                    <a:pt x="248" y="6"/>
                    <a:pt x="242" y="6"/>
                    <a:pt x="241" y="5"/>
                  </a:cubicBezTo>
                  <a:cubicBezTo>
                    <a:pt x="241" y="3"/>
                    <a:pt x="229" y="4"/>
                    <a:pt x="227" y="3"/>
                  </a:cubicBezTo>
                  <a:cubicBezTo>
                    <a:pt x="225" y="1"/>
                    <a:pt x="217" y="0"/>
                    <a:pt x="211" y="1"/>
                  </a:cubicBezTo>
                  <a:cubicBezTo>
                    <a:pt x="205" y="1"/>
                    <a:pt x="193" y="1"/>
                    <a:pt x="190" y="2"/>
                  </a:cubicBezTo>
                  <a:cubicBezTo>
                    <a:pt x="187" y="2"/>
                    <a:pt x="185" y="3"/>
                    <a:pt x="183" y="3"/>
                  </a:cubicBezTo>
                  <a:cubicBezTo>
                    <a:pt x="180" y="3"/>
                    <a:pt x="176" y="4"/>
                    <a:pt x="178" y="5"/>
                  </a:cubicBezTo>
                  <a:cubicBezTo>
                    <a:pt x="181" y="8"/>
                    <a:pt x="174" y="9"/>
                    <a:pt x="174" y="7"/>
                  </a:cubicBezTo>
                  <a:cubicBezTo>
                    <a:pt x="175" y="5"/>
                    <a:pt x="168" y="4"/>
                    <a:pt x="166" y="5"/>
                  </a:cubicBezTo>
                  <a:cubicBezTo>
                    <a:pt x="164" y="7"/>
                    <a:pt x="154" y="4"/>
                    <a:pt x="152" y="5"/>
                  </a:cubicBezTo>
                  <a:cubicBezTo>
                    <a:pt x="151" y="7"/>
                    <a:pt x="139" y="7"/>
                    <a:pt x="135" y="7"/>
                  </a:cubicBezTo>
                  <a:cubicBezTo>
                    <a:pt x="132" y="8"/>
                    <a:pt x="141" y="11"/>
                    <a:pt x="141" y="12"/>
                  </a:cubicBezTo>
                  <a:cubicBezTo>
                    <a:pt x="140" y="14"/>
                    <a:pt x="129" y="12"/>
                    <a:pt x="131" y="15"/>
                  </a:cubicBezTo>
                  <a:cubicBezTo>
                    <a:pt x="134" y="18"/>
                    <a:pt x="141" y="20"/>
                    <a:pt x="144" y="23"/>
                  </a:cubicBezTo>
                  <a:cubicBezTo>
                    <a:pt x="148" y="27"/>
                    <a:pt x="142" y="24"/>
                    <a:pt x="138" y="22"/>
                  </a:cubicBezTo>
                  <a:cubicBezTo>
                    <a:pt x="134" y="19"/>
                    <a:pt x="129" y="20"/>
                    <a:pt x="126" y="18"/>
                  </a:cubicBezTo>
                  <a:cubicBezTo>
                    <a:pt x="124" y="15"/>
                    <a:pt x="115" y="13"/>
                    <a:pt x="113" y="15"/>
                  </a:cubicBezTo>
                  <a:cubicBezTo>
                    <a:pt x="110" y="16"/>
                    <a:pt x="119" y="20"/>
                    <a:pt x="119" y="22"/>
                  </a:cubicBezTo>
                  <a:cubicBezTo>
                    <a:pt x="119" y="24"/>
                    <a:pt x="113" y="21"/>
                    <a:pt x="112" y="22"/>
                  </a:cubicBezTo>
                  <a:cubicBezTo>
                    <a:pt x="111" y="23"/>
                    <a:pt x="105" y="17"/>
                    <a:pt x="102" y="17"/>
                  </a:cubicBezTo>
                  <a:cubicBezTo>
                    <a:pt x="99" y="17"/>
                    <a:pt x="102" y="20"/>
                    <a:pt x="102" y="23"/>
                  </a:cubicBezTo>
                  <a:cubicBezTo>
                    <a:pt x="102" y="27"/>
                    <a:pt x="96" y="29"/>
                    <a:pt x="98" y="27"/>
                  </a:cubicBezTo>
                  <a:cubicBezTo>
                    <a:pt x="99" y="24"/>
                    <a:pt x="98" y="18"/>
                    <a:pt x="95" y="16"/>
                  </a:cubicBezTo>
                  <a:cubicBezTo>
                    <a:pt x="92" y="15"/>
                    <a:pt x="84" y="19"/>
                    <a:pt x="79" y="19"/>
                  </a:cubicBezTo>
                  <a:cubicBezTo>
                    <a:pt x="75" y="19"/>
                    <a:pt x="70" y="20"/>
                    <a:pt x="73" y="22"/>
                  </a:cubicBezTo>
                  <a:cubicBezTo>
                    <a:pt x="77" y="24"/>
                    <a:pt x="73" y="25"/>
                    <a:pt x="70" y="23"/>
                  </a:cubicBezTo>
                  <a:cubicBezTo>
                    <a:pt x="67" y="21"/>
                    <a:pt x="56" y="23"/>
                    <a:pt x="58" y="25"/>
                  </a:cubicBezTo>
                  <a:cubicBezTo>
                    <a:pt x="61" y="26"/>
                    <a:pt x="61" y="31"/>
                    <a:pt x="60" y="32"/>
                  </a:cubicBezTo>
                  <a:cubicBezTo>
                    <a:pt x="59" y="34"/>
                    <a:pt x="54" y="31"/>
                    <a:pt x="50" y="31"/>
                  </a:cubicBezTo>
                  <a:cubicBezTo>
                    <a:pt x="46" y="31"/>
                    <a:pt x="26" y="41"/>
                    <a:pt x="27" y="43"/>
                  </a:cubicBezTo>
                  <a:cubicBezTo>
                    <a:pt x="28" y="46"/>
                    <a:pt x="37" y="44"/>
                    <a:pt x="40" y="45"/>
                  </a:cubicBezTo>
                  <a:cubicBezTo>
                    <a:pt x="42" y="47"/>
                    <a:pt x="39" y="53"/>
                    <a:pt x="35" y="55"/>
                  </a:cubicBezTo>
                  <a:cubicBezTo>
                    <a:pt x="32" y="57"/>
                    <a:pt x="20" y="55"/>
                    <a:pt x="19" y="58"/>
                  </a:cubicBezTo>
                  <a:cubicBezTo>
                    <a:pt x="19" y="60"/>
                    <a:pt x="0" y="61"/>
                    <a:pt x="0" y="65"/>
                  </a:cubicBezTo>
                  <a:cubicBezTo>
                    <a:pt x="0" y="67"/>
                    <a:pt x="1" y="69"/>
                    <a:pt x="3" y="69"/>
                  </a:cubicBezTo>
                  <a:cubicBezTo>
                    <a:pt x="5" y="70"/>
                    <a:pt x="9" y="69"/>
                    <a:pt x="11" y="71"/>
                  </a:cubicBezTo>
                  <a:cubicBezTo>
                    <a:pt x="14" y="74"/>
                    <a:pt x="20" y="74"/>
                    <a:pt x="25" y="72"/>
                  </a:cubicBezTo>
                  <a:cubicBezTo>
                    <a:pt x="30" y="71"/>
                    <a:pt x="33" y="73"/>
                    <a:pt x="33" y="76"/>
                  </a:cubicBezTo>
                  <a:cubicBezTo>
                    <a:pt x="33" y="78"/>
                    <a:pt x="23" y="74"/>
                    <a:pt x="19" y="76"/>
                  </a:cubicBezTo>
                  <a:cubicBezTo>
                    <a:pt x="16" y="78"/>
                    <a:pt x="6" y="77"/>
                    <a:pt x="7" y="79"/>
                  </a:cubicBezTo>
                  <a:cubicBezTo>
                    <a:pt x="7" y="81"/>
                    <a:pt x="12" y="81"/>
                    <a:pt x="16" y="81"/>
                  </a:cubicBezTo>
                  <a:cubicBezTo>
                    <a:pt x="20" y="82"/>
                    <a:pt x="16" y="84"/>
                    <a:pt x="16" y="85"/>
                  </a:cubicBezTo>
                  <a:cubicBezTo>
                    <a:pt x="16" y="87"/>
                    <a:pt x="18" y="87"/>
                    <a:pt x="22" y="89"/>
                  </a:cubicBezTo>
                  <a:cubicBezTo>
                    <a:pt x="26" y="91"/>
                    <a:pt x="33" y="92"/>
                    <a:pt x="31" y="90"/>
                  </a:cubicBezTo>
                  <a:cubicBezTo>
                    <a:pt x="28" y="87"/>
                    <a:pt x="35" y="88"/>
                    <a:pt x="36" y="89"/>
                  </a:cubicBezTo>
                  <a:cubicBezTo>
                    <a:pt x="37" y="90"/>
                    <a:pt x="40" y="87"/>
                    <a:pt x="43" y="88"/>
                  </a:cubicBezTo>
                  <a:cubicBezTo>
                    <a:pt x="45" y="89"/>
                    <a:pt x="46" y="85"/>
                    <a:pt x="49" y="87"/>
                  </a:cubicBezTo>
                  <a:cubicBezTo>
                    <a:pt x="51" y="88"/>
                    <a:pt x="62" y="89"/>
                    <a:pt x="65" y="91"/>
                  </a:cubicBezTo>
                  <a:cubicBezTo>
                    <a:pt x="69" y="93"/>
                    <a:pt x="74" y="93"/>
                    <a:pt x="73" y="96"/>
                  </a:cubicBezTo>
                  <a:cubicBezTo>
                    <a:pt x="73" y="99"/>
                    <a:pt x="76" y="101"/>
                    <a:pt x="81" y="103"/>
                  </a:cubicBezTo>
                  <a:cubicBezTo>
                    <a:pt x="85" y="105"/>
                    <a:pt x="85" y="109"/>
                    <a:pt x="85" y="111"/>
                  </a:cubicBezTo>
                  <a:cubicBezTo>
                    <a:pt x="85" y="114"/>
                    <a:pt x="90" y="116"/>
                    <a:pt x="89" y="117"/>
                  </a:cubicBezTo>
                  <a:cubicBezTo>
                    <a:pt x="88" y="118"/>
                    <a:pt x="89" y="120"/>
                    <a:pt x="91" y="122"/>
                  </a:cubicBezTo>
                  <a:cubicBezTo>
                    <a:pt x="94" y="125"/>
                    <a:pt x="87" y="126"/>
                    <a:pt x="89" y="129"/>
                  </a:cubicBezTo>
                  <a:cubicBezTo>
                    <a:pt x="90" y="131"/>
                    <a:pt x="86" y="135"/>
                    <a:pt x="91" y="136"/>
                  </a:cubicBezTo>
                  <a:cubicBezTo>
                    <a:pt x="96" y="136"/>
                    <a:pt x="95" y="132"/>
                    <a:pt x="99" y="132"/>
                  </a:cubicBezTo>
                  <a:cubicBezTo>
                    <a:pt x="103" y="132"/>
                    <a:pt x="99" y="135"/>
                    <a:pt x="101" y="137"/>
                  </a:cubicBezTo>
                  <a:cubicBezTo>
                    <a:pt x="103" y="139"/>
                    <a:pt x="107" y="139"/>
                    <a:pt x="111" y="142"/>
                  </a:cubicBezTo>
                  <a:cubicBezTo>
                    <a:pt x="114" y="145"/>
                    <a:pt x="112" y="147"/>
                    <a:pt x="108" y="144"/>
                  </a:cubicBezTo>
                  <a:cubicBezTo>
                    <a:pt x="105" y="142"/>
                    <a:pt x="95" y="142"/>
                    <a:pt x="95" y="143"/>
                  </a:cubicBezTo>
                  <a:cubicBezTo>
                    <a:pt x="95" y="144"/>
                    <a:pt x="106" y="150"/>
                    <a:pt x="109" y="149"/>
                  </a:cubicBezTo>
                  <a:cubicBezTo>
                    <a:pt x="111" y="149"/>
                    <a:pt x="115" y="153"/>
                    <a:pt x="113" y="155"/>
                  </a:cubicBezTo>
                  <a:cubicBezTo>
                    <a:pt x="112" y="156"/>
                    <a:pt x="112" y="160"/>
                    <a:pt x="112" y="162"/>
                  </a:cubicBezTo>
                  <a:cubicBezTo>
                    <a:pt x="112" y="164"/>
                    <a:pt x="108" y="162"/>
                    <a:pt x="106" y="162"/>
                  </a:cubicBezTo>
                  <a:cubicBezTo>
                    <a:pt x="103" y="162"/>
                    <a:pt x="102" y="163"/>
                    <a:pt x="102" y="166"/>
                  </a:cubicBezTo>
                  <a:cubicBezTo>
                    <a:pt x="102" y="168"/>
                    <a:pt x="98" y="170"/>
                    <a:pt x="97" y="173"/>
                  </a:cubicBezTo>
                  <a:cubicBezTo>
                    <a:pt x="97" y="177"/>
                    <a:pt x="100" y="176"/>
                    <a:pt x="102" y="178"/>
                  </a:cubicBezTo>
                  <a:cubicBezTo>
                    <a:pt x="104" y="179"/>
                    <a:pt x="99" y="180"/>
                    <a:pt x="98" y="182"/>
                  </a:cubicBezTo>
                  <a:cubicBezTo>
                    <a:pt x="98" y="185"/>
                    <a:pt x="103" y="189"/>
                    <a:pt x="105" y="190"/>
                  </a:cubicBezTo>
                  <a:cubicBezTo>
                    <a:pt x="107" y="191"/>
                    <a:pt x="106" y="196"/>
                    <a:pt x="106" y="198"/>
                  </a:cubicBezTo>
                  <a:cubicBezTo>
                    <a:pt x="107" y="201"/>
                    <a:pt x="110" y="198"/>
                    <a:pt x="109" y="201"/>
                  </a:cubicBezTo>
                  <a:cubicBezTo>
                    <a:pt x="109" y="205"/>
                    <a:pt x="112" y="204"/>
                    <a:pt x="112" y="206"/>
                  </a:cubicBezTo>
                  <a:cubicBezTo>
                    <a:pt x="112" y="208"/>
                    <a:pt x="117" y="208"/>
                    <a:pt x="116" y="211"/>
                  </a:cubicBezTo>
                  <a:cubicBezTo>
                    <a:pt x="115" y="213"/>
                    <a:pt x="117" y="215"/>
                    <a:pt x="118" y="217"/>
                  </a:cubicBezTo>
                  <a:cubicBezTo>
                    <a:pt x="119" y="218"/>
                    <a:pt x="123" y="221"/>
                    <a:pt x="124" y="223"/>
                  </a:cubicBezTo>
                  <a:cubicBezTo>
                    <a:pt x="125" y="225"/>
                    <a:pt x="127" y="228"/>
                    <a:pt x="130" y="227"/>
                  </a:cubicBezTo>
                  <a:cubicBezTo>
                    <a:pt x="133" y="226"/>
                    <a:pt x="133" y="229"/>
                    <a:pt x="135" y="228"/>
                  </a:cubicBezTo>
                  <a:cubicBezTo>
                    <a:pt x="137" y="228"/>
                    <a:pt x="140" y="229"/>
                    <a:pt x="141" y="231"/>
                  </a:cubicBezTo>
                  <a:cubicBezTo>
                    <a:pt x="141" y="233"/>
                    <a:pt x="148" y="234"/>
                    <a:pt x="150" y="234"/>
                  </a:cubicBezTo>
                  <a:cubicBezTo>
                    <a:pt x="152" y="235"/>
                    <a:pt x="152" y="231"/>
                    <a:pt x="154" y="230"/>
                  </a:cubicBezTo>
                  <a:cubicBezTo>
                    <a:pt x="155" y="230"/>
                    <a:pt x="155" y="223"/>
                    <a:pt x="156" y="222"/>
                  </a:cubicBezTo>
                  <a:cubicBezTo>
                    <a:pt x="158" y="222"/>
                    <a:pt x="157" y="215"/>
                    <a:pt x="156" y="214"/>
                  </a:cubicBezTo>
                  <a:cubicBezTo>
                    <a:pt x="154" y="214"/>
                    <a:pt x="155" y="211"/>
                    <a:pt x="158" y="212"/>
                  </a:cubicBezTo>
                  <a:cubicBezTo>
                    <a:pt x="162" y="212"/>
                    <a:pt x="161" y="209"/>
                    <a:pt x="162" y="208"/>
                  </a:cubicBezTo>
                  <a:cubicBezTo>
                    <a:pt x="164" y="208"/>
                    <a:pt x="163" y="205"/>
                    <a:pt x="164" y="204"/>
                  </a:cubicBezTo>
                  <a:cubicBezTo>
                    <a:pt x="166" y="204"/>
                    <a:pt x="165" y="202"/>
                    <a:pt x="164" y="201"/>
                  </a:cubicBezTo>
                  <a:cubicBezTo>
                    <a:pt x="164" y="200"/>
                    <a:pt x="165" y="199"/>
                    <a:pt x="166" y="198"/>
                  </a:cubicBezTo>
                  <a:cubicBezTo>
                    <a:pt x="168" y="198"/>
                    <a:pt x="168" y="195"/>
                    <a:pt x="165" y="195"/>
                  </a:cubicBezTo>
                  <a:cubicBezTo>
                    <a:pt x="163" y="194"/>
                    <a:pt x="164" y="191"/>
                    <a:pt x="166" y="193"/>
                  </a:cubicBezTo>
                  <a:cubicBezTo>
                    <a:pt x="169" y="194"/>
                    <a:pt x="170" y="193"/>
                    <a:pt x="169" y="191"/>
                  </a:cubicBezTo>
                  <a:cubicBezTo>
                    <a:pt x="168" y="189"/>
                    <a:pt x="171" y="189"/>
                    <a:pt x="174" y="188"/>
                  </a:cubicBezTo>
                  <a:cubicBezTo>
                    <a:pt x="177" y="188"/>
                    <a:pt x="179" y="186"/>
                    <a:pt x="178" y="184"/>
                  </a:cubicBezTo>
                  <a:cubicBezTo>
                    <a:pt x="177" y="181"/>
                    <a:pt x="182" y="182"/>
                    <a:pt x="181" y="184"/>
                  </a:cubicBezTo>
                  <a:cubicBezTo>
                    <a:pt x="180" y="186"/>
                    <a:pt x="180" y="188"/>
                    <a:pt x="182" y="186"/>
                  </a:cubicBezTo>
                  <a:cubicBezTo>
                    <a:pt x="183" y="185"/>
                    <a:pt x="186" y="186"/>
                    <a:pt x="191" y="184"/>
                  </a:cubicBezTo>
                  <a:cubicBezTo>
                    <a:pt x="196" y="183"/>
                    <a:pt x="201" y="179"/>
                    <a:pt x="203" y="175"/>
                  </a:cubicBezTo>
                  <a:cubicBezTo>
                    <a:pt x="204" y="171"/>
                    <a:pt x="210" y="171"/>
                    <a:pt x="209" y="168"/>
                  </a:cubicBezTo>
                  <a:cubicBezTo>
                    <a:pt x="208" y="166"/>
                    <a:pt x="210" y="164"/>
                    <a:pt x="214" y="166"/>
                  </a:cubicBezTo>
                  <a:cubicBezTo>
                    <a:pt x="218" y="168"/>
                    <a:pt x="215" y="165"/>
                    <a:pt x="219" y="165"/>
                  </a:cubicBezTo>
                  <a:cubicBezTo>
                    <a:pt x="223" y="165"/>
                    <a:pt x="222" y="164"/>
                    <a:pt x="226" y="163"/>
                  </a:cubicBezTo>
                  <a:cubicBezTo>
                    <a:pt x="230" y="163"/>
                    <a:pt x="241" y="161"/>
                    <a:pt x="245" y="158"/>
                  </a:cubicBezTo>
                  <a:cubicBezTo>
                    <a:pt x="248" y="155"/>
                    <a:pt x="256" y="153"/>
                    <a:pt x="259" y="151"/>
                  </a:cubicBezTo>
                  <a:cubicBezTo>
                    <a:pt x="262" y="149"/>
                    <a:pt x="263" y="147"/>
                    <a:pt x="261" y="148"/>
                  </a:cubicBezTo>
                  <a:cubicBezTo>
                    <a:pt x="259" y="149"/>
                    <a:pt x="255" y="149"/>
                    <a:pt x="252" y="149"/>
                  </a:cubicBezTo>
                  <a:cubicBezTo>
                    <a:pt x="249" y="148"/>
                    <a:pt x="244" y="145"/>
                    <a:pt x="241" y="147"/>
                  </a:cubicBezTo>
                  <a:cubicBezTo>
                    <a:pt x="237" y="149"/>
                    <a:pt x="239" y="144"/>
                    <a:pt x="242" y="144"/>
                  </a:cubicBezTo>
                  <a:cubicBezTo>
                    <a:pt x="245" y="144"/>
                    <a:pt x="244" y="142"/>
                    <a:pt x="243" y="139"/>
                  </a:cubicBezTo>
                  <a:cubicBezTo>
                    <a:pt x="242" y="136"/>
                    <a:pt x="248" y="138"/>
                    <a:pt x="250" y="142"/>
                  </a:cubicBezTo>
                  <a:cubicBezTo>
                    <a:pt x="253" y="145"/>
                    <a:pt x="257" y="147"/>
                    <a:pt x="262" y="145"/>
                  </a:cubicBezTo>
                  <a:cubicBezTo>
                    <a:pt x="266" y="144"/>
                    <a:pt x="262" y="141"/>
                    <a:pt x="263" y="139"/>
                  </a:cubicBezTo>
                  <a:cubicBezTo>
                    <a:pt x="265" y="136"/>
                    <a:pt x="251" y="129"/>
                    <a:pt x="250" y="127"/>
                  </a:cubicBezTo>
                  <a:cubicBezTo>
                    <a:pt x="249" y="124"/>
                    <a:pt x="254" y="126"/>
                    <a:pt x="258" y="128"/>
                  </a:cubicBezTo>
                  <a:cubicBezTo>
                    <a:pt x="262" y="129"/>
                    <a:pt x="262" y="125"/>
                    <a:pt x="262" y="122"/>
                  </a:cubicBezTo>
                  <a:cubicBezTo>
                    <a:pt x="262" y="120"/>
                    <a:pt x="254" y="120"/>
                    <a:pt x="250" y="122"/>
                  </a:cubicBezTo>
                  <a:cubicBezTo>
                    <a:pt x="246" y="124"/>
                    <a:pt x="243" y="120"/>
                    <a:pt x="248" y="119"/>
                  </a:cubicBezTo>
                  <a:cubicBezTo>
                    <a:pt x="253" y="118"/>
                    <a:pt x="248" y="116"/>
                    <a:pt x="250" y="115"/>
                  </a:cubicBezTo>
                  <a:cubicBezTo>
                    <a:pt x="251" y="113"/>
                    <a:pt x="258" y="119"/>
                    <a:pt x="261" y="118"/>
                  </a:cubicBezTo>
                  <a:cubicBezTo>
                    <a:pt x="265" y="117"/>
                    <a:pt x="267" y="118"/>
                    <a:pt x="270" y="116"/>
                  </a:cubicBezTo>
                  <a:cubicBezTo>
                    <a:pt x="273" y="114"/>
                    <a:pt x="265" y="112"/>
                    <a:pt x="263" y="110"/>
                  </a:cubicBezTo>
                  <a:cubicBezTo>
                    <a:pt x="261" y="108"/>
                    <a:pt x="271" y="108"/>
                    <a:pt x="274" y="108"/>
                  </a:cubicBezTo>
                  <a:cubicBezTo>
                    <a:pt x="277" y="109"/>
                    <a:pt x="278" y="104"/>
                    <a:pt x="276" y="105"/>
                  </a:cubicBezTo>
                  <a:cubicBezTo>
                    <a:pt x="273" y="106"/>
                    <a:pt x="265" y="102"/>
                    <a:pt x="267" y="99"/>
                  </a:cubicBezTo>
                  <a:cubicBezTo>
                    <a:pt x="268" y="97"/>
                    <a:pt x="272" y="100"/>
                    <a:pt x="275" y="98"/>
                  </a:cubicBezTo>
                  <a:cubicBezTo>
                    <a:pt x="279" y="96"/>
                    <a:pt x="276" y="88"/>
                    <a:pt x="273" y="88"/>
                  </a:cubicBezTo>
                  <a:cubicBezTo>
                    <a:pt x="270" y="88"/>
                    <a:pt x="264" y="87"/>
                    <a:pt x="264" y="86"/>
                  </a:cubicBezTo>
                  <a:cubicBezTo>
                    <a:pt x="264" y="85"/>
                    <a:pt x="259" y="84"/>
                    <a:pt x="260" y="82"/>
                  </a:cubicBezTo>
                  <a:cubicBezTo>
                    <a:pt x="262" y="81"/>
                    <a:pt x="264" y="84"/>
                    <a:pt x="267" y="81"/>
                  </a:cubicBezTo>
                  <a:cubicBezTo>
                    <a:pt x="271" y="79"/>
                    <a:pt x="278" y="82"/>
                    <a:pt x="281" y="81"/>
                  </a:cubicBezTo>
                  <a:cubicBezTo>
                    <a:pt x="284" y="81"/>
                    <a:pt x="280" y="75"/>
                    <a:pt x="278" y="76"/>
                  </a:cubicBezTo>
                  <a:cubicBezTo>
                    <a:pt x="276" y="77"/>
                    <a:pt x="270" y="77"/>
                    <a:pt x="269" y="74"/>
                  </a:cubicBezTo>
                  <a:cubicBezTo>
                    <a:pt x="269" y="71"/>
                    <a:pt x="275" y="74"/>
                    <a:pt x="276" y="72"/>
                  </a:cubicBezTo>
                  <a:cubicBezTo>
                    <a:pt x="277" y="71"/>
                    <a:pt x="268" y="67"/>
                    <a:pt x="266" y="70"/>
                  </a:cubicBezTo>
                  <a:cubicBezTo>
                    <a:pt x="265" y="73"/>
                    <a:pt x="259" y="72"/>
                    <a:pt x="262" y="71"/>
                  </a:cubicBezTo>
                  <a:cubicBezTo>
                    <a:pt x="265" y="69"/>
                    <a:pt x="265" y="64"/>
                    <a:pt x="265" y="61"/>
                  </a:cubicBezTo>
                  <a:cubicBezTo>
                    <a:pt x="265" y="58"/>
                    <a:pt x="275" y="58"/>
                    <a:pt x="274" y="54"/>
                  </a:cubicBezTo>
                  <a:cubicBezTo>
                    <a:pt x="273" y="50"/>
                    <a:pt x="279" y="49"/>
                    <a:pt x="283" y="49"/>
                  </a:cubicBezTo>
                  <a:cubicBezTo>
                    <a:pt x="286" y="49"/>
                    <a:pt x="283" y="44"/>
                    <a:pt x="279" y="45"/>
                  </a:cubicBezTo>
                  <a:cubicBezTo>
                    <a:pt x="276" y="45"/>
                    <a:pt x="272" y="49"/>
                    <a:pt x="271" y="48"/>
                  </a:cubicBezTo>
                  <a:cubicBezTo>
                    <a:pt x="269" y="46"/>
                    <a:pt x="275" y="43"/>
                    <a:pt x="278" y="43"/>
                  </a:cubicBezTo>
                  <a:cubicBezTo>
                    <a:pt x="281" y="43"/>
                    <a:pt x="288" y="43"/>
                    <a:pt x="291" y="41"/>
                  </a:cubicBezTo>
                  <a:cubicBezTo>
                    <a:pt x="293" y="40"/>
                    <a:pt x="286" y="39"/>
                    <a:pt x="281" y="39"/>
                  </a:cubicBezTo>
                  <a:cubicBezTo>
                    <a:pt x="276" y="40"/>
                    <a:pt x="276" y="38"/>
                    <a:pt x="284" y="38"/>
                  </a:cubicBezTo>
                  <a:cubicBezTo>
                    <a:pt x="291" y="37"/>
                    <a:pt x="290" y="36"/>
                    <a:pt x="295" y="35"/>
                  </a:cubicBezTo>
                  <a:cubicBezTo>
                    <a:pt x="300" y="35"/>
                    <a:pt x="298" y="33"/>
                    <a:pt x="301" y="32"/>
                  </a:cubicBezTo>
                  <a:cubicBezTo>
                    <a:pt x="305" y="32"/>
                    <a:pt x="313" y="29"/>
                    <a:pt x="313" y="27"/>
                  </a:cubicBezTo>
                  <a:cubicBezTo>
                    <a:pt x="313" y="25"/>
                    <a:pt x="301" y="22"/>
                    <a:pt x="295" y="22"/>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1"/>
            <p:cNvSpPr>
              <a:spLocks/>
            </p:cNvSpPr>
            <p:nvPr userDrawn="1"/>
          </p:nvSpPr>
          <p:spPr bwMode="auto">
            <a:xfrm>
              <a:off x="16941800" y="2363788"/>
              <a:ext cx="47625" cy="33338"/>
            </a:xfrm>
            <a:custGeom>
              <a:avLst/>
              <a:gdLst>
                <a:gd name="T0" fmla="*/ 17 w 17"/>
                <a:gd name="T1" fmla="*/ 8 h 12"/>
                <a:gd name="T2" fmla="*/ 13 w 17"/>
                <a:gd name="T3" fmla="*/ 4 h 12"/>
                <a:gd name="T4" fmla="*/ 3 w 17"/>
                <a:gd name="T5" fmla="*/ 2 h 12"/>
                <a:gd name="T6" fmla="*/ 2 w 17"/>
                <a:gd name="T7" fmla="*/ 7 h 12"/>
                <a:gd name="T8" fmla="*/ 8 w 17"/>
                <a:gd name="T9" fmla="*/ 10 h 12"/>
                <a:gd name="T10" fmla="*/ 17 w 17"/>
                <a:gd name="T11" fmla="*/ 8 h 12"/>
              </a:gdLst>
              <a:ahLst/>
              <a:cxnLst>
                <a:cxn ang="0">
                  <a:pos x="T0" y="T1"/>
                </a:cxn>
                <a:cxn ang="0">
                  <a:pos x="T2" y="T3"/>
                </a:cxn>
                <a:cxn ang="0">
                  <a:pos x="T4" y="T5"/>
                </a:cxn>
                <a:cxn ang="0">
                  <a:pos x="T6" y="T7"/>
                </a:cxn>
                <a:cxn ang="0">
                  <a:pos x="T8" y="T9"/>
                </a:cxn>
                <a:cxn ang="0">
                  <a:pos x="T10" y="T11"/>
                </a:cxn>
              </a:cxnLst>
              <a:rect l="0" t="0" r="r" b="b"/>
              <a:pathLst>
                <a:path w="17" h="12">
                  <a:moveTo>
                    <a:pt x="17" y="8"/>
                  </a:moveTo>
                  <a:cubicBezTo>
                    <a:pt x="17" y="5"/>
                    <a:pt x="14" y="7"/>
                    <a:pt x="13" y="4"/>
                  </a:cubicBezTo>
                  <a:cubicBezTo>
                    <a:pt x="11" y="1"/>
                    <a:pt x="4" y="0"/>
                    <a:pt x="3" y="2"/>
                  </a:cubicBezTo>
                  <a:cubicBezTo>
                    <a:pt x="3" y="3"/>
                    <a:pt x="0" y="5"/>
                    <a:pt x="2" y="7"/>
                  </a:cubicBezTo>
                  <a:cubicBezTo>
                    <a:pt x="4" y="9"/>
                    <a:pt x="5" y="8"/>
                    <a:pt x="8" y="10"/>
                  </a:cubicBezTo>
                  <a:cubicBezTo>
                    <a:pt x="10" y="12"/>
                    <a:pt x="17" y="10"/>
                    <a:pt x="17" y="8"/>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2"/>
            <p:cNvSpPr>
              <a:spLocks/>
            </p:cNvSpPr>
            <p:nvPr userDrawn="1"/>
          </p:nvSpPr>
          <p:spPr bwMode="auto">
            <a:xfrm>
              <a:off x="15928975" y="2246313"/>
              <a:ext cx="157163" cy="100013"/>
            </a:xfrm>
            <a:custGeom>
              <a:avLst/>
              <a:gdLst>
                <a:gd name="T0" fmla="*/ 9 w 57"/>
                <a:gd name="T1" fmla="*/ 28 h 36"/>
                <a:gd name="T2" fmla="*/ 16 w 57"/>
                <a:gd name="T3" fmla="*/ 36 h 36"/>
                <a:gd name="T4" fmla="*/ 20 w 57"/>
                <a:gd name="T5" fmla="*/ 34 h 36"/>
                <a:gd name="T6" fmla="*/ 25 w 57"/>
                <a:gd name="T7" fmla="*/ 33 h 36"/>
                <a:gd name="T8" fmla="*/ 30 w 57"/>
                <a:gd name="T9" fmla="*/ 29 h 36"/>
                <a:gd name="T10" fmla="*/ 34 w 57"/>
                <a:gd name="T11" fmla="*/ 24 h 36"/>
                <a:gd name="T12" fmla="*/ 39 w 57"/>
                <a:gd name="T13" fmla="*/ 19 h 36"/>
                <a:gd name="T14" fmla="*/ 55 w 57"/>
                <a:gd name="T15" fmla="*/ 12 h 36"/>
                <a:gd name="T16" fmla="*/ 49 w 57"/>
                <a:gd name="T17" fmla="*/ 7 h 36"/>
                <a:gd name="T18" fmla="*/ 38 w 57"/>
                <a:gd name="T19" fmla="*/ 5 h 36"/>
                <a:gd name="T20" fmla="*/ 35 w 57"/>
                <a:gd name="T21" fmla="*/ 4 h 36"/>
                <a:gd name="T22" fmla="*/ 25 w 57"/>
                <a:gd name="T23" fmla="*/ 1 h 36"/>
                <a:gd name="T24" fmla="*/ 9 w 57"/>
                <a:gd name="T25" fmla="*/ 4 h 36"/>
                <a:gd name="T26" fmla="*/ 11 w 57"/>
                <a:gd name="T27" fmla="*/ 9 h 36"/>
                <a:gd name="T28" fmla="*/ 7 w 57"/>
                <a:gd name="T29" fmla="*/ 16 h 36"/>
                <a:gd name="T30" fmla="*/ 3 w 57"/>
                <a:gd name="T31" fmla="*/ 24 h 36"/>
                <a:gd name="T32" fmla="*/ 9 w 57"/>
                <a:gd name="T33" fmla="*/ 28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7" h="36">
                  <a:moveTo>
                    <a:pt x="9" y="28"/>
                  </a:moveTo>
                  <a:cubicBezTo>
                    <a:pt x="13" y="29"/>
                    <a:pt x="14" y="36"/>
                    <a:pt x="16" y="36"/>
                  </a:cubicBezTo>
                  <a:cubicBezTo>
                    <a:pt x="18" y="36"/>
                    <a:pt x="17" y="34"/>
                    <a:pt x="20" y="34"/>
                  </a:cubicBezTo>
                  <a:cubicBezTo>
                    <a:pt x="23" y="34"/>
                    <a:pt x="22" y="33"/>
                    <a:pt x="25" y="33"/>
                  </a:cubicBezTo>
                  <a:cubicBezTo>
                    <a:pt x="27" y="33"/>
                    <a:pt x="30" y="32"/>
                    <a:pt x="30" y="29"/>
                  </a:cubicBezTo>
                  <a:cubicBezTo>
                    <a:pt x="30" y="26"/>
                    <a:pt x="32" y="25"/>
                    <a:pt x="34" y="24"/>
                  </a:cubicBezTo>
                  <a:cubicBezTo>
                    <a:pt x="37" y="23"/>
                    <a:pt x="35" y="20"/>
                    <a:pt x="39" y="19"/>
                  </a:cubicBezTo>
                  <a:cubicBezTo>
                    <a:pt x="42" y="18"/>
                    <a:pt x="53" y="14"/>
                    <a:pt x="55" y="12"/>
                  </a:cubicBezTo>
                  <a:cubicBezTo>
                    <a:pt x="57" y="11"/>
                    <a:pt x="53" y="9"/>
                    <a:pt x="49" y="7"/>
                  </a:cubicBezTo>
                  <a:cubicBezTo>
                    <a:pt x="44" y="4"/>
                    <a:pt x="41" y="3"/>
                    <a:pt x="38" y="5"/>
                  </a:cubicBezTo>
                  <a:cubicBezTo>
                    <a:pt x="35" y="7"/>
                    <a:pt x="37" y="3"/>
                    <a:pt x="35" y="4"/>
                  </a:cubicBezTo>
                  <a:cubicBezTo>
                    <a:pt x="32" y="5"/>
                    <a:pt x="26" y="2"/>
                    <a:pt x="25" y="1"/>
                  </a:cubicBezTo>
                  <a:cubicBezTo>
                    <a:pt x="24" y="0"/>
                    <a:pt x="12" y="4"/>
                    <a:pt x="9" y="4"/>
                  </a:cubicBezTo>
                  <a:cubicBezTo>
                    <a:pt x="6" y="4"/>
                    <a:pt x="9" y="7"/>
                    <a:pt x="11" y="9"/>
                  </a:cubicBezTo>
                  <a:cubicBezTo>
                    <a:pt x="13" y="10"/>
                    <a:pt x="6" y="15"/>
                    <a:pt x="7" y="16"/>
                  </a:cubicBezTo>
                  <a:cubicBezTo>
                    <a:pt x="9" y="17"/>
                    <a:pt x="6" y="20"/>
                    <a:pt x="3" y="24"/>
                  </a:cubicBezTo>
                  <a:cubicBezTo>
                    <a:pt x="0" y="28"/>
                    <a:pt x="5" y="27"/>
                    <a:pt x="9" y="28"/>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3"/>
            <p:cNvSpPr>
              <a:spLocks/>
            </p:cNvSpPr>
            <p:nvPr userDrawn="1"/>
          </p:nvSpPr>
          <p:spPr bwMode="auto">
            <a:xfrm>
              <a:off x="16025813" y="2268538"/>
              <a:ext cx="263525" cy="141288"/>
            </a:xfrm>
            <a:custGeom>
              <a:avLst/>
              <a:gdLst>
                <a:gd name="T0" fmla="*/ 87 w 95"/>
                <a:gd name="T1" fmla="*/ 39 h 51"/>
                <a:gd name="T2" fmla="*/ 95 w 95"/>
                <a:gd name="T3" fmla="*/ 39 h 51"/>
                <a:gd name="T4" fmla="*/ 86 w 95"/>
                <a:gd name="T5" fmla="*/ 32 h 51"/>
                <a:gd name="T6" fmla="*/ 78 w 95"/>
                <a:gd name="T7" fmla="*/ 28 h 51"/>
                <a:gd name="T8" fmla="*/ 75 w 95"/>
                <a:gd name="T9" fmla="*/ 21 h 51"/>
                <a:gd name="T10" fmla="*/ 73 w 95"/>
                <a:gd name="T11" fmla="*/ 9 h 51"/>
                <a:gd name="T12" fmla="*/ 74 w 95"/>
                <a:gd name="T13" fmla="*/ 2 h 51"/>
                <a:gd name="T14" fmla="*/ 64 w 95"/>
                <a:gd name="T15" fmla="*/ 4 h 51"/>
                <a:gd name="T16" fmla="*/ 70 w 95"/>
                <a:gd name="T17" fmla="*/ 9 h 51"/>
                <a:gd name="T18" fmla="*/ 63 w 95"/>
                <a:gd name="T19" fmla="*/ 7 h 51"/>
                <a:gd name="T20" fmla="*/ 58 w 95"/>
                <a:gd name="T21" fmla="*/ 7 h 51"/>
                <a:gd name="T22" fmla="*/ 61 w 95"/>
                <a:gd name="T23" fmla="*/ 19 h 51"/>
                <a:gd name="T24" fmla="*/ 58 w 95"/>
                <a:gd name="T25" fmla="*/ 22 h 51"/>
                <a:gd name="T26" fmla="*/ 54 w 95"/>
                <a:gd name="T27" fmla="*/ 13 h 51"/>
                <a:gd name="T28" fmla="*/ 45 w 95"/>
                <a:gd name="T29" fmla="*/ 9 h 51"/>
                <a:gd name="T30" fmla="*/ 49 w 95"/>
                <a:gd name="T31" fmla="*/ 14 h 51"/>
                <a:gd name="T32" fmla="*/ 43 w 95"/>
                <a:gd name="T33" fmla="*/ 14 h 51"/>
                <a:gd name="T34" fmla="*/ 41 w 95"/>
                <a:gd name="T35" fmla="*/ 13 h 51"/>
                <a:gd name="T36" fmla="*/ 33 w 95"/>
                <a:gd name="T37" fmla="*/ 9 h 51"/>
                <a:gd name="T38" fmla="*/ 30 w 95"/>
                <a:gd name="T39" fmla="*/ 14 h 51"/>
                <a:gd name="T40" fmla="*/ 26 w 95"/>
                <a:gd name="T41" fmla="*/ 12 h 51"/>
                <a:gd name="T42" fmla="*/ 27 w 95"/>
                <a:gd name="T43" fmla="*/ 6 h 51"/>
                <a:gd name="T44" fmla="*/ 14 w 95"/>
                <a:gd name="T45" fmla="*/ 9 h 51"/>
                <a:gd name="T46" fmla="*/ 4 w 95"/>
                <a:gd name="T47" fmla="*/ 15 h 51"/>
                <a:gd name="T48" fmla="*/ 3 w 95"/>
                <a:gd name="T49" fmla="*/ 18 h 51"/>
                <a:gd name="T50" fmla="*/ 5 w 95"/>
                <a:gd name="T51" fmla="*/ 23 h 51"/>
                <a:gd name="T52" fmla="*/ 7 w 95"/>
                <a:gd name="T53" fmla="*/ 25 h 51"/>
                <a:gd name="T54" fmla="*/ 19 w 95"/>
                <a:gd name="T55" fmla="*/ 23 h 51"/>
                <a:gd name="T56" fmla="*/ 6 w 95"/>
                <a:gd name="T57" fmla="*/ 29 h 51"/>
                <a:gd name="T58" fmla="*/ 21 w 95"/>
                <a:gd name="T59" fmla="*/ 32 h 51"/>
                <a:gd name="T60" fmla="*/ 38 w 95"/>
                <a:gd name="T61" fmla="*/ 34 h 51"/>
                <a:gd name="T62" fmla="*/ 25 w 95"/>
                <a:gd name="T63" fmla="*/ 35 h 51"/>
                <a:gd name="T64" fmla="*/ 10 w 95"/>
                <a:gd name="T65" fmla="*/ 39 h 51"/>
                <a:gd name="T66" fmla="*/ 17 w 95"/>
                <a:gd name="T67" fmla="*/ 43 h 51"/>
                <a:gd name="T68" fmla="*/ 29 w 95"/>
                <a:gd name="T69" fmla="*/ 46 h 51"/>
                <a:gd name="T70" fmla="*/ 40 w 95"/>
                <a:gd name="T71" fmla="*/ 51 h 51"/>
                <a:gd name="T72" fmla="*/ 56 w 95"/>
                <a:gd name="T73" fmla="*/ 48 h 51"/>
                <a:gd name="T74" fmla="*/ 63 w 95"/>
                <a:gd name="T75" fmla="*/ 44 h 51"/>
                <a:gd name="T76" fmla="*/ 67 w 95"/>
                <a:gd name="T77" fmla="*/ 45 h 51"/>
                <a:gd name="T78" fmla="*/ 74 w 95"/>
                <a:gd name="T79" fmla="*/ 47 h 51"/>
                <a:gd name="T80" fmla="*/ 90 w 95"/>
                <a:gd name="T81" fmla="*/ 47 h 51"/>
                <a:gd name="T82" fmla="*/ 86 w 95"/>
                <a:gd name="T83" fmla="*/ 43 h 51"/>
                <a:gd name="T84" fmla="*/ 82 w 95"/>
                <a:gd name="T85" fmla="*/ 42 h 51"/>
                <a:gd name="T86" fmla="*/ 87 w 95"/>
                <a:gd name="T87" fmla="*/ 39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5" h="51">
                  <a:moveTo>
                    <a:pt x="87" y="39"/>
                  </a:moveTo>
                  <a:cubicBezTo>
                    <a:pt x="89" y="37"/>
                    <a:pt x="95" y="42"/>
                    <a:pt x="95" y="39"/>
                  </a:cubicBezTo>
                  <a:cubicBezTo>
                    <a:pt x="95" y="35"/>
                    <a:pt x="88" y="34"/>
                    <a:pt x="86" y="32"/>
                  </a:cubicBezTo>
                  <a:cubicBezTo>
                    <a:pt x="83" y="30"/>
                    <a:pt x="82" y="31"/>
                    <a:pt x="78" y="28"/>
                  </a:cubicBezTo>
                  <a:cubicBezTo>
                    <a:pt x="73" y="25"/>
                    <a:pt x="79" y="23"/>
                    <a:pt x="75" y="21"/>
                  </a:cubicBezTo>
                  <a:cubicBezTo>
                    <a:pt x="72" y="18"/>
                    <a:pt x="71" y="11"/>
                    <a:pt x="73" y="9"/>
                  </a:cubicBezTo>
                  <a:cubicBezTo>
                    <a:pt x="76" y="7"/>
                    <a:pt x="78" y="3"/>
                    <a:pt x="74" y="2"/>
                  </a:cubicBezTo>
                  <a:cubicBezTo>
                    <a:pt x="70" y="0"/>
                    <a:pt x="63" y="3"/>
                    <a:pt x="64" y="4"/>
                  </a:cubicBezTo>
                  <a:cubicBezTo>
                    <a:pt x="65" y="5"/>
                    <a:pt x="70" y="8"/>
                    <a:pt x="70" y="9"/>
                  </a:cubicBezTo>
                  <a:cubicBezTo>
                    <a:pt x="70" y="11"/>
                    <a:pt x="65" y="6"/>
                    <a:pt x="63" y="7"/>
                  </a:cubicBezTo>
                  <a:cubicBezTo>
                    <a:pt x="62" y="8"/>
                    <a:pt x="60" y="4"/>
                    <a:pt x="58" y="7"/>
                  </a:cubicBezTo>
                  <a:cubicBezTo>
                    <a:pt x="56" y="9"/>
                    <a:pt x="60" y="17"/>
                    <a:pt x="61" y="19"/>
                  </a:cubicBezTo>
                  <a:cubicBezTo>
                    <a:pt x="63" y="21"/>
                    <a:pt x="60" y="21"/>
                    <a:pt x="58" y="22"/>
                  </a:cubicBezTo>
                  <a:cubicBezTo>
                    <a:pt x="56" y="22"/>
                    <a:pt x="56" y="16"/>
                    <a:pt x="54" y="13"/>
                  </a:cubicBezTo>
                  <a:cubicBezTo>
                    <a:pt x="53" y="11"/>
                    <a:pt x="45" y="8"/>
                    <a:pt x="45" y="9"/>
                  </a:cubicBezTo>
                  <a:cubicBezTo>
                    <a:pt x="44" y="11"/>
                    <a:pt x="49" y="11"/>
                    <a:pt x="49" y="14"/>
                  </a:cubicBezTo>
                  <a:cubicBezTo>
                    <a:pt x="48" y="16"/>
                    <a:pt x="45" y="12"/>
                    <a:pt x="43" y="14"/>
                  </a:cubicBezTo>
                  <a:cubicBezTo>
                    <a:pt x="40" y="16"/>
                    <a:pt x="41" y="15"/>
                    <a:pt x="41" y="13"/>
                  </a:cubicBezTo>
                  <a:cubicBezTo>
                    <a:pt x="42" y="11"/>
                    <a:pt x="38" y="9"/>
                    <a:pt x="33" y="9"/>
                  </a:cubicBezTo>
                  <a:cubicBezTo>
                    <a:pt x="28" y="9"/>
                    <a:pt x="31" y="13"/>
                    <a:pt x="30" y="14"/>
                  </a:cubicBezTo>
                  <a:cubicBezTo>
                    <a:pt x="28" y="15"/>
                    <a:pt x="21" y="13"/>
                    <a:pt x="26" y="12"/>
                  </a:cubicBezTo>
                  <a:cubicBezTo>
                    <a:pt x="30" y="11"/>
                    <a:pt x="28" y="9"/>
                    <a:pt x="27" y="6"/>
                  </a:cubicBezTo>
                  <a:cubicBezTo>
                    <a:pt x="25" y="4"/>
                    <a:pt x="21" y="7"/>
                    <a:pt x="14" y="9"/>
                  </a:cubicBezTo>
                  <a:cubicBezTo>
                    <a:pt x="7" y="12"/>
                    <a:pt x="4" y="14"/>
                    <a:pt x="4" y="15"/>
                  </a:cubicBezTo>
                  <a:cubicBezTo>
                    <a:pt x="5" y="15"/>
                    <a:pt x="6" y="16"/>
                    <a:pt x="3" y="18"/>
                  </a:cubicBezTo>
                  <a:cubicBezTo>
                    <a:pt x="0" y="21"/>
                    <a:pt x="3" y="23"/>
                    <a:pt x="5" y="23"/>
                  </a:cubicBezTo>
                  <a:cubicBezTo>
                    <a:pt x="8" y="23"/>
                    <a:pt x="6" y="25"/>
                    <a:pt x="7" y="25"/>
                  </a:cubicBezTo>
                  <a:cubicBezTo>
                    <a:pt x="9" y="26"/>
                    <a:pt x="17" y="22"/>
                    <a:pt x="19" y="23"/>
                  </a:cubicBezTo>
                  <a:cubicBezTo>
                    <a:pt x="22" y="25"/>
                    <a:pt x="6" y="26"/>
                    <a:pt x="6" y="29"/>
                  </a:cubicBezTo>
                  <a:cubicBezTo>
                    <a:pt x="6" y="31"/>
                    <a:pt x="15" y="33"/>
                    <a:pt x="21" y="32"/>
                  </a:cubicBezTo>
                  <a:cubicBezTo>
                    <a:pt x="27" y="31"/>
                    <a:pt x="38" y="33"/>
                    <a:pt x="38" y="34"/>
                  </a:cubicBezTo>
                  <a:cubicBezTo>
                    <a:pt x="38" y="36"/>
                    <a:pt x="31" y="36"/>
                    <a:pt x="25" y="35"/>
                  </a:cubicBezTo>
                  <a:cubicBezTo>
                    <a:pt x="20" y="35"/>
                    <a:pt x="10" y="37"/>
                    <a:pt x="10" y="39"/>
                  </a:cubicBezTo>
                  <a:cubicBezTo>
                    <a:pt x="11" y="41"/>
                    <a:pt x="11" y="41"/>
                    <a:pt x="17" y="43"/>
                  </a:cubicBezTo>
                  <a:cubicBezTo>
                    <a:pt x="23" y="46"/>
                    <a:pt x="29" y="42"/>
                    <a:pt x="29" y="46"/>
                  </a:cubicBezTo>
                  <a:cubicBezTo>
                    <a:pt x="29" y="50"/>
                    <a:pt x="32" y="51"/>
                    <a:pt x="40" y="51"/>
                  </a:cubicBezTo>
                  <a:cubicBezTo>
                    <a:pt x="48" y="51"/>
                    <a:pt x="52" y="47"/>
                    <a:pt x="56" y="48"/>
                  </a:cubicBezTo>
                  <a:cubicBezTo>
                    <a:pt x="60" y="48"/>
                    <a:pt x="61" y="47"/>
                    <a:pt x="63" y="44"/>
                  </a:cubicBezTo>
                  <a:cubicBezTo>
                    <a:pt x="65" y="42"/>
                    <a:pt x="67" y="43"/>
                    <a:pt x="67" y="45"/>
                  </a:cubicBezTo>
                  <a:cubicBezTo>
                    <a:pt x="68" y="46"/>
                    <a:pt x="73" y="46"/>
                    <a:pt x="74" y="47"/>
                  </a:cubicBezTo>
                  <a:cubicBezTo>
                    <a:pt x="77" y="50"/>
                    <a:pt x="86" y="49"/>
                    <a:pt x="90" y="47"/>
                  </a:cubicBezTo>
                  <a:cubicBezTo>
                    <a:pt x="93" y="45"/>
                    <a:pt x="88" y="40"/>
                    <a:pt x="86" y="43"/>
                  </a:cubicBezTo>
                  <a:cubicBezTo>
                    <a:pt x="85" y="45"/>
                    <a:pt x="83" y="43"/>
                    <a:pt x="82" y="42"/>
                  </a:cubicBezTo>
                  <a:cubicBezTo>
                    <a:pt x="82" y="41"/>
                    <a:pt x="86" y="41"/>
                    <a:pt x="87" y="39"/>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4"/>
            <p:cNvSpPr>
              <a:spLocks/>
            </p:cNvSpPr>
            <p:nvPr userDrawn="1"/>
          </p:nvSpPr>
          <p:spPr bwMode="auto">
            <a:xfrm>
              <a:off x="16022638" y="2201863"/>
              <a:ext cx="28575" cy="22225"/>
            </a:xfrm>
            <a:custGeom>
              <a:avLst/>
              <a:gdLst>
                <a:gd name="T0" fmla="*/ 2 w 10"/>
                <a:gd name="T1" fmla="*/ 7 h 8"/>
                <a:gd name="T2" fmla="*/ 10 w 10"/>
                <a:gd name="T3" fmla="*/ 2 h 8"/>
                <a:gd name="T4" fmla="*/ 2 w 10"/>
                <a:gd name="T5" fmla="*/ 7 h 8"/>
              </a:gdLst>
              <a:ahLst/>
              <a:cxnLst>
                <a:cxn ang="0">
                  <a:pos x="T0" y="T1"/>
                </a:cxn>
                <a:cxn ang="0">
                  <a:pos x="T2" y="T3"/>
                </a:cxn>
                <a:cxn ang="0">
                  <a:pos x="T4" y="T5"/>
                </a:cxn>
              </a:cxnLst>
              <a:rect l="0" t="0" r="r" b="b"/>
              <a:pathLst>
                <a:path w="10" h="8">
                  <a:moveTo>
                    <a:pt x="2" y="7"/>
                  </a:moveTo>
                  <a:cubicBezTo>
                    <a:pt x="6" y="8"/>
                    <a:pt x="10" y="4"/>
                    <a:pt x="10" y="2"/>
                  </a:cubicBezTo>
                  <a:cubicBezTo>
                    <a:pt x="10" y="0"/>
                    <a:pt x="0" y="7"/>
                    <a:pt x="2" y="7"/>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15"/>
            <p:cNvSpPr>
              <a:spLocks/>
            </p:cNvSpPr>
            <p:nvPr userDrawn="1"/>
          </p:nvSpPr>
          <p:spPr bwMode="auto">
            <a:xfrm>
              <a:off x="15973425" y="2157413"/>
              <a:ext cx="111125" cy="58738"/>
            </a:xfrm>
            <a:custGeom>
              <a:avLst/>
              <a:gdLst>
                <a:gd name="T0" fmla="*/ 1 w 40"/>
                <a:gd name="T1" fmla="*/ 17 h 21"/>
                <a:gd name="T2" fmla="*/ 3 w 40"/>
                <a:gd name="T3" fmla="*/ 20 h 21"/>
                <a:gd name="T4" fmla="*/ 7 w 40"/>
                <a:gd name="T5" fmla="*/ 19 h 21"/>
                <a:gd name="T6" fmla="*/ 11 w 40"/>
                <a:gd name="T7" fmla="*/ 17 h 21"/>
                <a:gd name="T8" fmla="*/ 15 w 40"/>
                <a:gd name="T9" fmla="*/ 21 h 21"/>
                <a:gd name="T10" fmla="*/ 19 w 40"/>
                <a:gd name="T11" fmla="*/ 17 h 21"/>
                <a:gd name="T12" fmla="*/ 22 w 40"/>
                <a:gd name="T13" fmla="*/ 14 h 21"/>
                <a:gd name="T14" fmla="*/ 25 w 40"/>
                <a:gd name="T15" fmla="*/ 10 h 21"/>
                <a:gd name="T16" fmla="*/ 27 w 40"/>
                <a:gd name="T17" fmla="*/ 14 h 21"/>
                <a:gd name="T18" fmla="*/ 32 w 40"/>
                <a:gd name="T19" fmla="*/ 13 h 21"/>
                <a:gd name="T20" fmla="*/ 36 w 40"/>
                <a:gd name="T21" fmla="*/ 11 h 21"/>
                <a:gd name="T22" fmla="*/ 36 w 40"/>
                <a:gd name="T23" fmla="*/ 7 h 21"/>
                <a:gd name="T24" fmla="*/ 39 w 40"/>
                <a:gd name="T25" fmla="*/ 5 h 21"/>
                <a:gd name="T26" fmla="*/ 35 w 40"/>
                <a:gd name="T27" fmla="*/ 2 h 21"/>
                <a:gd name="T28" fmla="*/ 32 w 40"/>
                <a:gd name="T29" fmla="*/ 4 h 21"/>
                <a:gd name="T30" fmla="*/ 25 w 40"/>
                <a:gd name="T31" fmla="*/ 4 h 21"/>
                <a:gd name="T32" fmla="*/ 16 w 40"/>
                <a:gd name="T33" fmla="*/ 8 h 21"/>
                <a:gd name="T34" fmla="*/ 8 w 40"/>
                <a:gd name="T35" fmla="*/ 13 h 21"/>
                <a:gd name="T36" fmla="*/ 1 w 40"/>
                <a:gd name="T37" fmla="*/ 17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0" h="21">
                  <a:moveTo>
                    <a:pt x="1" y="17"/>
                  </a:moveTo>
                  <a:cubicBezTo>
                    <a:pt x="3" y="17"/>
                    <a:pt x="1" y="21"/>
                    <a:pt x="3" y="20"/>
                  </a:cubicBezTo>
                  <a:cubicBezTo>
                    <a:pt x="5" y="19"/>
                    <a:pt x="6" y="19"/>
                    <a:pt x="7" y="19"/>
                  </a:cubicBezTo>
                  <a:cubicBezTo>
                    <a:pt x="9" y="20"/>
                    <a:pt x="10" y="18"/>
                    <a:pt x="11" y="17"/>
                  </a:cubicBezTo>
                  <a:cubicBezTo>
                    <a:pt x="12" y="15"/>
                    <a:pt x="12" y="21"/>
                    <a:pt x="15" y="21"/>
                  </a:cubicBezTo>
                  <a:cubicBezTo>
                    <a:pt x="17" y="21"/>
                    <a:pt x="17" y="15"/>
                    <a:pt x="19" y="17"/>
                  </a:cubicBezTo>
                  <a:cubicBezTo>
                    <a:pt x="21" y="18"/>
                    <a:pt x="22" y="16"/>
                    <a:pt x="22" y="14"/>
                  </a:cubicBezTo>
                  <a:cubicBezTo>
                    <a:pt x="23" y="13"/>
                    <a:pt x="23" y="10"/>
                    <a:pt x="25" y="10"/>
                  </a:cubicBezTo>
                  <a:cubicBezTo>
                    <a:pt x="28" y="9"/>
                    <a:pt x="26" y="12"/>
                    <a:pt x="27" y="14"/>
                  </a:cubicBezTo>
                  <a:cubicBezTo>
                    <a:pt x="28" y="17"/>
                    <a:pt x="31" y="14"/>
                    <a:pt x="32" y="13"/>
                  </a:cubicBezTo>
                  <a:cubicBezTo>
                    <a:pt x="32" y="12"/>
                    <a:pt x="36" y="13"/>
                    <a:pt x="36" y="11"/>
                  </a:cubicBezTo>
                  <a:cubicBezTo>
                    <a:pt x="35" y="9"/>
                    <a:pt x="37" y="9"/>
                    <a:pt x="36" y="7"/>
                  </a:cubicBezTo>
                  <a:cubicBezTo>
                    <a:pt x="35" y="5"/>
                    <a:pt x="38" y="6"/>
                    <a:pt x="39" y="5"/>
                  </a:cubicBezTo>
                  <a:cubicBezTo>
                    <a:pt x="40" y="3"/>
                    <a:pt x="37" y="4"/>
                    <a:pt x="35" y="2"/>
                  </a:cubicBezTo>
                  <a:cubicBezTo>
                    <a:pt x="33" y="0"/>
                    <a:pt x="32" y="3"/>
                    <a:pt x="32" y="4"/>
                  </a:cubicBezTo>
                  <a:cubicBezTo>
                    <a:pt x="32" y="6"/>
                    <a:pt x="27" y="5"/>
                    <a:pt x="25" y="4"/>
                  </a:cubicBezTo>
                  <a:cubicBezTo>
                    <a:pt x="22" y="3"/>
                    <a:pt x="19" y="7"/>
                    <a:pt x="16" y="8"/>
                  </a:cubicBezTo>
                  <a:cubicBezTo>
                    <a:pt x="12" y="10"/>
                    <a:pt x="12" y="13"/>
                    <a:pt x="8" y="13"/>
                  </a:cubicBezTo>
                  <a:cubicBezTo>
                    <a:pt x="5" y="13"/>
                    <a:pt x="0" y="16"/>
                    <a:pt x="1" y="17"/>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16"/>
            <p:cNvSpPr>
              <a:spLocks/>
            </p:cNvSpPr>
            <p:nvPr userDrawn="1"/>
          </p:nvSpPr>
          <p:spPr bwMode="auto">
            <a:xfrm>
              <a:off x="16051213" y="2182813"/>
              <a:ext cx="174625" cy="74613"/>
            </a:xfrm>
            <a:custGeom>
              <a:avLst/>
              <a:gdLst>
                <a:gd name="T0" fmla="*/ 9 w 63"/>
                <a:gd name="T1" fmla="*/ 7 h 27"/>
                <a:gd name="T2" fmla="*/ 10 w 63"/>
                <a:gd name="T3" fmla="*/ 10 h 27"/>
                <a:gd name="T4" fmla="*/ 9 w 63"/>
                <a:gd name="T5" fmla="*/ 11 h 27"/>
                <a:gd name="T6" fmla="*/ 5 w 63"/>
                <a:gd name="T7" fmla="*/ 14 h 27"/>
                <a:gd name="T8" fmla="*/ 10 w 63"/>
                <a:gd name="T9" fmla="*/ 14 h 27"/>
                <a:gd name="T10" fmla="*/ 1 w 63"/>
                <a:gd name="T11" fmla="*/ 17 h 27"/>
                <a:gd name="T12" fmla="*/ 8 w 63"/>
                <a:gd name="T13" fmla="*/ 19 h 27"/>
                <a:gd name="T14" fmla="*/ 15 w 63"/>
                <a:gd name="T15" fmla="*/ 18 h 27"/>
                <a:gd name="T16" fmla="*/ 19 w 63"/>
                <a:gd name="T17" fmla="*/ 17 h 27"/>
                <a:gd name="T18" fmla="*/ 29 w 63"/>
                <a:gd name="T19" fmla="*/ 18 h 27"/>
                <a:gd name="T20" fmla="*/ 21 w 63"/>
                <a:gd name="T21" fmla="*/ 22 h 27"/>
                <a:gd name="T22" fmla="*/ 21 w 63"/>
                <a:gd name="T23" fmla="*/ 26 h 27"/>
                <a:gd name="T24" fmla="*/ 39 w 63"/>
                <a:gd name="T25" fmla="*/ 21 h 27"/>
                <a:gd name="T26" fmla="*/ 46 w 63"/>
                <a:gd name="T27" fmla="*/ 20 h 27"/>
                <a:gd name="T28" fmla="*/ 58 w 63"/>
                <a:gd name="T29" fmla="*/ 20 h 27"/>
                <a:gd name="T30" fmla="*/ 60 w 63"/>
                <a:gd name="T31" fmla="*/ 9 h 27"/>
                <a:gd name="T32" fmla="*/ 54 w 63"/>
                <a:gd name="T33" fmla="*/ 11 h 27"/>
                <a:gd name="T34" fmla="*/ 48 w 63"/>
                <a:gd name="T35" fmla="*/ 6 h 27"/>
                <a:gd name="T36" fmla="*/ 45 w 63"/>
                <a:gd name="T37" fmla="*/ 1 h 27"/>
                <a:gd name="T38" fmla="*/ 39 w 63"/>
                <a:gd name="T39" fmla="*/ 7 h 27"/>
                <a:gd name="T40" fmla="*/ 40 w 63"/>
                <a:gd name="T41" fmla="*/ 10 h 27"/>
                <a:gd name="T42" fmla="*/ 44 w 63"/>
                <a:gd name="T43" fmla="*/ 14 h 27"/>
                <a:gd name="T44" fmla="*/ 32 w 63"/>
                <a:gd name="T45" fmla="*/ 12 h 27"/>
                <a:gd name="T46" fmla="*/ 20 w 63"/>
                <a:gd name="T47" fmla="*/ 6 h 27"/>
                <a:gd name="T48" fmla="*/ 14 w 63"/>
                <a:gd name="T49" fmla="*/ 3 h 27"/>
                <a:gd name="T50" fmla="*/ 9 w 63"/>
                <a:gd name="T51" fmla="*/ 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3" h="27">
                  <a:moveTo>
                    <a:pt x="9" y="7"/>
                  </a:moveTo>
                  <a:cubicBezTo>
                    <a:pt x="6" y="7"/>
                    <a:pt x="6" y="10"/>
                    <a:pt x="10" y="10"/>
                  </a:cubicBezTo>
                  <a:cubicBezTo>
                    <a:pt x="13" y="10"/>
                    <a:pt x="14" y="11"/>
                    <a:pt x="9" y="11"/>
                  </a:cubicBezTo>
                  <a:cubicBezTo>
                    <a:pt x="4" y="11"/>
                    <a:pt x="2" y="15"/>
                    <a:pt x="5" y="14"/>
                  </a:cubicBezTo>
                  <a:cubicBezTo>
                    <a:pt x="9" y="13"/>
                    <a:pt x="13" y="13"/>
                    <a:pt x="10" y="14"/>
                  </a:cubicBezTo>
                  <a:cubicBezTo>
                    <a:pt x="8" y="15"/>
                    <a:pt x="0" y="16"/>
                    <a:pt x="1" y="17"/>
                  </a:cubicBezTo>
                  <a:cubicBezTo>
                    <a:pt x="2" y="18"/>
                    <a:pt x="5" y="18"/>
                    <a:pt x="8" y="19"/>
                  </a:cubicBezTo>
                  <a:cubicBezTo>
                    <a:pt x="11" y="20"/>
                    <a:pt x="13" y="21"/>
                    <a:pt x="15" y="18"/>
                  </a:cubicBezTo>
                  <a:cubicBezTo>
                    <a:pt x="17" y="16"/>
                    <a:pt x="20" y="13"/>
                    <a:pt x="19" y="17"/>
                  </a:cubicBezTo>
                  <a:cubicBezTo>
                    <a:pt x="18" y="20"/>
                    <a:pt x="23" y="18"/>
                    <a:pt x="29" y="18"/>
                  </a:cubicBezTo>
                  <a:cubicBezTo>
                    <a:pt x="35" y="17"/>
                    <a:pt x="28" y="21"/>
                    <a:pt x="21" y="22"/>
                  </a:cubicBezTo>
                  <a:cubicBezTo>
                    <a:pt x="15" y="22"/>
                    <a:pt x="16" y="25"/>
                    <a:pt x="21" y="26"/>
                  </a:cubicBezTo>
                  <a:cubicBezTo>
                    <a:pt x="26" y="27"/>
                    <a:pt x="37" y="23"/>
                    <a:pt x="39" y="21"/>
                  </a:cubicBezTo>
                  <a:cubicBezTo>
                    <a:pt x="42" y="18"/>
                    <a:pt x="44" y="22"/>
                    <a:pt x="46" y="20"/>
                  </a:cubicBezTo>
                  <a:cubicBezTo>
                    <a:pt x="49" y="18"/>
                    <a:pt x="54" y="20"/>
                    <a:pt x="58" y="20"/>
                  </a:cubicBezTo>
                  <a:cubicBezTo>
                    <a:pt x="62" y="19"/>
                    <a:pt x="63" y="10"/>
                    <a:pt x="60" y="9"/>
                  </a:cubicBezTo>
                  <a:cubicBezTo>
                    <a:pt x="57" y="8"/>
                    <a:pt x="57" y="11"/>
                    <a:pt x="54" y="11"/>
                  </a:cubicBezTo>
                  <a:cubicBezTo>
                    <a:pt x="52" y="12"/>
                    <a:pt x="50" y="8"/>
                    <a:pt x="48" y="6"/>
                  </a:cubicBezTo>
                  <a:cubicBezTo>
                    <a:pt x="46" y="4"/>
                    <a:pt x="48" y="0"/>
                    <a:pt x="45" y="1"/>
                  </a:cubicBezTo>
                  <a:cubicBezTo>
                    <a:pt x="42" y="1"/>
                    <a:pt x="35" y="6"/>
                    <a:pt x="39" y="7"/>
                  </a:cubicBezTo>
                  <a:cubicBezTo>
                    <a:pt x="43" y="7"/>
                    <a:pt x="42" y="9"/>
                    <a:pt x="40" y="10"/>
                  </a:cubicBezTo>
                  <a:cubicBezTo>
                    <a:pt x="38" y="11"/>
                    <a:pt x="44" y="13"/>
                    <a:pt x="44" y="14"/>
                  </a:cubicBezTo>
                  <a:cubicBezTo>
                    <a:pt x="43" y="15"/>
                    <a:pt x="32" y="14"/>
                    <a:pt x="32" y="12"/>
                  </a:cubicBezTo>
                  <a:cubicBezTo>
                    <a:pt x="31" y="10"/>
                    <a:pt x="23" y="5"/>
                    <a:pt x="20" y="6"/>
                  </a:cubicBezTo>
                  <a:cubicBezTo>
                    <a:pt x="16" y="7"/>
                    <a:pt x="18" y="4"/>
                    <a:pt x="14" y="3"/>
                  </a:cubicBezTo>
                  <a:cubicBezTo>
                    <a:pt x="11" y="3"/>
                    <a:pt x="12" y="6"/>
                    <a:pt x="9" y="7"/>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7"/>
            <p:cNvSpPr>
              <a:spLocks/>
            </p:cNvSpPr>
            <p:nvPr userDrawn="1"/>
          </p:nvSpPr>
          <p:spPr bwMode="auto">
            <a:xfrm>
              <a:off x="16086138" y="2149475"/>
              <a:ext cx="25400" cy="14288"/>
            </a:xfrm>
            <a:custGeom>
              <a:avLst/>
              <a:gdLst>
                <a:gd name="T0" fmla="*/ 8 w 9"/>
                <a:gd name="T1" fmla="*/ 2 h 5"/>
                <a:gd name="T2" fmla="*/ 1 w 9"/>
                <a:gd name="T3" fmla="*/ 1 h 5"/>
                <a:gd name="T4" fmla="*/ 8 w 9"/>
                <a:gd name="T5" fmla="*/ 2 h 5"/>
              </a:gdLst>
              <a:ahLst/>
              <a:cxnLst>
                <a:cxn ang="0">
                  <a:pos x="T0" y="T1"/>
                </a:cxn>
                <a:cxn ang="0">
                  <a:pos x="T2" y="T3"/>
                </a:cxn>
                <a:cxn ang="0">
                  <a:pos x="T4" y="T5"/>
                </a:cxn>
              </a:cxnLst>
              <a:rect l="0" t="0" r="r" b="b"/>
              <a:pathLst>
                <a:path w="9" h="5">
                  <a:moveTo>
                    <a:pt x="8" y="2"/>
                  </a:moveTo>
                  <a:cubicBezTo>
                    <a:pt x="9" y="0"/>
                    <a:pt x="0" y="0"/>
                    <a:pt x="1" y="1"/>
                  </a:cubicBezTo>
                  <a:cubicBezTo>
                    <a:pt x="2" y="3"/>
                    <a:pt x="6" y="5"/>
                    <a:pt x="8" y="2"/>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18"/>
            <p:cNvSpPr>
              <a:spLocks/>
            </p:cNvSpPr>
            <p:nvPr userDrawn="1"/>
          </p:nvSpPr>
          <p:spPr bwMode="auto">
            <a:xfrm>
              <a:off x="16114713" y="2144713"/>
              <a:ext cx="52388" cy="26988"/>
            </a:xfrm>
            <a:custGeom>
              <a:avLst/>
              <a:gdLst>
                <a:gd name="T0" fmla="*/ 16 w 19"/>
                <a:gd name="T1" fmla="*/ 3 h 10"/>
                <a:gd name="T2" fmla="*/ 13 w 19"/>
                <a:gd name="T3" fmla="*/ 1 h 10"/>
                <a:gd name="T4" fmla="*/ 0 w 19"/>
                <a:gd name="T5" fmla="*/ 5 h 10"/>
                <a:gd name="T6" fmla="*/ 7 w 19"/>
                <a:gd name="T7" fmla="*/ 10 h 10"/>
                <a:gd name="T8" fmla="*/ 14 w 19"/>
                <a:gd name="T9" fmla="*/ 5 h 10"/>
                <a:gd name="T10" fmla="*/ 16 w 19"/>
                <a:gd name="T11" fmla="*/ 3 h 10"/>
              </a:gdLst>
              <a:ahLst/>
              <a:cxnLst>
                <a:cxn ang="0">
                  <a:pos x="T0" y="T1"/>
                </a:cxn>
                <a:cxn ang="0">
                  <a:pos x="T2" y="T3"/>
                </a:cxn>
                <a:cxn ang="0">
                  <a:pos x="T4" y="T5"/>
                </a:cxn>
                <a:cxn ang="0">
                  <a:pos x="T6" y="T7"/>
                </a:cxn>
                <a:cxn ang="0">
                  <a:pos x="T8" y="T9"/>
                </a:cxn>
                <a:cxn ang="0">
                  <a:pos x="T10" y="T11"/>
                </a:cxn>
              </a:cxnLst>
              <a:rect l="0" t="0" r="r" b="b"/>
              <a:pathLst>
                <a:path w="19" h="10">
                  <a:moveTo>
                    <a:pt x="16" y="3"/>
                  </a:moveTo>
                  <a:cubicBezTo>
                    <a:pt x="19" y="3"/>
                    <a:pt x="18" y="0"/>
                    <a:pt x="13" y="1"/>
                  </a:cubicBezTo>
                  <a:cubicBezTo>
                    <a:pt x="9" y="2"/>
                    <a:pt x="0" y="2"/>
                    <a:pt x="0" y="5"/>
                  </a:cubicBezTo>
                  <a:cubicBezTo>
                    <a:pt x="0" y="8"/>
                    <a:pt x="2" y="9"/>
                    <a:pt x="7" y="10"/>
                  </a:cubicBezTo>
                  <a:cubicBezTo>
                    <a:pt x="12" y="10"/>
                    <a:pt x="17" y="5"/>
                    <a:pt x="14" y="5"/>
                  </a:cubicBezTo>
                  <a:cubicBezTo>
                    <a:pt x="12" y="5"/>
                    <a:pt x="14" y="4"/>
                    <a:pt x="16" y="3"/>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19"/>
            <p:cNvSpPr>
              <a:spLocks/>
            </p:cNvSpPr>
            <p:nvPr userDrawn="1"/>
          </p:nvSpPr>
          <p:spPr bwMode="auto">
            <a:xfrm>
              <a:off x="16103600" y="2124075"/>
              <a:ext cx="66675" cy="22225"/>
            </a:xfrm>
            <a:custGeom>
              <a:avLst/>
              <a:gdLst>
                <a:gd name="T0" fmla="*/ 9 w 24"/>
                <a:gd name="T1" fmla="*/ 6 h 8"/>
                <a:gd name="T2" fmla="*/ 15 w 24"/>
                <a:gd name="T3" fmla="*/ 5 h 8"/>
                <a:gd name="T4" fmla="*/ 24 w 24"/>
                <a:gd name="T5" fmla="*/ 4 h 8"/>
                <a:gd name="T6" fmla="*/ 13 w 24"/>
                <a:gd name="T7" fmla="*/ 1 h 8"/>
                <a:gd name="T8" fmla="*/ 3 w 24"/>
                <a:gd name="T9" fmla="*/ 5 h 8"/>
                <a:gd name="T10" fmla="*/ 9 w 24"/>
                <a:gd name="T11" fmla="*/ 6 h 8"/>
              </a:gdLst>
              <a:ahLst/>
              <a:cxnLst>
                <a:cxn ang="0">
                  <a:pos x="T0" y="T1"/>
                </a:cxn>
                <a:cxn ang="0">
                  <a:pos x="T2" y="T3"/>
                </a:cxn>
                <a:cxn ang="0">
                  <a:pos x="T4" y="T5"/>
                </a:cxn>
                <a:cxn ang="0">
                  <a:pos x="T6" y="T7"/>
                </a:cxn>
                <a:cxn ang="0">
                  <a:pos x="T8" y="T9"/>
                </a:cxn>
                <a:cxn ang="0">
                  <a:pos x="T10" y="T11"/>
                </a:cxn>
              </a:cxnLst>
              <a:rect l="0" t="0" r="r" b="b"/>
              <a:pathLst>
                <a:path w="24" h="8">
                  <a:moveTo>
                    <a:pt x="9" y="6"/>
                  </a:moveTo>
                  <a:cubicBezTo>
                    <a:pt x="12" y="7"/>
                    <a:pt x="14" y="4"/>
                    <a:pt x="15" y="5"/>
                  </a:cubicBezTo>
                  <a:cubicBezTo>
                    <a:pt x="17" y="7"/>
                    <a:pt x="24" y="8"/>
                    <a:pt x="24" y="4"/>
                  </a:cubicBezTo>
                  <a:cubicBezTo>
                    <a:pt x="24" y="0"/>
                    <a:pt x="15" y="0"/>
                    <a:pt x="13" y="1"/>
                  </a:cubicBezTo>
                  <a:cubicBezTo>
                    <a:pt x="11" y="3"/>
                    <a:pt x="0" y="3"/>
                    <a:pt x="3" y="5"/>
                  </a:cubicBezTo>
                  <a:cubicBezTo>
                    <a:pt x="5" y="7"/>
                    <a:pt x="7" y="5"/>
                    <a:pt x="9" y="6"/>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0"/>
            <p:cNvSpPr>
              <a:spLocks/>
            </p:cNvSpPr>
            <p:nvPr userDrawn="1"/>
          </p:nvSpPr>
          <p:spPr bwMode="auto">
            <a:xfrm>
              <a:off x="16217900" y="2101850"/>
              <a:ext cx="101600" cy="55563"/>
            </a:xfrm>
            <a:custGeom>
              <a:avLst/>
              <a:gdLst>
                <a:gd name="T0" fmla="*/ 6 w 37"/>
                <a:gd name="T1" fmla="*/ 7 h 20"/>
                <a:gd name="T2" fmla="*/ 13 w 37"/>
                <a:gd name="T3" fmla="*/ 10 h 20"/>
                <a:gd name="T4" fmla="*/ 5 w 37"/>
                <a:gd name="T5" fmla="*/ 11 h 20"/>
                <a:gd name="T6" fmla="*/ 11 w 37"/>
                <a:gd name="T7" fmla="*/ 13 h 20"/>
                <a:gd name="T8" fmla="*/ 25 w 37"/>
                <a:gd name="T9" fmla="*/ 16 h 20"/>
                <a:gd name="T10" fmla="*/ 35 w 37"/>
                <a:gd name="T11" fmla="*/ 17 h 20"/>
                <a:gd name="T12" fmla="*/ 33 w 37"/>
                <a:gd name="T13" fmla="*/ 11 h 20"/>
                <a:gd name="T14" fmla="*/ 26 w 37"/>
                <a:gd name="T15" fmla="*/ 7 h 20"/>
                <a:gd name="T16" fmla="*/ 21 w 37"/>
                <a:gd name="T17" fmla="*/ 4 h 20"/>
                <a:gd name="T18" fmla="*/ 18 w 37"/>
                <a:gd name="T19" fmla="*/ 3 h 20"/>
                <a:gd name="T20" fmla="*/ 3 w 37"/>
                <a:gd name="T21" fmla="*/ 1 h 20"/>
                <a:gd name="T22" fmla="*/ 6 w 37"/>
                <a:gd name="T23" fmla="*/ 7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20">
                  <a:moveTo>
                    <a:pt x="6" y="7"/>
                  </a:moveTo>
                  <a:cubicBezTo>
                    <a:pt x="9" y="5"/>
                    <a:pt x="14" y="8"/>
                    <a:pt x="13" y="10"/>
                  </a:cubicBezTo>
                  <a:cubicBezTo>
                    <a:pt x="12" y="12"/>
                    <a:pt x="4" y="10"/>
                    <a:pt x="5" y="11"/>
                  </a:cubicBezTo>
                  <a:cubicBezTo>
                    <a:pt x="5" y="12"/>
                    <a:pt x="6" y="15"/>
                    <a:pt x="11" y="13"/>
                  </a:cubicBezTo>
                  <a:cubicBezTo>
                    <a:pt x="17" y="12"/>
                    <a:pt x="21" y="13"/>
                    <a:pt x="25" y="16"/>
                  </a:cubicBezTo>
                  <a:cubicBezTo>
                    <a:pt x="29" y="19"/>
                    <a:pt x="32" y="20"/>
                    <a:pt x="35" y="17"/>
                  </a:cubicBezTo>
                  <a:cubicBezTo>
                    <a:pt x="37" y="14"/>
                    <a:pt x="31" y="13"/>
                    <a:pt x="33" y="11"/>
                  </a:cubicBezTo>
                  <a:cubicBezTo>
                    <a:pt x="34" y="9"/>
                    <a:pt x="29" y="7"/>
                    <a:pt x="26" y="7"/>
                  </a:cubicBezTo>
                  <a:cubicBezTo>
                    <a:pt x="24" y="7"/>
                    <a:pt x="23" y="3"/>
                    <a:pt x="21" y="4"/>
                  </a:cubicBezTo>
                  <a:cubicBezTo>
                    <a:pt x="19" y="5"/>
                    <a:pt x="18" y="6"/>
                    <a:pt x="18" y="3"/>
                  </a:cubicBezTo>
                  <a:cubicBezTo>
                    <a:pt x="18" y="0"/>
                    <a:pt x="6" y="0"/>
                    <a:pt x="3" y="1"/>
                  </a:cubicBezTo>
                  <a:cubicBezTo>
                    <a:pt x="0" y="2"/>
                    <a:pt x="4" y="9"/>
                    <a:pt x="6" y="7"/>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1"/>
            <p:cNvSpPr>
              <a:spLocks/>
            </p:cNvSpPr>
            <p:nvPr userDrawn="1"/>
          </p:nvSpPr>
          <p:spPr bwMode="auto">
            <a:xfrm>
              <a:off x="16217900" y="2146300"/>
              <a:ext cx="26988" cy="33338"/>
            </a:xfrm>
            <a:custGeom>
              <a:avLst/>
              <a:gdLst>
                <a:gd name="T0" fmla="*/ 8 w 10"/>
                <a:gd name="T1" fmla="*/ 10 h 12"/>
                <a:gd name="T2" fmla="*/ 0 w 10"/>
                <a:gd name="T3" fmla="*/ 4 h 12"/>
                <a:gd name="T4" fmla="*/ 8 w 10"/>
                <a:gd name="T5" fmla="*/ 10 h 12"/>
              </a:gdLst>
              <a:ahLst/>
              <a:cxnLst>
                <a:cxn ang="0">
                  <a:pos x="T0" y="T1"/>
                </a:cxn>
                <a:cxn ang="0">
                  <a:pos x="T2" y="T3"/>
                </a:cxn>
                <a:cxn ang="0">
                  <a:pos x="T4" y="T5"/>
                </a:cxn>
              </a:cxnLst>
              <a:rect l="0" t="0" r="r" b="b"/>
              <a:pathLst>
                <a:path w="10" h="12">
                  <a:moveTo>
                    <a:pt x="8" y="10"/>
                  </a:moveTo>
                  <a:cubicBezTo>
                    <a:pt x="10" y="8"/>
                    <a:pt x="1" y="0"/>
                    <a:pt x="0" y="4"/>
                  </a:cubicBezTo>
                  <a:cubicBezTo>
                    <a:pt x="0" y="7"/>
                    <a:pt x="6" y="12"/>
                    <a:pt x="8" y="10"/>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2"/>
            <p:cNvSpPr>
              <a:spLocks/>
            </p:cNvSpPr>
            <p:nvPr userDrawn="1"/>
          </p:nvSpPr>
          <p:spPr bwMode="auto">
            <a:xfrm>
              <a:off x="16295688" y="2078038"/>
              <a:ext cx="30163" cy="22225"/>
            </a:xfrm>
            <a:custGeom>
              <a:avLst/>
              <a:gdLst>
                <a:gd name="T0" fmla="*/ 9 w 11"/>
                <a:gd name="T1" fmla="*/ 5 h 8"/>
                <a:gd name="T2" fmla="*/ 3 w 11"/>
                <a:gd name="T3" fmla="*/ 3 h 8"/>
                <a:gd name="T4" fmla="*/ 9 w 11"/>
                <a:gd name="T5" fmla="*/ 5 h 8"/>
              </a:gdLst>
              <a:ahLst/>
              <a:cxnLst>
                <a:cxn ang="0">
                  <a:pos x="T0" y="T1"/>
                </a:cxn>
                <a:cxn ang="0">
                  <a:pos x="T2" y="T3"/>
                </a:cxn>
                <a:cxn ang="0">
                  <a:pos x="T4" y="T5"/>
                </a:cxn>
              </a:cxnLst>
              <a:rect l="0" t="0" r="r" b="b"/>
              <a:pathLst>
                <a:path w="11" h="8">
                  <a:moveTo>
                    <a:pt x="9" y="5"/>
                  </a:moveTo>
                  <a:cubicBezTo>
                    <a:pt x="11" y="2"/>
                    <a:pt x="0" y="0"/>
                    <a:pt x="3" y="3"/>
                  </a:cubicBezTo>
                  <a:cubicBezTo>
                    <a:pt x="4" y="4"/>
                    <a:pt x="8" y="8"/>
                    <a:pt x="9" y="5"/>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23"/>
            <p:cNvSpPr>
              <a:spLocks/>
            </p:cNvSpPr>
            <p:nvPr userDrawn="1"/>
          </p:nvSpPr>
          <p:spPr bwMode="auto">
            <a:xfrm>
              <a:off x="16233775" y="2219325"/>
              <a:ext cx="19050" cy="19050"/>
            </a:xfrm>
            <a:custGeom>
              <a:avLst/>
              <a:gdLst>
                <a:gd name="T0" fmla="*/ 6 w 7"/>
                <a:gd name="T1" fmla="*/ 6 h 7"/>
                <a:gd name="T2" fmla="*/ 1 w 7"/>
                <a:gd name="T3" fmla="*/ 3 h 7"/>
                <a:gd name="T4" fmla="*/ 6 w 7"/>
                <a:gd name="T5" fmla="*/ 6 h 7"/>
              </a:gdLst>
              <a:ahLst/>
              <a:cxnLst>
                <a:cxn ang="0">
                  <a:pos x="T0" y="T1"/>
                </a:cxn>
                <a:cxn ang="0">
                  <a:pos x="T2" y="T3"/>
                </a:cxn>
                <a:cxn ang="0">
                  <a:pos x="T4" y="T5"/>
                </a:cxn>
              </a:cxnLst>
              <a:rect l="0" t="0" r="r" b="b"/>
              <a:pathLst>
                <a:path w="7" h="7">
                  <a:moveTo>
                    <a:pt x="6" y="6"/>
                  </a:moveTo>
                  <a:cubicBezTo>
                    <a:pt x="7" y="4"/>
                    <a:pt x="2" y="0"/>
                    <a:pt x="1" y="3"/>
                  </a:cubicBezTo>
                  <a:cubicBezTo>
                    <a:pt x="0" y="6"/>
                    <a:pt x="4" y="7"/>
                    <a:pt x="6" y="6"/>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24"/>
            <p:cNvSpPr>
              <a:spLocks/>
            </p:cNvSpPr>
            <p:nvPr userDrawn="1"/>
          </p:nvSpPr>
          <p:spPr bwMode="auto">
            <a:xfrm>
              <a:off x="16233775" y="2179638"/>
              <a:ext cx="111125" cy="65088"/>
            </a:xfrm>
            <a:custGeom>
              <a:avLst/>
              <a:gdLst>
                <a:gd name="T0" fmla="*/ 31 w 40"/>
                <a:gd name="T1" fmla="*/ 4 h 23"/>
                <a:gd name="T2" fmla="*/ 22 w 40"/>
                <a:gd name="T3" fmla="*/ 2 h 23"/>
                <a:gd name="T4" fmla="*/ 23 w 40"/>
                <a:gd name="T5" fmla="*/ 8 h 23"/>
                <a:gd name="T6" fmla="*/ 17 w 40"/>
                <a:gd name="T7" fmla="*/ 6 h 23"/>
                <a:gd name="T8" fmla="*/ 16 w 40"/>
                <a:gd name="T9" fmla="*/ 10 h 23"/>
                <a:gd name="T10" fmla="*/ 12 w 40"/>
                <a:gd name="T11" fmla="*/ 10 h 23"/>
                <a:gd name="T12" fmla="*/ 4 w 40"/>
                <a:gd name="T13" fmla="*/ 2 h 23"/>
                <a:gd name="T14" fmla="*/ 3 w 40"/>
                <a:gd name="T15" fmla="*/ 9 h 23"/>
                <a:gd name="T16" fmla="*/ 12 w 40"/>
                <a:gd name="T17" fmla="*/ 14 h 23"/>
                <a:gd name="T18" fmla="*/ 24 w 40"/>
                <a:gd name="T19" fmla="*/ 14 h 23"/>
                <a:gd name="T20" fmla="*/ 23 w 40"/>
                <a:gd name="T21" fmla="*/ 20 h 23"/>
                <a:gd name="T22" fmla="*/ 33 w 40"/>
                <a:gd name="T23" fmla="*/ 21 h 23"/>
                <a:gd name="T24" fmla="*/ 38 w 40"/>
                <a:gd name="T25" fmla="*/ 17 h 23"/>
                <a:gd name="T26" fmla="*/ 37 w 40"/>
                <a:gd name="T27" fmla="*/ 11 h 23"/>
                <a:gd name="T28" fmla="*/ 31 w 40"/>
                <a:gd name="T29" fmla="*/ 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0" h="23">
                  <a:moveTo>
                    <a:pt x="31" y="4"/>
                  </a:moveTo>
                  <a:cubicBezTo>
                    <a:pt x="31" y="6"/>
                    <a:pt x="26" y="3"/>
                    <a:pt x="22" y="2"/>
                  </a:cubicBezTo>
                  <a:cubicBezTo>
                    <a:pt x="18" y="0"/>
                    <a:pt x="20" y="5"/>
                    <a:pt x="23" y="8"/>
                  </a:cubicBezTo>
                  <a:cubicBezTo>
                    <a:pt x="27" y="10"/>
                    <a:pt x="22" y="9"/>
                    <a:pt x="17" y="6"/>
                  </a:cubicBezTo>
                  <a:cubicBezTo>
                    <a:pt x="13" y="3"/>
                    <a:pt x="14" y="8"/>
                    <a:pt x="16" y="10"/>
                  </a:cubicBezTo>
                  <a:cubicBezTo>
                    <a:pt x="18" y="11"/>
                    <a:pt x="15" y="14"/>
                    <a:pt x="12" y="10"/>
                  </a:cubicBezTo>
                  <a:cubicBezTo>
                    <a:pt x="10" y="6"/>
                    <a:pt x="8" y="2"/>
                    <a:pt x="4" y="2"/>
                  </a:cubicBezTo>
                  <a:cubicBezTo>
                    <a:pt x="0" y="2"/>
                    <a:pt x="2" y="6"/>
                    <a:pt x="3" y="9"/>
                  </a:cubicBezTo>
                  <a:cubicBezTo>
                    <a:pt x="6" y="11"/>
                    <a:pt x="8" y="12"/>
                    <a:pt x="12" y="14"/>
                  </a:cubicBezTo>
                  <a:cubicBezTo>
                    <a:pt x="15" y="16"/>
                    <a:pt x="21" y="13"/>
                    <a:pt x="24" y="14"/>
                  </a:cubicBezTo>
                  <a:cubicBezTo>
                    <a:pt x="27" y="15"/>
                    <a:pt x="21" y="18"/>
                    <a:pt x="23" y="20"/>
                  </a:cubicBezTo>
                  <a:cubicBezTo>
                    <a:pt x="25" y="23"/>
                    <a:pt x="30" y="21"/>
                    <a:pt x="33" y="21"/>
                  </a:cubicBezTo>
                  <a:cubicBezTo>
                    <a:pt x="37" y="21"/>
                    <a:pt x="35" y="18"/>
                    <a:pt x="38" y="17"/>
                  </a:cubicBezTo>
                  <a:cubicBezTo>
                    <a:pt x="40" y="15"/>
                    <a:pt x="35" y="15"/>
                    <a:pt x="37" y="11"/>
                  </a:cubicBezTo>
                  <a:cubicBezTo>
                    <a:pt x="39" y="8"/>
                    <a:pt x="32" y="1"/>
                    <a:pt x="31" y="4"/>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25"/>
            <p:cNvSpPr>
              <a:spLocks/>
            </p:cNvSpPr>
            <p:nvPr userDrawn="1"/>
          </p:nvSpPr>
          <p:spPr bwMode="auto">
            <a:xfrm>
              <a:off x="16325850" y="2116138"/>
              <a:ext cx="55563" cy="36513"/>
            </a:xfrm>
            <a:custGeom>
              <a:avLst/>
              <a:gdLst>
                <a:gd name="T0" fmla="*/ 8 w 20"/>
                <a:gd name="T1" fmla="*/ 13 h 13"/>
                <a:gd name="T2" fmla="*/ 17 w 20"/>
                <a:gd name="T3" fmla="*/ 12 h 13"/>
                <a:gd name="T4" fmla="*/ 17 w 20"/>
                <a:gd name="T5" fmla="*/ 8 h 13"/>
                <a:gd name="T6" fmla="*/ 12 w 20"/>
                <a:gd name="T7" fmla="*/ 6 h 13"/>
                <a:gd name="T8" fmla="*/ 1 w 20"/>
                <a:gd name="T9" fmla="*/ 2 h 13"/>
                <a:gd name="T10" fmla="*/ 8 w 20"/>
                <a:gd name="T11" fmla="*/ 13 h 13"/>
              </a:gdLst>
              <a:ahLst/>
              <a:cxnLst>
                <a:cxn ang="0">
                  <a:pos x="T0" y="T1"/>
                </a:cxn>
                <a:cxn ang="0">
                  <a:pos x="T2" y="T3"/>
                </a:cxn>
                <a:cxn ang="0">
                  <a:pos x="T4" y="T5"/>
                </a:cxn>
                <a:cxn ang="0">
                  <a:pos x="T6" y="T7"/>
                </a:cxn>
                <a:cxn ang="0">
                  <a:pos x="T8" y="T9"/>
                </a:cxn>
                <a:cxn ang="0">
                  <a:pos x="T10" y="T11"/>
                </a:cxn>
              </a:cxnLst>
              <a:rect l="0" t="0" r="r" b="b"/>
              <a:pathLst>
                <a:path w="20" h="13">
                  <a:moveTo>
                    <a:pt x="8" y="13"/>
                  </a:moveTo>
                  <a:cubicBezTo>
                    <a:pt x="11" y="13"/>
                    <a:pt x="14" y="13"/>
                    <a:pt x="17" y="12"/>
                  </a:cubicBezTo>
                  <a:cubicBezTo>
                    <a:pt x="20" y="11"/>
                    <a:pt x="15" y="11"/>
                    <a:pt x="17" y="8"/>
                  </a:cubicBezTo>
                  <a:cubicBezTo>
                    <a:pt x="19" y="5"/>
                    <a:pt x="12" y="5"/>
                    <a:pt x="12" y="6"/>
                  </a:cubicBezTo>
                  <a:cubicBezTo>
                    <a:pt x="11" y="7"/>
                    <a:pt x="3" y="0"/>
                    <a:pt x="1" y="2"/>
                  </a:cubicBezTo>
                  <a:cubicBezTo>
                    <a:pt x="0" y="5"/>
                    <a:pt x="4" y="13"/>
                    <a:pt x="8" y="13"/>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26"/>
            <p:cNvSpPr>
              <a:spLocks/>
            </p:cNvSpPr>
            <p:nvPr userDrawn="1"/>
          </p:nvSpPr>
          <p:spPr bwMode="auto">
            <a:xfrm>
              <a:off x="16351250" y="2152650"/>
              <a:ext cx="49213" cy="22225"/>
            </a:xfrm>
            <a:custGeom>
              <a:avLst/>
              <a:gdLst>
                <a:gd name="T0" fmla="*/ 17 w 18"/>
                <a:gd name="T1" fmla="*/ 2 h 8"/>
                <a:gd name="T2" fmla="*/ 2 w 18"/>
                <a:gd name="T3" fmla="*/ 4 h 8"/>
                <a:gd name="T4" fmla="*/ 17 w 18"/>
                <a:gd name="T5" fmla="*/ 2 h 8"/>
              </a:gdLst>
              <a:ahLst/>
              <a:cxnLst>
                <a:cxn ang="0">
                  <a:pos x="T0" y="T1"/>
                </a:cxn>
                <a:cxn ang="0">
                  <a:pos x="T2" y="T3"/>
                </a:cxn>
                <a:cxn ang="0">
                  <a:pos x="T4" y="T5"/>
                </a:cxn>
              </a:cxnLst>
              <a:rect l="0" t="0" r="r" b="b"/>
              <a:pathLst>
                <a:path w="18" h="8">
                  <a:moveTo>
                    <a:pt x="17" y="2"/>
                  </a:moveTo>
                  <a:cubicBezTo>
                    <a:pt x="17" y="0"/>
                    <a:pt x="0" y="2"/>
                    <a:pt x="2" y="4"/>
                  </a:cubicBezTo>
                  <a:cubicBezTo>
                    <a:pt x="7" y="8"/>
                    <a:pt x="18" y="3"/>
                    <a:pt x="17" y="2"/>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27"/>
            <p:cNvSpPr>
              <a:spLocks/>
            </p:cNvSpPr>
            <p:nvPr userDrawn="1"/>
          </p:nvSpPr>
          <p:spPr bwMode="auto">
            <a:xfrm>
              <a:off x="16341725" y="2216150"/>
              <a:ext cx="61913" cy="33338"/>
            </a:xfrm>
            <a:custGeom>
              <a:avLst/>
              <a:gdLst>
                <a:gd name="T0" fmla="*/ 18 w 22"/>
                <a:gd name="T1" fmla="*/ 12 h 12"/>
                <a:gd name="T2" fmla="*/ 15 w 22"/>
                <a:gd name="T3" fmla="*/ 3 h 12"/>
                <a:gd name="T4" fmla="*/ 2 w 22"/>
                <a:gd name="T5" fmla="*/ 8 h 12"/>
                <a:gd name="T6" fmla="*/ 18 w 22"/>
                <a:gd name="T7" fmla="*/ 12 h 12"/>
              </a:gdLst>
              <a:ahLst/>
              <a:cxnLst>
                <a:cxn ang="0">
                  <a:pos x="T0" y="T1"/>
                </a:cxn>
                <a:cxn ang="0">
                  <a:pos x="T2" y="T3"/>
                </a:cxn>
                <a:cxn ang="0">
                  <a:pos x="T4" y="T5"/>
                </a:cxn>
                <a:cxn ang="0">
                  <a:pos x="T6" y="T7"/>
                </a:cxn>
              </a:cxnLst>
              <a:rect l="0" t="0" r="r" b="b"/>
              <a:pathLst>
                <a:path w="22" h="12">
                  <a:moveTo>
                    <a:pt x="18" y="12"/>
                  </a:moveTo>
                  <a:cubicBezTo>
                    <a:pt x="22" y="11"/>
                    <a:pt x="20" y="6"/>
                    <a:pt x="15" y="3"/>
                  </a:cubicBezTo>
                  <a:cubicBezTo>
                    <a:pt x="11" y="0"/>
                    <a:pt x="0" y="7"/>
                    <a:pt x="2" y="8"/>
                  </a:cubicBezTo>
                  <a:cubicBezTo>
                    <a:pt x="4" y="10"/>
                    <a:pt x="14" y="12"/>
                    <a:pt x="18" y="12"/>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28"/>
            <p:cNvSpPr>
              <a:spLocks/>
            </p:cNvSpPr>
            <p:nvPr userDrawn="1"/>
          </p:nvSpPr>
          <p:spPr bwMode="auto">
            <a:xfrm>
              <a:off x="16259175" y="2257425"/>
              <a:ext cx="96838" cy="88900"/>
            </a:xfrm>
            <a:custGeom>
              <a:avLst/>
              <a:gdLst>
                <a:gd name="T0" fmla="*/ 19 w 35"/>
                <a:gd name="T1" fmla="*/ 28 h 32"/>
                <a:gd name="T2" fmla="*/ 28 w 35"/>
                <a:gd name="T3" fmla="*/ 26 h 32"/>
                <a:gd name="T4" fmla="*/ 35 w 35"/>
                <a:gd name="T5" fmla="*/ 13 h 32"/>
                <a:gd name="T6" fmla="*/ 31 w 35"/>
                <a:gd name="T7" fmla="*/ 13 h 32"/>
                <a:gd name="T8" fmla="*/ 31 w 35"/>
                <a:gd name="T9" fmla="*/ 15 h 32"/>
                <a:gd name="T10" fmla="*/ 24 w 35"/>
                <a:gd name="T11" fmla="*/ 12 h 32"/>
                <a:gd name="T12" fmla="*/ 31 w 35"/>
                <a:gd name="T13" fmla="*/ 7 h 32"/>
                <a:gd name="T14" fmla="*/ 27 w 35"/>
                <a:gd name="T15" fmla="*/ 2 h 32"/>
                <a:gd name="T16" fmla="*/ 21 w 35"/>
                <a:gd name="T17" fmla="*/ 4 h 32"/>
                <a:gd name="T18" fmla="*/ 18 w 35"/>
                <a:gd name="T19" fmla="*/ 5 h 32"/>
                <a:gd name="T20" fmla="*/ 9 w 35"/>
                <a:gd name="T21" fmla="*/ 9 h 32"/>
                <a:gd name="T22" fmla="*/ 15 w 35"/>
                <a:gd name="T23" fmla="*/ 13 h 32"/>
                <a:gd name="T24" fmla="*/ 4 w 35"/>
                <a:gd name="T25" fmla="*/ 12 h 32"/>
                <a:gd name="T26" fmla="*/ 8 w 35"/>
                <a:gd name="T27" fmla="*/ 20 h 32"/>
                <a:gd name="T28" fmla="*/ 19 w 35"/>
                <a:gd name="T29" fmla="*/ 2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 h="32">
                  <a:moveTo>
                    <a:pt x="19" y="28"/>
                  </a:moveTo>
                  <a:cubicBezTo>
                    <a:pt x="24" y="32"/>
                    <a:pt x="22" y="26"/>
                    <a:pt x="28" y="26"/>
                  </a:cubicBezTo>
                  <a:cubicBezTo>
                    <a:pt x="33" y="26"/>
                    <a:pt x="34" y="17"/>
                    <a:pt x="35" y="13"/>
                  </a:cubicBezTo>
                  <a:cubicBezTo>
                    <a:pt x="35" y="10"/>
                    <a:pt x="30" y="10"/>
                    <a:pt x="31" y="13"/>
                  </a:cubicBezTo>
                  <a:cubicBezTo>
                    <a:pt x="33" y="15"/>
                    <a:pt x="31" y="18"/>
                    <a:pt x="31" y="15"/>
                  </a:cubicBezTo>
                  <a:cubicBezTo>
                    <a:pt x="30" y="12"/>
                    <a:pt x="26" y="15"/>
                    <a:pt x="24" y="12"/>
                  </a:cubicBezTo>
                  <a:cubicBezTo>
                    <a:pt x="23" y="10"/>
                    <a:pt x="29" y="10"/>
                    <a:pt x="31" y="7"/>
                  </a:cubicBezTo>
                  <a:cubicBezTo>
                    <a:pt x="33" y="4"/>
                    <a:pt x="26" y="4"/>
                    <a:pt x="27" y="2"/>
                  </a:cubicBezTo>
                  <a:cubicBezTo>
                    <a:pt x="29" y="0"/>
                    <a:pt x="17" y="2"/>
                    <a:pt x="21" y="4"/>
                  </a:cubicBezTo>
                  <a:cubicBezTo>
                    <a:pt x="24" y="5"/>
                    <a:pt x="21" y="7"/>
                    <a:pt x="18" y="5"/>
                  </a:cubicBezTo>
                  <a:cubicBezTo>
                    <a:pt x="15" y="2"/>
                    <a:pt x="6" y="6"/>
                    <a:pt x="9" y="9"/>
                  </a:cubicBezTo>
                  <a:cubicBezTo>
                    <a:pt x="11" y="11"/>
                    <a:pt x="19" y="7"/>
                    <a:pt x="15" y="13"/>
                  </a:cubicBezTo>
                  <a:cubicBezTo>
                    <a:pt x="10" y="19"/>
                    <a:pt x="8" y="12"/>
                    <a:pt x="4" y="12"/>
                  </a:cubicBezTo>
                  <a:cubicBezTo>
                    <a:pt x="0" y="13"/>
                    <a:pt x="2" y="18"/>
                    <a:pt x="8" y="20"/>
                  </a:cubicBezTo>
                  <a:cubicBezTo>
                    <a:pt x="14" y="22"/>
                    <a:pt x="14" y="25"/>
                    <a:pt x="19" y="28"/>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29"/>
            <p:cNvSpPr>
              <a:spLocks/>
            </p:cNvSpPr>
            <p:nvPr userDrawn="1"/>
          </p:nvSpPr>
          <p:spPr bwMode="auto">
            <a:xfrm>
              <a:off x="16341725" y="2178050"/>
              <a:ext cx="250825" cy="74613"/>
            </a:xfrm>
            <a:custGeom>
              <a:avLst/>
              <a:gdLst>
                <a:gd name="T0" fmla="*/ 26 w 90"/>
                <a:gd name="T1" fmla="*/ 21 h 27"/>
                <a:gd name="T2" fmla="*/ 32 w 90"/>
                <a:gd name="T3" fmla="*/ 24 h 27"/>
                <a:gd name="T4" fmla="*/ 40 w 90"/>
                <a:gd name="T5" fmla="*/ 25 h 27"/>
                <a:gd name="T6" fmla="*/ 44 w 90"/>
                <a:gd name="T7" fmla="*/ 24 h 27"/>
                <a:gd name="T8" fmla="*/ 61 w 90"/>
                <a:gd name="T9" fmla="*/ 27 h 27"/>
                <a:gd name="T10" fmla="*/ 72 w 90"/>
                <a:gd name="T11" fmla="*/ 24 h 27"/>
                <a:gd name="T12" fmla="*/ 86 w 90"/>
                <a:gd name="T13" fmla="*/ 25 h 27"/>
                <a:gd name="T14" fmla="*/ 90 w 90"/>
                <a:gd name="T15" fmla="*/ 17 h 27"/>
                <a:gd name="T16" fmla="*/ 61 w 90"/>
                <a:gd name="T17" fmla="*/ 15 h 27"/>
                <a:gd name="T18" fmla="*/ 47 w 90"/>
                <a:gd name="T19" fmla="*/ 16 h 27"/>
                <a:gd name="T20" fmla="*/ 38 w 90"/>
                <a:gd name="T21" fmla="*/ 13 h 27"/>
                <a:gd name="T22" fmla="*/ 40 w 90"/>
                <a:gd name="T23" fmla="*/ 9 h 27"/>
                <a:gd name="T24" fmla="*/ 26 w 90"/>
                <a:gd name="T25" fmla="*/ 5 h 27"/>
                <a:gd name="T26" fmla="*/ 15 w 90"/>
                <a:gd name="T27" fmla="*/ 1 h 27"/>
                <a:gd name="T28" fmla="*/ 3 w 90"/>
                <a:gd name="T29" fmla="*/ 3 h 27"/>
                <a:gd name="T30" fmla="*/ 19 w 90"/>
                <a:gd name="T31" fmla="*/ 8 h 27"/>
                <a:gd name="T32" fmla="*/ 25 w 90"/>
                <a:gd name="T33" fmla="*/ 13 h 27"/>
                <a:gd name="T34" fmla="*/ 26 w 90"/>
                <a:gd name="T35" fmla="*/ 21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0" h="27">
                  <a:moveTo>
                    <a:pt x="26" y="21"/>
                  </a:moveTo>
                  <a:cubicBezTo>
                    <a:pt x="27" y="26"/>
                    <a:pt x="29" y="22"/>
                    <a:pt x="32" y="24"/>
                  </a:cubicBezTo>
                  <a:cubicBezTo>
                    <a:pt x="34" y="26"/>
                    <a:pt x="38" y="27"/>
                    <a:pt x="40" y="25"/>
                  </a:cubicBezTo>
                  <a:cubicBezTo>
                    <a:pt x="42" y="24"/>
                    <a:pt x="43" y="22"/>
                    <a:pt x="44" y="24"/>
                  </a:cubicBezTo>
                  <a:cubicBezTo>
                    <a:pt x="45" y="26"/>
                    <a:pt x="50" y="27"/>
                    <a:pt x="61" y="27"/>
                  </a:cubicBezTo>
                  <a:cubicBezTo>
                    <a:pt x="72" y="27"/>
                    <a:pt x="69" y="22"/>
                    <a:pt x="72" y="24"/>
                  </a:cubicBezTo>
                  <a:cubicBezTo>
                    <a:pt x="75" y="26"/>
                    <a:pt x="82" y="26"/>
                    <a:pt x="86" y="25"/>
                  </a:cubicBezTo>
                  <a:cubicBezTo>
                    <a:pt x="89" y="25"/>
                    <a:pt x="90" y="20"/>
                    <a:pt x="90" y="17"/>
                  </a:cubicBezTo>
                  <a:cubicBezTo>
                    <a:pt x="90" y="15"/>
                    <a:pt x="66" y="13"/>
                    <a:pt x="61" y="15"/>
                  </a:cubicBezTo>
                  <a:cubicBezTo>
                    <a:pt x="57" y="18"/>
                    <a:pt x="50" y="14"/>
                    <a:pt x="47" y="16"/>
                  </a:cubicBezTo>
                  <a:cubicBezTo>
                    <a:pt x="43" y="18"/>
                    <a:pt x="45" y="14"/>
                    <a:pt x="38" y="13"/>
                  </a:cubicBezTo>
                  <a:cubicBezTo>
                    <a:pt x="32" y="13"/>
                    <a:pt x="39" y="10"/>
                    <a:pt x="40" y="9"/>
                  </a:cubicBezTo>
                  <a:cubicBezTo>
                    <a:pt x="41" y="7"/>
                    <a:pt x="31" y="4"/>
                    <a:pt x="26" y="5"/>
                  </a:cubicBezTo>
                  <a:cubicBezTo>
                    <a:pt x="22" y="5"/>
                    <a:pt x="20" y="3"/>
                    <a:pt x="15" y="1"/>
                  </a:cubicBezTo>
                  <a:cubicBezTo>
                    <a:pt x="11" y="0"/>
                    <a:pt x="0" y="0"/>
                    <a:pt x="3" y="3"/>
                  </a:cubicBezTo>
                  <a:cubicBezTo>
                    <a:pt x="4" y="5"/>
                    <a:pt x="17" y="10"/>
                    <a:pt x="19" y="8"/>
                  </a:cubicBezTo>
                  <a:cubicBezTo>
                    <a:pt x="20" y="6"/>
                    <a:pt x="23" y="11"/>
                    <a:pt x="25" y="13"/>
                  </a:cubicBezTo>
                  <a:cubicBezTo>
                    <a:pt x="27" y="16"/>
                    <a:pt x="24" y="17"/>
                    <a:pt x="26" y="21"/>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30"/>
            <p:cNvSpPr>
              <a:spLocks/>
            </p:cNvSpPr>
            <p:nvPr userDrawn="1"/>
          </p:nvSpPr>
          <p:spPr bwMode="auto">
            <a:xfrm>
              <a:off x="16419513" y="2155825"/>
              <a:ext cx="36513" cy="22225"/>
            </a:xfrm>
            <a:custGeom>
              <a:avLst/>
              <a:gdLst>
                <a:gd name="T0" fmla="*/ 9 w 13"/>
                <a:gd name="T1" fmla="*/ 2 h 8"/>
                <a:gd name="T2" fmla="*/ 4 w 13"/>
                <a:gd name="T3" fmla="*/ 6 h 8"/>
                <a:gd name="T4" fmla="*/ 9 w 13"/>
                <a:gd name="T5" fmla="*/ 2 h 8"/>
              </a:gdLst>
              <a:ahLst/>
              <a:cxnLst>
                <a:cxn ang="0">
                  <a:pos x="T0" y="T1"/>
                </a:cxn>
                <a:cxn ang="0">
                  <a:pos x="T2" y="T3"/>
                </a:cxn>
                <a:cxn ang="0">
                  <a:pos x="T4" y="T5"/>
                </a:cxn>
              </a:cxnLst>
              <a:rect l="0" t="0" r="r" b="b"/>
              <a:pathLst>
                <a:path w="13" h="8">
                  <a:moveTo>
                    <a:pt x="9" y="2"/>
                  </a:moveTo>
                  <a:cubicBezTo>
                    <a:pt x="5" y="0"/>
                    <a:pt x="0" y="5"/>
                    <a:pt x="4" y="6"/>
                  </a:cubicBezTo>
                  <a:cubicBezTo>
                    <a:pt x="8" y="8"/>
                    <a:pt x="13" y="4"/>
                    <a:pt x="9" y="2"/>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31"/>
            <p:cNvSpPr>
              <a:spLocks/>
            </p:cNvSpPr>
            <p:nvPr userDrawn="1"/>
          </p:nvSpPr>
          <p:spPr bwMode="auto">
            <a:xfrm>
              <a:off x="16344900" y="2030413"/>
              <a:ext cx="166688" cy="119063"/>
            </a:xfrm>
            <a:custGeom>
              <a:avLst/>
              <a:gdLst>
                <a:gd name="T0" fmla="*/ 4 w 60"/>
                <a:gd name="T1" fmla="*/ 22 h 43"/>
                <a:gd name="T2" fmla="*/ 9 w 60"/>
                <a:gd name="T3" fmla="*/ 27 h 43"/>
                <a:gd name="T4" fmla="*/ 24 w 60"/>
                <a:gd name="T5" fmla="*/ 28 h 43"/>
                <a:gd name="T6" fmla="*/ 14 w 60"/>
                <a:gd name="T7" fmla="*/ 32 h 43"/>
                <a:gd name="T8" fmla="*/ 22 w 60"/>
                <a:gd name="T9" fmla="*/ 38 h 43"/>
                <a:gd name="T10" fmla="*/ 34 w 60"/>
                <a:gd name="T11" fmla="*/ 41 h 43"/>
                <a:gd name="T12" fmla="*/ 41 w 60"/>
                <a:gd name="T13" fmla="*/ 41 h 43"/>
                <a:gd name="T14" fmla="*/ 46 w 60"/>
                <a:gd name="T15" fmla="*/ 35 h 43"/>
                <a:gd name="T16" fmla="*/ 51 w 60"/>
                <a:gd name="T17" fmla="*/ 31 h 43"/>
                <a:gd name="T18" fmla="*/ 60 w 60"/>
                <a:gd name="T19" fmla="*/ 28 h 43"/>
                <a:gd name="T20" fmla="*/ 55 w 60"/>
                <a:gd name="T21" fmla="*/ 26 h 43"/>
                <a:gd name="T22" fmla="*/ 50 w 60"/>
                <a:gd name="T23" fmla="*/ 22 h 43"/>
                <a:gd name="T24" fmla="*/ 48 w 60"/>
                <a:gd name="T25" fmla="*/ 17 h 43"/>
                <a:gd name="T26" fmla="*/ 44 w 60"/>
                <a:gd name="T27" fmla="*/ 16 h 43"/>
                <a:gd name="T28" fmla="*/ 39 w 60"/>
                <a:gd name="T29" fmla="*/ 14 h 43"/>
                <a:gd name="T30" fmla="*/ 23 w 60"/>
                <a:gd name="T31" fmla="*/ 5 h 43"/>
                <a:gd name="T32" fmla="*/ 14 w 60"/>
                <a:gd name="T33" fmla="*/ 4 h 43"/>
                <a:gd name="T34" fmla="*/ 15 w 60"/>
                <a:gd name="T35" fmla="*/ 6 h 43"/>
                <a:gd name="T36" fmla="*/ 12 w 60"/>
                <a:gd name="T37" fmla="*/ 9 h 43"/>
                <a:gd name="T38" fmla="*/ 7 w 60"/>
                <a:gd name="T39" fmla="*/ 11 h 43"/>
                <a:gd name="T40" fmla="*/ 8 w 60"/>
                <a:gd name="T41" fmla="*/ 17 h 43"/>
                <a:gd name="T42" fmla="*/ 5 w 60"/>
                <a:gd name="T43" fmla="*/ 19 h 43"/>
                <a:gd name="T44" fmla="*/ 4 w 60"/>
                <a:gd name="T45" fmla="*/ 22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0" h="43">
                  <a:moveTo>
                    <a:pt x="4" y="22"/>
                  </a:moveTo>
                  <a:cubicBezTo>
                    <a:pt x="7" y="24"/>
                    <a:pt x="5" y="26"/>
                    <a:pt x="9" y="27"/>
                  </a:cubicBezTo>
                  <a:cubicBezTo>
                    <a:pt x="12" y="29"/>
                    <a:pt x="23" y="25"/>
                    <a:pt x="24" y="28"/>
                  </a:cubicBezTo>
                  <a:cubicBezTo>
                    <a:pt x="24" y="30"/>
                    <a:pt x="13" y="31"/>
                    <a:pt x="14" y="32"/>
                  </a:cubicBezTo>
                  <a:cubicBezTo>
                    <a:pt x="16" y="34"/>
                    <a:pt x="23" y="36"/>
                    <a:pt x="22" y="38"/>
                  </a:cubicBezTo>
                  <a:cubicBezTo>
                    <a:pt x="21" y="39"/>
                    <a:pt x="33" y="43"/>
                    <a:pt x="34" y="41"/>
                  </a:cubicBezTo>
                  <a:cubicBezTo>
                    <a:pt x="35" y="39"/>
                    <a:pt x="38" y="40"/>
                    <a:pt x="41" y="41"/>
                  </a:cubicBezTo>
                  <a:cubicBezTo>
                    <a:pt x="44" y="42"/>
                    <a:pt x="44" y="34"/>
                    <a:pt x="46" y="35"/>
                  </a:cubicBezTo>
                  <a:cubicBezTo>
                    <a:pt x="48" y="36"/>
                    <a:pt x="48" y="32"/>
                    <a:pt x="51" y="31"/>
                  </a:cubicBezTo>
                  <a:cubicBezTo>
                    <a:pt x="55" y="29"/>
                    <a:pt x="60" y="29"/>
                    <a:pt x="60" y="28"/>
                  </a:cubicBezTo>
                  <a:cubicBezTo>
                    <a:pt x="60" y="27"/>
                    <a:pt x="59" y="25"/>
                    <a:pt x="55" y="26"/>
                  </a:cubicBezTo>
                  <a:cubicBezTo>
                    <a:pt x="51" y="26"/>
                    <a:pt x="48" y="24"/>
                    <a:pt x="50" y="22"/>
                  </a:cubicBezTo>
                  <a:cubicBezTo>
                    <a:pt x="52" y="20"/>
                    <a:pt x="46" y="19"/>
                    <a:pt x="48" y="17"/>
                  </a:cubicBezTo>
                  <a:cubicBezTo>
                    <a:pt x="50" y="16"/>
                    <a:pt x="44" y="14"/>
                    <a:pt x="44" y="16"/>
                  </a:cubicBezTo>
                  <a:cubicBezTo>
                    <a:pt x="45" y="19"/>
                    <a:pt x="40" y="17"/>
                    <a:pt x="39" y="14"/>
                  </a:cubicBezTo>
                  <a:cubicBezTo>
                    <a:pt x="39" y="12"/>
                    <a:pt x="29" y="11"/>
                    <a:pt x="23" y="5"/>
                  </a:cubicBezTo>
                  <a:cubicBezTo>
                    <a:pt x="17" y="0"/>
                    <a:pt x="11" y="4"/>
                    <a:pt x="14" y="4"/>
                  </a:cubicBezTo>
                  <a:cubicBezTo>
                    <a:pt x="18" y="5"/>
                    <a:pt x="18" y="7"/>
                    <a:pt x="15" y="6"/>
                  </a:cubicBezTo>
                  <a:cubicBezTo>
                    <a:pt x="12" y="6"/>
                    <a:pt x="7" y="7"/>
                    <a:pt x="12" y="9"/>
                  </a:cubicBezTo>
                  <a:cubicBezTo>
                    <a:pt x="16" y="10"/>
                    <a:pt x="11" y="11"/>
                    <a:pt x="7" y="11"/>
                  </a:cubicBezTo>
                  <a:cubicBezTo>
                    <a:pt x="3" y="11"/>
                    <a:pt x="3" y="16"/>
                    <a:pt x="8" y="17"/>
                  </a:cubicBezTo>
                  <a:cubicBezTo>
                    <a:pt x="13" y="17"/>
                    <a:pt x="9" y="20"/>
                    <a:pt x="5" y="19"/>
                  </a:cubicBezTo>
                  <a:cubicBezTo>
                    <a:pt x="1" y="18"/>
                    <a:pt x="0" y="20"/>
                    <a:pt x="4" y="22"/>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32"/>
            <p:cNvSpPr>
              <a:spLocks/>
            </p:cNvSpPr>
            <p:nvPr userDrawn="1"/>
          </p:nvSpPr>
          <p:spPr bwMode="auto">
            <a:xfrm>
              <a:off x="16405225" y="1971675"/>
              <a:ext cx="441325" cy="233363"/>
            </a:xfrm>
            <a:custGeom>
              <a:avLst/>
              <a:gdLst>
                <a:gd name="T0" fmla="*/ 12 w 159"/>
                <a:gd name="T1" fmla="*/ 21 h 84"/>
                <a:gd name="T2" fmla="*/ 12 w 159"/>
                <a:gd name="T3" fmla="*/ 27 h 84"/>
                <a:gd name="T4" fmla="*/ 30 w 159"/>
                <a:gd name="T5" fmla="*/ 30 h 84"/>
                <a:gd name="T6" fmla="*/ 46 w 159"/>
                <a:gd name="T7" fmla="*/ 34 h 84"/>
                <a:gd name="T8" fmla="*/ 68 w 159"/>
                <a:gd name="T9" fmla="*/ 28 h 84"/>
                <a:gd name="T10" fmla="*/ 51 w 159"/>
                <a:gd name="T11" fmla="*/ 36 h 84"/>
                <a:gd name="T12" fmla="*/ 49 w 159"/>
                <a:gd name="T13" fmla="*/ 40 h 84"/>
                <a:gd name="T14" fmla="*/ 33 w 159"/>
                <a:gd name="T15" fmla="*/ 45 h 84"/>
                <a:gd name="T16" fmla="*/ 53 w 159"/>
                <a:gd name="T17" fmla="*/ 57 h 84"/>
                <a:gd name="T18" fmla="*/ 26 w 159"/>
                <a:gd name="T19" fmla="*/ 60 h 84"/>
                <a:gd name="T20" fmla="*/ 37 w 159"/>
                <a:gd name="T21" fmla="*/ 64 h 84"/>
                <a:gd name="T22" fmla="*/ 36 w 159"/>
                <a:gd name="T23" fmla="*/ 70 h 84"/>
                <a:gd name="T24" fmla="*/ 26 w 159"/>
                <a:gd name="T25" fmla="*/ 70 h 84"/>
                <a:gd name="T26" fmla="*/ 16 w 159"/>
                <a:gd name="T27" fmla="*/ 79 h 84"/>
                <a:gd name="T28" fmla="*/ 41 w 159"/>
                <a:gd name="T29" fmla="*/ 81 h 84"/>
                <a:gd name="T30" fmla="*/ 60 w 159"/>
                <a:gd name="T31" fmla="*/ 82 h 84"/>
                <a:gd name="T32" fmla="*/ 73 w 159"/>
                <a:gd name="T33" fmla="*/ 80 h 84"/>
                <a:gd name="T34" fmla="*/ 70 w 159"/>
                <a:gd name="T35" fmla="*/ 75 h 84"/>
                <a:gd name="T36" fmla="*/ 59 w 159"/>
                <a:gd name="T37" fmla="*/ 70 h 84"/>
                <a:gd name="T38" fmla="*/ 73 w 159"/>
                <a:gd name="T39" fmla="*/ 65 h 84"/>
                <a:gd name="T40" fmla="*/ 93 w 159"/>
                <a:gd name="T41" fmla="*/ 54 h 84"/>
                <a:gd name="T42" fmla="*/ 91 w 159"/>
                <a:gd name="T43" fmla="*/ 48 h 84"/>
                <a:gd name="T44" fmla="*/ 107 w 159"/>
                <a:gd name="T45" fmla="*/ 44 h 84"/>
                <a:gd name="T46" fmla="*/ 128 w 159"/>
                <a:gd name="T47" fmla="*/ 31 h 84"/>
                <a:gd name="T48" fmla="*/ 130 w 159"/>
                <a:gd name="T49" fmla="*/ 22 h 84"/>
                <a:gd name="T50" fmla="*/ 157 w 159"/>
                <a:gd name="T51" fmla="*/ 15 h 84"/>
                <a:gd name="T52" fmla="*/ 151 w 159"/>
                <a:gd name="T53" fmla="*/ 7 h 84"/>
                <a:gd name="T54" fmla="*/ 133 w 159"/>
                <a:gd name="T55" fmla="*/ 7 h 84"/>
                <a:gd name="T56" fmla="*/ 117 w 159"/>
                <a:gd name="T57" fmla="*/ 2 h 84"/>
                <a:gd name="T58" fmla="*/ 100 w 159"/>
                <a:gd name="T59" fmla="*/ 4 h 84"/>
                <a:gd name="T60" fmla="*/ 83 w 159"/>
                <a:gd name="T61" fmla="*/ 3 h 84"/>
                <a:gd name="T62" fmla="*/ 66 w 159"/>
                <a:gd name="T63" fmla="*/ 5 h 84"/>
                <a:gd name="T64" fmla="*/ 60 w 159"/>
                <a:gd name="T65" fmla="*/ 8 h 84"/>
                <a:gd name="T66" fmla="*/ 45 w 159"/>
                <a:gd name="T67" fmla="*/ 12 h 84"/>
                <a:gd name="T68" fmla="*/ 31 w 159"/>
                <a:gd name="T69" fmla="*/ 14 h 84"/>
                <a:gd name="T70" fmla="*/ 20 w 159"/>
                <a:gd name="T71" fmla="*/ 15 h 84"/>
                <a:gd name="T72" fmla="*/ 5 w 159"/>
                <a:gd name="T73" fmla="*/ 19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59" h="84">
                  <a:moveTo>
                    <a:pt x="9" y="20"/>
                  </a:moveTo>
                  <a:cubicBezTo>
                    <a:pt x="12" y="18"/>
                    <a:pt x="15" y="20"/>
                    <a:pt x="12" y="21"/>
                  </a:cubicBezTo>
                  <a:cubicBezTo>
                    <a:pt x="9" y="22"/>
                    <a:pt x="10" y="23"/>
                    <a:pt x="14" y="23"/>
                  </a:cubicBezTo>
                  <a:cubicBezTo>
                    <a:pt x="18" y="23"/>
                    <a:pt x="12" y="24"/>
                    <a:pt x="12" y="27"/>
                  </a:cubicBezTo>
                  <a:cubicBezTo>
                    <a:pt x="12" y="29"/>
                    <a:pt x="17" y="27"/>
                    <a:pt x="17" y="30"/>
                  </a:cubicBezTo>
                  <a:cubicBezTo>
                    <a:pt x="17" y="32"/>
                    <a:pt x="27" y="33"/>
                    <a:pt x="30" y="30"/>
                  </a:cubicBezTo>
                  <a:cubicBezTo>
                    <a:pt x="33" y="27"/>
                    <a:pt x="32" y="31"/>
                    <a:pt x="32" y="33"/>
                  </a:cubicBezTo>
                  <a:cubicBezTo>
                    <a:pt x="31" y="35"/>
                    <a:pt x="46" y="36"/>
                    <a:pt x="46" y="34"/>
                  </a:cubicBezTo>
                  <a:cubicBezTo>
                    <a:pt x="47" y="32"/>
                    <a:pt x="49" y="32"/>
                    <a:pt x="52" y="33"/>
                  </a:cubicBezTo>
                  <a:cubicBezTo>
                    <a:pt x="54" y="34"/>
                    <a:pt x="68" y="31"/>
                    <a:pt x="68" y="28"/>
                  </a:cubicBezTo>
                  <a:cubicBezTo>
                    <a:pt x="68" y="25"/>
                    <a:pt x="72" y="29"/>
                    <a:pt x="68" y="32"/>
                  </a:cubicBezTo>
                  <a:cubicBezTo>
                    <a:pt x="64" y="35"/>
                    <a:pt x="55" y="35"/>
                    <a:pt x="51" y="36"/>
                  </a:cubicBezTo>
                  <a:cubicBezTo>
                    <a:pt x="47" y="37"/>
                    <a:pt x="54" y="40"/>
                    <a:pt x="58" y="43"/>
                  </a:cubicBezTo>
                  <a:cubicBezTo>
                    <a:pt x="61" y="46"/>
                    <a:pt x="53" y="44"/>
                    <a:pt x="49" y="40"/>
                  </a:cubicBezTo>
                  <a:cubicBezTo>
                    <a:pt x="45" y="36"/>
                    <a:pt x="37" y="36"/>
                    <a:pt x="33" y="37"/>
                  </a:cubicBezTo>
                  <a:cubicBezTo>
                    <a:pt x="29" y="37"/>
                    <a:pt x="30" y="45"/>
                    <a:pt x="33" y="45"/>
                  </a:cubicBezTo>
                  <a:cubicBezTo>
                    <a:pt x="36" y="45"/>
                    <a:pt x="39" y="46"/>
                    <a:pt x="43" y="51"/>
                  </a:cubicBezTo>
                  <a:cubicBezTo>
                    <a:pt x="46" y="56"/>
                    <a:pt x="53" y="55"/>
                    <a:pt x="53" y="57"/>
                  </a:cubicBezTo>
                  <a:cubicBezTo>
                    <a:pt x="53" y="59"/>
                    <a:pt x="44" y="55"/>
                    <a:pt x="39" y="54"/>
                  </a:cubicBezTo>
                  <a:cubicBezTo>
                    <a:pt x="34" y="53"/>
                    <a:pt x="26" y="57"/>
                    <a:pt x="26" y="60"/>
                  </a:cubicBezTo>
                  <a:cubicBezTo>
                    <a:pt x="25" y="64"/>
                    <a:pt x="33" y="63"/>
                    <a:pt x="38" y="60"/>
                  </a:cubicBezTo>
                  <a:cubicBezTo>
                    <a:pt x="43" y="57"/>
                    <a:pt x="39" y="61"/>
                    <a:pt x="37" y="64"/>
                  </a:cubicBezTo>
                  <a:cubicBezTo>
                    <a:pt x="34" y="66"/>
                    <a:pt x="43" y="68"/>
                    <a:pt x="43" y="70"/>
                  </a:cubicBezTo>
                  <a:cubicBezTo>
                    <a:pt x="43" y="73"/>
                    <a:pt x="36" y="72"/>
                    <a:pt x="36" y="70"/>
                  </a:cubicBezTo>
                  <a:cubicBezTo>
                    <a:pt x="35" y="67"/>
                    <a:pt x="33" y="65"/>
                    <a:pt x="27" y="65"/>
                  </a:cubicBezTo>
                  <a:cubicBezTo>
                    <a:pt x="21" y="66"/>
                    <a:pt x="23" y="70"/>
                    <a:pt x="26" y="70"/>
                  </a:cubicBezTo>
                  <a:cubicBezTo>
                    <a:pt x="30" y="71"/>
                    <a:pt x="30" y="73"/>
                    <a:pt x="26" y="73"/>
                  </a:cubicBezTo>
                  <a:cubicBezTo>
                    <a:pt x="22" y="73"/>
                    <a:pt x="13" y="76"/>
                    <a:pt x="16" y="79"/>
                  </a:cubicBezTo>
                  <a:cubicBezTo>
                    <a:pt x="19" y="81"/>
                    <a:pt x="30" y="79"/>
                    <a:pt x="32" y="80"/>
                  </a:cubicBezTo>
                  <a:cubicBezTo>
                    <a:pt x="34" y="82"/>
                    <a:pt x="40" y="83"/>
                    <a:pt x="41" y="81"/>
                  </a:cubicBezTo>
                  <a:cubicBezTo>
                    <a:pt x="43" y="79"/>
                    <a:pt x="47" y="80"/>
                    <a:pt x="52" y="80"/>
                  </a:cubicBezTo>
                  <a:cubicBezTo>
                    <a:pt x="56" y="80"/>
                    <a:pt x="58" y="80"/>
                    <a:pt x="60" y="82"/>
                  </a:cubicBezTo>
                  <a:cubicBezTo>
                    <a:pt x="62" y="84"/>
                    <a:pt x="65" y="83"/>
                    <a:pt x="68" y="81"/>
                  </a:cubicBezTo>
                  <a:cubicBezTo>
                    <a:pt x="70" y="80"/>
                    <a:pt x="70" y="80"/>
                    <a:pt x="73" y="80"/>
                  </a:cubicBezTo>
                  <a:cubicBezTo>
                    <a:pt x="77" y="80"/>
                    <a:pt x="77" y="78"/>
                    <a:pt x="76" y="75"/>
                  </a:cubicBezTo>
                  <a:cubicBezTo>
                    <a:pt x="74" y="73"/>
                    <a:pt x="70" y="77"/>
                    <a:pt x="70" y="75"/>
                  </a:cubicBezTo>
                  <a:cubicBezTo>
                    <a:pt x="69" y="73"/>
                    <a:pt x="65" y="72"/>
                    <a:pt x="59" y="73"/>
                  </a:cubicBezTo>
                  <a:cubicBezTo>
                    <a:pt x="53" y="74"/>
                    <a:pt x="55" y="69"/>
                    <a:pt x="59" y="70"/>
                  </a:cubicBezTo>
                  <a:cubicBezTo>
                    <a:pt x="63" y="71"/>
                    <a:pt x="68" y="71"/>
                    <a:pt x="73" y="70"/>
                  </a:cubicBezTo>
                  <a:cubicBezTo>
                    <a:pt x="77" y="69"/>
                    <a:pt x="73" y="67"/>
                    <a:pt x="73" y="65"/>
                  </a:cubicBezTo>
                  <a:cubicBezTo>
                    <a:pt x="73" y="63"/>
                    <a:pt x="79" y="64"/>
                    <a:pt x="83" y="64"/>
                  </a:cubicBezTo>
                  <a:cubicBezTo>
                    <a:pt x="87" y="64"/>
                    <a:pt x="93" y="57"/>
                    <a:pt x="93" y="54"/>
                  </a:cubicBezTo>
                  <a:cubicBezTo>
                    <a:pt x="93" y="50"/>
                    <a:pt x="84" y="51"/>
                    <a:pt x="80" y="51"/>
                  </a:cubicBezTo>
                  <a:cubicBezTo>
                    <a:pt x="75" y="51"/>
                    <a:pt x="83" y="47"/>
                    <a:pt x="91" y="48"/>
                  </a:cubicBezTo>
                  <a:cubicBezTo>
                    <a:pt x="100" y="48"/>
                    <a:pt x="96" y="44"/>
                    <a:pt x="98" y="43"/>
                  </a:cubicBezTo>
                  <a:cubicBezTo>
                    <a:pt x="99" y="42"/>
                    <a:pt x="103" y="45"/>
                    <a:pt x="107" y="44"/>
                  </a:cubicBezTo>
                  <a:cubicBezTo>
                    <a:pt x="112" y="43"/>
                    <a:pt x="109" y="39"/>
                    <a:pt x="112" y="39"/>
                  </a:cubicBezTo>
                  <a:cubicBezTo>
                    <a:pt x="114" y="39"/>
                    <a:pt x="119" y="36"/>
                    <a:pt x="128" y="31"/>
                  </a:cubicBezTo>
                  <a:cubicBezTo>
                    <a:pt x="137" y="25"/>
                    <a:pt x="144" y="26"/>
                    <a:pt x="145" y="23"/>
                  </a:cubicBezTo>
                  <a:cubicBezTo>
                    <a:pt x="145" y="20"/>
                    <a:pt x="132" y="23"/>
                    <a:pt x="130" y="22"/>
                  </a:cubicBezTo>
                  <a:cubicBezTo>
                    <a:pt x="127" y="22"/>
                    <a:pt x="139" y="19"/>
                    <a:pt x="142" y="20"/>
                  </a:cubicBezTo>
                  <a:cubicBezTo>
                    <a:pt x="144" y="20"/>
                    <a:pt x="148" y="20"/>
                    <a:pt x="157" y="15"/>
                  </a:cubicBezTo>
                  <a:cubicBezTo>
                    <a:pt x="159" y="10"/>
                    <a:pt x="159" y="10"/>
                    <a:pt x="159" y="10"/>
                  </a:cubicBezTo>
                  <a:cubicBezTo>
                    <a:pt x="155" y="11"/>
                    <a:pt x="151" y="10"/>
                    <a:pt x="151" y="7"/>
                  </a:cubicBezTo>
                  <a:cubicBezTo>
                    <a:pt x="151" y="5"/>
                    <a:pt x="145" y="7"/>
                    <a:pt x="145" y="5"/>
                  </a:cubicBezTo>
                  <a:cubicBezTo>
                    <a:pt x="145" y="4"/>
                    <a:pt x="139" y="5"/>
                    <a:pt x="133" y="7"/>
                  </a:cubicBezTo>
                  <a:cubicBezTo>
                    <a:pt x="127" y="9"/>
                    <a:pt x="133" y="5"/>
                    <a:pt x="135" y="4"/>
                  </a:cubicBezTo>
                  <a:cubicBezTo>
                    <a:pt x="138" y="3"/>
                    <a:pt x="120" y="4"/>
                    <a:pt x="117" y="2"/>
                  </a:cubicBezTo>
                  <a:cubicBezTo>
                    <a:pt x="115" y="0"/>
                    <a:pt x="111" y="5"/>
                    <a:pt x="108" y="3"/>
                  </a:cubicBezTo>
                  <a:cubicBezTo>
                    <a:pt x="106" y="0"/>
                    <a:pt x="99" y="2"/>
                    <a:pt x="100" y="4"/>
                  </a:cubicBezTo>
                  <a:cubicBezTo>
                    <a:pt x="100" y="6"/>
                    <a:pt x="98" y="6"/>
                    <a:pt x="96" y="4"/>
                  </a:cubicBezTo>
                  <a:cubicBezTo>
                    <a:pt x="93" y="2"/>
                    <a:pt x="88" y="4"/>
                    <a:pt x="83" y="3"/>
                  </a:cubicBezTo>
                  <a:cubicBezTo>
                    <a:pt x="78" y="3"/>
                    <a:pt x="80" y="7"/>
                    <a:pt x="75" y="5"/>
                  </a:cubicBezTo>
                  <a:cubicBezTo>
                    <a:pt x="70" y="3"/>
                    <a:pt x="64" y="4"/>
                    <a:pt x="66" y="5"/>
                  </a:cubicBezTo>
                  <a:cubicBezTo>
                    <a:pt x="67" y="5"/>
                    <a:pt x="65" y="7"/>
                    <a:pt x="63" y="6"/>
                  </a:cubicBezTo>
                  <a:cubicBezTo>
                    <a:pt x="61" y="5"/>
                    <a:pt x="59" y="6"/>
                    <a:pt x="60" y="8"/>
                  </a:cubicBezTo>
                  <a:cubicBezTo>
                    <a:pt x="61" y="11"/>
                    <a:pt x="51" y="8"/>
                    <a:pt x="51" y="10"/>
                  </a:cubicBezTo>
                  <a:cubicBezTo>
                    <a:pt x="51" y="13"/>
                    <a:pt x="48" y="14"/>
                    <a:pt x="45" y="12"/>
                  </a:cubicBezTo>
                  <a:cubicBezTo>
                    <a:pt x="43" y="10"/>
                    <a:pt x="34" y="9"/>
                    <a:pt x="36" y="11"/>
                  </a:cubicBezTo>
                  <a:cubicBezTo>
                    <a:pt x="39" y="13"/>
                    <a:pt x="29" y="12"/>
                    <a:pt x="31" y="14"/>
                  </a:cubicBezTo>
                  <a:cubicBezTo>
                    <a:pt x="34" y="16"/>
                    <a:pt x="28" y="18"/>
                    <a:pt x="28" y="16"/>
                  </a:cubicBezTo>
                  <a:cubicBezTo>
                    <a:pt x="28" y="15"/>
                    <a:pt x="22" y="13"/>
                    <a:pt x="20" y="15"/>
                  </a:cubicBezTo>
                  <a:cubicBezTo>
                    <a:pt x="18" y="17"/>
                    <a:pt x="17" y="20"/>
                    <a:pt x="16" y="18"/>
                  </a:cubicBezTo>
                  <a:cubicBezTo>
                    <a:pt x="15" y="17"/>
                    <a:pt x="10" y="18"/>
                    <a:pt x="5" y="19"/>
                  </a:cubicBezTo>
                  <a:cubicBezTo>
                    <a:pt x="0" y="21"/>
                    <a:pt x="6" y="22"/>
                    <a:pt x="9" y="20"/>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33"/>
            <p:cNvSpPr>
              <a:spLocks/>
            </p:cNvSpPr>
            <p:nvPr userDrawn="1"/>
          </p:nvSpPr>
          <p:spPr bwMode="auto">
            <a:xfrm>
              <a:off x="16581438" y="2554288"/>
              <a:ext cx="22225" cy="20638"/>
            </a:xfrm>
            <a:custGeom>
              <a:avLst/>
              <a:gdLst>
                <a:gd name="T0" fmla="*/ 3 w 8"/>
                <a:gd name="T1" fmla="*/ 6 h 7"/>
                <a:gd name="T2" fmla="*/ 4 w 8"/>
                <a:gd name="T3" fmla="*/ 1 h 7"/>
                <a:gd name="T4" fmla="*/ 3 w 8"/>
                <a:gd name="T5" fmla="*/ 6 h 7"/>
              </a:gdLst>
              <a:ahLst/>
              <a:cxnLst>
                <a:cxn ang="0">
                  <a:pos x="T0" y="T1"/>
                </a:cxn>
                <a:cxn ang="0">
                  <a:pos x="T2" y="T3"/>
                </a:cxn>
                <a:cxn ang="0">
                  <a:pos x="T4" y="T5"/>
                </a:cxn>
              </a:cxnLst>
              <a:rect l="0" t="0" r="r" b="b"/>
              <a:pathLst>
                <a:path w="8" h="7">
                  <a:moveTo>
                    <a:pt x="3" y="6"/>
                  </a:moveTo>
                  <a:cubicBezTo>
                    <a:pt x="5" y="6"/>
                    <a:pt x="8" y="0"/>
                    <a:pt x="4" y="1"/>
                  </a:cubicBezTo>
                  <a:cubicBezTo>
                    <a:pt x="0" y="1"/>
                    <a:pt x="1" y="7"/>
                    <a:pt x="3" y="6"/>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34"/>
            <p:cNvSpPr>
              <a:spLocks/>
            </p:cNvSpPr>
            <p:nvPr userDrawn="1"/>
          </p:nvSpPr>
          <p:spPr bwMode="auto">
            <a:xfrm>
              <a:off x="16522700" y="2538413"/>
              <a:ext cx="36513" cy="26988"/>
            </a:xfrm>
            <a:custGeom>
              <a:avLst/>
              <a:gdLst>
                <a:gd name="T0" fmla="*/ 4 w 13"/>
                <a:gd name="T1" fmla="*/ 7 h 10"/>
                <a:gd name="T2" fmla="*/ 13 w 13"/>
                <a:gd name="T3" fmla="*/ 2 h 10"/>
                <a:gd name="T4" fmla="*/ 4 w 13"/>
                <a:gd name="T5" fmla="*/ 7 h 10"/>
              </a:gdLst>
              <a:ahLst/>
              <a:cxnLst>
                <a:cxn ang="0">
                  <a:pos x="T0" y="T1"/>
                </a:cxn>
                <a:cxn ang="0">
                  <a:pos x="T2" y="T3"/>
                </a:cxn>
                <a:cxn ang="0">
                  <a:pos x="T4" y="T5"/>
                </a:cxn>
              </a:cxnLst>
              <a:rect l="0" t="0" r="r" b="b"/>
              <a:pathLst>
                <a:path w="13" h="10">
                  <a:moveTo>
                    <a:pt x="4" y="7"/>
                  </a:moveTo>
                  <a:cubicBezTo>
                    <a:pt x="8" y="10"/>
                    <a:pt x="13" y="3"/>
                    <a:pt x="13" y="2"/>
                  </a:cubicBezTo>
                  <a:cubicBezTo>
                    <a:pt x="12" y="0"/>
                    <a:pt x="0" y="5"/>
                    <a:pt x="4" y="7"/>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35"/>
            <p:cNvSpPr>
              <a:spLocks/>
            </p:cNvSpPr>
            <p:nvPr userDrawn="1"/>
          </p:nvSpPr>
          <p:spPr bwMode="auto">
            <a:xfrm>
              <a:off x="16481425" y="2471738"/>
              <a:ext cx="100013" cy="66675"/>
            </a:xfrm>
            <a:custGeom>
              <a:avLst/>
              <a:gdLst>
                <a:gd name="T0" fmla="*/ 36 w 36"/>
                <a:gd name="T1" fmla="*/ 19 h 24"/>
                <a:gd name="T2" fmla="*/ 29 w 36"/>
                <a:gd name="T3" fmla="*/ 13 h 24"/>
                <a:gd name="T4" fmla="*/ 19 w 36"/>
                <a:gd name="T5" fmla="*/ 7 h 24"/>
                <a:gd name="T6" fmla="*/ 12 w 36"/>
                <a:gd name="T7" fmla="*/ 2 h 24"/>
                <a:gd name="T8" fmla="*/ 7 w 36"/>
                <a:gd name="T9" fmla="*/ 6 h 24"/>
                <a:gd name="T10" fmla="*/ 5 w 36"/>
                <a:gd name="T11" fmla="*/ 13 h 24"/>
                <a:gd name="T12" fmla="*/ 1 w 36"/>
                <a:gd name="T13" fmla="*/ 20 h 24"/>
                <a:gd name="T14" fmla="*/ 7 w 36"/>
                <a:gd name="T15" fmla="*/ 19 h 24"/>
                <a:gd name="T16" fmla="*/ 10 w 36"/>
                <a:gd name="T17" fmla="*/ 24 h 24"/>
                <a:gd name="T18" fmla="*/ 19 w 36"/>
                <a:gd name="T19" fmla="*/ 19 h 24"/>
                <a:gd name="T20" fmla="*/ 25 w 36"/>
                <a:gd name="T21" fmla="*/ 19 h 24"/>
                <a:gd name="T22" fmla="*/ 36 w 36"/>
                <a:gd name="T23" fmla="*/ 19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24">
                  <a:moveTo>
                    <a:pt x="36" y="19"/>
                  </a:moveTo>
                  <a:cubicBezTo>
                    <a:pt x="36" y="17"/>
                    <a:pt x="28" y="16"/>
                    <a:pt x="29" y="13"/>
                  </a:cubicBezTo>
                  <a:cubicBezTo>
                    <a:pt x="29" y="11"/>
                    <a:pt x="21" y="9"/>
                    <a:pt x="19" y="7"/>
                  </a:cubicBezTo>
                  <a:cubicBezTo>
                    <a:pt x="16" y="6"/>
                    <a:pt x="12" y="5"/>
                    <a:pt x="12" y="2"/>
                  </a:cubicBezTo>
                  <a:cubicBezTo>
                    <a:pt x="12" y="0"/>
                    <a:pt x="7" y="2"/>
                    <a:pt x="7" y="6"/>
                  </a:cubicBezTo>
                  <a:cubicBezTo>
                    <a:pt x="6" y="10"/>
                    <a:pt x="4" y="9"/>
                    <a:pt x="5" y="13"/>
                  </a:cubicBezTo>
                  <a:cubicBezTo>
                    <a:pt x="6" y="17"/>
                    <a:pt x="0" y="18"/>
                    <a:pt x="1" y="20"/>
                  </a:cubicBezTo>
                  <a:cubicBezTo>
                    <a:pt x="2" y="22"/>
                    <a:pt x="4" y="19"/>
                    <a:pt x="7" y="19"/>
                  </a:cubicBezTo>
                  <a:cubicBezTo>
                    <a:pt x="10" y="19"/>
                    <a:pt x="6" y="23"/>
                    <a:pt x="10" y="24"/>
                  </a:cubicBezTo>
                  <a:cubicBezTo>
                    <a:pt x="13" y="24"/>
                    <a:pt x="17" y="21"/>
                    <a:pt x="19" y="19"/>
                  </a:cubicBezTo>
                  <a:cubicBezTo>
                    <a:pt x="20" y="17"/>
                    <a:pt x="22" y="16"/>
                    <a:pt x="25" y="19"/>
                  </a:cubicBezTo>
                  <a:cubicBezTo>
                    <a:pt x="28" y="21"/>
                    <a:pt x="35" y="21"/>
                    <a:pt x="36" y="19"/>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36"/>
            <p:cNvSpPr>
              <a:spLocks/>
            </p:cNvSpPr>
            <p:nvPr userDrawn="1"/>
          </p:nvSpPr>
          <p:spPr bwMode="auto">
            <a:xfrm>
              <a:off x="16438563" y="2268538"/>
              <a:ext cx="400050" cy="303213"/>
            </a:xfrm>
            <a:custGeom>
              <a:avLst/>
              <a:gdLst>
                <a:gd name="T0" fmla="*/ 97 w 144"/>
                <a:gd name="T1" fmla="*/ 24 h 109"/>
                <a:gd name="T2" fmla="*/ 84 w 144"/>
                <a:gd name="T3" fmla="*/ 20 h 109"/>
                <a:gd name="T4" fmla="*/ 66 w 144"/>
                <a:gd name="T5" fmla="*/ 12 h 109"/>
                <a:gd name="T6" fmla="*/ 58 w 144"/>
                <a:gd name="T7" fmla="*/ 15 h 109"/>
                <a:gd name="T8" fmla="*/ 49 w 144"/>
                <a:gd name="T9" fmla="*/ 9 h 109"/>
                <a:gd name="T10" fmla="*/ 36 w 144"/>
                <a:gd name="T11" fmla="*/ 3 h 109"/>
                <a:gd name="T12" fmla="*/ 27 w 144"/>
                <a:gd name="T13" fmla="*/ 15 h 109"/>
                <a:gd name="T14" fmla="*/ 29 w 144"/>
                <a:gd name="T15" fmla="*/ 23 h 109"/>
                <a:gd name="T16" fmla="*/ 19 w 144"/>
                <a:gd name="T17" fmla="*/ 14 h 109"/>
                <a:gd name="T18" fmla="*/ 27 w 144"/>
                <a:gd name="T19" fmla="*/ 2 h 109"/>
                <a:gd name="T20" fmla="*/ 2 w 144"/>
                <a:gd name="T21" fmla="*/ 24 h 109"/>
                <a:gd name="T22" fmla="*/ 12 w 144"/>
                <a:gd name="T23" fmla="*/ 29 h 109"/>
                <a:gd name="T24" fmla="*/ 14 w 144"/>
                <a:gd name="T25" fmla="*/ 34 h 109"/>
                <a:gd name="T26" fmla="*/ 30 w 144"/>
                <a:gd name="T27" fmla="*/ 37 h 109"/>
                <a:gd name="T28" fmla="*/ 46 w 144"/>
                <a:gd name="T29" fmla="*/ 37 h 109"/>
                <a:gd name="T30" fmla="*/ 57 w 144"/>
                <a:gd name="T31" fmla="*/ 35 h 109"/>
                <a:gd name="T32" fmla="*/ 65 w 144"/>
                <a:gd name="T33" fmla="*/ 37 h 109"/>
                <a:gd name="T34" fmla="*/ 75 w 144"/>
                <a:gd name="T35" fmla="*/ 44 h 109"/>
                <a:gd name="T36" fmla="*/ 78 w 144"/>
                <a:gd name="T37" fmla="*/ 46 h 109"/>
                <a:gd name="T38" fmla="*/ 91 w 144"/>
                <a:gd name="T39" fmla="*/ 56 h 109"/>
                <a:gd name="T40" fmla="*/ 99 w 144"/>
                <a:gd name="T41" fmla="*/ 65 h 109"/>
                <a:gd name="T42" fmla="*/ 99 w 144"/>
                <a:gd name="T43" fmla="*/ 72 h 109"/>
                <a:gd name="T44" fmla="*/ 85 w 144"/>
                <a:gd name="T45" fmla="*/ 76 h 109"/>
                <a:gd name="T46" fmla="*/ 66 w 144"/>
                <a:gd name="T47" fmla="*/ 80 h 109"/>
                <a:gd name="T48" fmla="*/ 75 w 144"/>
                <a:gd name="T49" fmla="*/ 87 h 109"/>
                <a:gd name="T50" fmla="*/ 87 w 144"/>
                <a:gd name="T51" fmla="*/ 85 h 109"/>
                <a:gd name="T52" fmla="*/ 96 w 144"/>
                <a:gd name="T53" fmla="*/ 97 h 109"/>
                <a:gd name="T54" fmla="*/ 124 w 144"/>
                <a:gd name="T55" fmla="*/ 107 h 109"/>
                <a:gd name="T56" fmla="*/ 119 w 144"/>
                <a:gd name="T57" fmla="*/ 95 h 109"/>
                <a:gd name="T58" fmla="*/ 130 w 144"/>
                <a:gd name="T59" fmla="*/ 90 h 109"/>
                <a:gd name="T60" fmla="*/ 116 w 144"/>
                <a:gd name="T61" fmla="*/ 75 h 109"/>
                <a:gd name="T62" fmla="*/ 125 w 144"/>
                <a:gd name="T63" fmla="*/ 72 h 109"/>
                <a:gd name="T64" fmla="*/ 138 w 144"/>
                <a:gd name="T65" fmla="*/ 78 h 109"/>
                <a:gd name="T66" fmla="*/ 144 w 144"/>
                <a:gd name="T67" fmla="*/ 65 h 109"/>
                <a:gd name="T68" fmla="*/ 130 w 144"/>
                <a:gd name="T69" fmla="*/ 56 h 109"/>
                <a:gd name="T70" fmla="*/ 114 w 144"/>
                <a:gd name="T71" fmla="*/ 47 h 109"/>
                <a:gd name="T72" fmla="*/ 115 w 144"/>
                <a:gd name="T73" fmla="*/ 43 h 109"/>
                <a:gd name="T74" fmla="*/ 116 w 144"/>
                <a:gd name="T75" fmla="*/ 36 h 109"/>
                <a:gd name="T76" fmla="*/ 113 w 144"/>
                <a:gd name="T77" fmla="*/ 34 h 109"/>
                <a:gd name="T78" fmla="*/ 101 w 144"/>
                <a:gd name="T79" fmla="*/ 29 h 109"/>
                <a:gd name="T80" fmla="*/ 93 w 144"/>
                <a:gd name="T81" fmla="*/ 2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44" h="109">
                  <a:moveTo>
                    <a:pt x="93" y="28"/>
                  </a:moveTo>
                  <a:cubicBezTo>
                    <a:pt x="95" y="28"/>
                    <a:pt x="98" y="26"/>
                    <a:pt x="97" y="24"/>
                  </a:cubicBezTo>
                  <a:cubicBezTo>
                    <a:pt x="97" y="22"/>
                    <a:pt x="91" y="22"/>
                    <a:pt x="90" y="25"/>
                  </a:cubicBezTo>
                  <a:cubicBezTo>
                    <a:pt x="88" y="27"/>
                    <a:pt x="84" y="22"/>
                    <a:pt x="84" y="20"/>
                  </a:cubicBezTo>
                  <a:cubicBezTo>
                    <a:pt x="84" y="18"/>
                    <a:pt x="76" y="20"/>
                    <a:pt x="77" y="16"/>
                  </a:cubicBezTo>
                  <a:cubicBezTo>
                    <a:pt x="78" y="13"/>
                    <a:pt x="69" y="12"/>
                    <a:pt x="66" y="12"/>
                  </a:cubicBezTo>
                  <a:cubicBezTo>
                    <a:pt x="64" y="12"/>
                    <a:pt x="60" y="14"/>
                    <a:pt x="61" y="16"/>
                  </a:cubicBezTo>
                  <a:cubicBezTo>
                    <a:pt x="61" y="19"/>
                    <a:pt x="58" y="18"/>
                    <a:pt x="58" y="15"/>
                  </a:cubicBezTo>
                  <a:cubicBezTo>
                    <a:pt x="57" y="13"/>
                    <a:pt x="51" y="18"/>
                    <a:pt x="49" y="18"/>
                  </a:cubicBezTo>
                  <a:cubicBezTo>
                    <a:pt x="47" y="18"/>
                    <a:pt x="50" y="11"/>
                    <a:pt x="49" y="9"/>
                  </a:cubicBezTo>
                  <a:cubicBezTo>
                    <a:pt x="49" y="7"/>
                    <a:pt x="47" y="6"/>
                    <a:pt x="46" y="3"/>
                  </a:cubicBezTo>
                  <a:cubicBezTo>
                    <a:pt x="44" y="0"/>
                    <a:pt x="38" y="1"/>
                    <a:pt x="36" y="3"/>
                  </a:cubicBezTo>
                  <a:cubicBezTo>
                    <a:pt x="34" y="5"/>
                    <a:pt x="28" y="4"/>
                    <a:pt x="25" y="7"/>
                  </a:cubicBezTo>
                  <a:cubicBezTo>
                    <a:pt x="22" y="11"/>
                    <a:pt x="25" y="14"/>
                    <a:pt x="27" y="15"/>
                  </a:cubicBezTo>
                  <a:cubicBezTo>
                    <a:pt x="28" y="16"/>
                    <a:pt x="22" y="18"/>
                    <a:pt x="24" y="20"/>
                  </a:cubicBezTo>
                  <a:cubicBezTo>
                    <a:pt x="26" y="21"/>
                    <a:pt x="29" y="21"/>
                    <a:pt x="29" y="23"/>
                  </a:cubicBezTo>
                  <a:cubicBezTo>
                    <a:pt x="29" y="26"/>
                    <a:pt x="22" y="23"/>
                    <a:pt x="21" y="20"/>
                  </a:cubicBezTo>
                  <a:cubicBezTo>
                    <a:pt x="19" y="18"/>
                    <a:pt x="21" y="15"/>
                    <a:pt x="19" y="14"/>
                  </a:cubicBezTo>
                  <a:cubicBezTo>
                    <a:pt x="18" y="12"/>
                    <a:pt x="19" y="9"/>
                    <a:pt x="22" y="6"/>
                  </a:cubicBezTo>
                  <a:cubicBezTo>
                    <a:pt x="25" y="3"/>
                    <a:pt x="27" y="4"/>
                    <a:pt x="27" y="2"/>
                  </a:cubicBezTo>
                  <a:cubicBezTo>
                    <a:pt x="27" y="0"/>
                    <a:pt x="15" y="0"/>
                    <a:pt x="7" y="7"/>
                  </a:cubicBezTo>
                  <a:cubicBezTo>
                    <a:pt x="0" y="14"/>
                    <a:pt x="2" y="23"/>
                    <a:pt x="2" y="24"/>
                  </a:cubicBezTo>
                  <a:cubicBezTo>
                    <a:pt x="3" y="26"/>
                    <a:pt x="10" y="25"/>
                    <a:pt x="13" y="26"/>
                  </a:cubicBezTo>
                  <a:cubicBezTo>
                    <a:pt x="17" y="28"/>
                    <a:pt x="15" y="29"/>
                    <a:pt x="12" y="29"/>
                  </a:cubicBezTo>
                  <a:cubicBezTo>
                    <a:pt x="9" y="28"/>
                    <a:pt x="4" y="27"/>
                    <a:pt x="5" y="29"/>
                  </a:cubicBezTo>
                  <a:cubicBezTo>
                    <a:pt x="5" y="31"/>
                    <a:pt x="11" y="35"/>
                    <a:pt x="14" y="34"/>
                  </a:cubicBezTo>
                  <a:cubicBezTo>
                    <a:pt x="18" y="33"/>
                    <a:pt x="18" y="33"/>
                    <a:pt x="20" y="36"/>
                  </a:cubicBezTo>
                  <a:cubicBezTo>
                    <a:pt x="21" y="38"/>
                    <a:pt x="26" y="37"/>
                    <a:pt x="30" y="37"/>
                  </a:cubicBezTo>
                  <a:cubicBezTo>
                    <a:pt x="34" y="37"/>
                    <a:pt x="39" y="39"/>
                    <a:pt x="41" y="39"/>
                  </a:cubicBezTo>
                  <a:cubicBezTo>
                    <a:pt x="43" y="39"/>
                    <a:pt x="46" y="38"/>
                    <a:pt x="46" y="37"/>
                  </a:cubicBezTo>
                  <a:cubicBezTo>
                    <a:pt x="47" y="36"/>
                    <a:pt x="56" y="39"/>
                    <a:pt x="58" y="38"/>
                  </a:cubicBezTo>
                  <a:cubicBezTo>
                    <a:pt x="61" y="38"/>
                    <a:pt x="59" y="36"/>
                    <a:pt x="57" y="35"/>
                  </a:cubicBezTo>
                  <a:cubicBezTo>
                    <a:pt x="56" y="35"/>
                    <a:pt x="56" y="32"/>
                    <a:pt x="59" y="33"/>
                  </a:cubicBezTo>
                  <a:cubicBezTo>
                    <a:pt x="61" y="34"/>
                    <a:pt x="64" y="35"/>
                    <a:pt x="65" y="37"/>
                  </a:cubicBezTo>
                  <a:cubicBezTo>
                    <a:pt x="65" y="38"/>
                    <a:pt x="67" y="38"/>
                    <a:pt x="67" y="39"/>
                  </a:cubicBezTo>
                  <a:cubicBezTo>
                    <a:pt x="68" y="41"/>
                    <a:pt x="75" y="43"/>
                    <a:pt x="75" y="44"/>
                  </a:cubicBezTo>
                  <a:cubicBezTo>
                    <a:pt x="75" y="46"/>
                    <a:pt x="68" y="47"/>
                    <a:pt x="70" y="49"/>
                  </a:cubicBezTo>
                  <a:cubicBezTo>
                    <a:pt x="72" y="50"/>
                    <a:pt x="75" y="47"/>
                    <a:pt x="78" y="46"/>
                  </a:cubicBezTo>
                  <a:cubicBezTo>
                    <a:pt x="81" y="46"/>
                    <a:pt x="81" y="52"/>
                    <a:pt x="83" y="51"/>
                  </a:cubicBezTo>
                  <a:cubicBezTo>
                    <a:pt x="86" y="50"/>
                    <a:pt x="88" y="53"/>
                    <a:pt x="91" y="56"/>
                  </a:cubicBezTo>
                  <a:cubicBezTo>
                    <a:pt x="93" y="60"/>
                    <a:pt x="90" y="64"/>
                    <a:pt x="91" y="65"/>
                  </a:cubicBezTo>
                  <a:cubicBezTo>
                    <a:pt x="91" y="67"/>
                    <a:pt x="96" y="66"/>
                    <a:pt x="99" y="65"/>
                  </a:cubicBezTo>
                  <a:cubicBezTo>
                    <a:pt x="102" y="63"/>
                    <a:pt x="105" y="66"/>
                    <a:pt x="107" y="68"/>
                  </a:cubicBezTo>
                  <a:cubicBezTo>
                    <a:pt x="109" y="70"/>
                    <a:pt x="98" y="74"/>
                    <a:pt x="99" y="72"/>
                  </a:cubicBezTo>
                  <a:cubicBezTo>
                    <a:pt x="100" y="70"/>
                    <a:pt x="93" y="65"/>
                    <a:pt x="86" y="67"/>
                  </a:cubicBezTo>
                  <a:cubicBezTo>
                    <a:pt x="80" y="70"/>
                    <a:pt x="84" y="74"/>
                    <a:pt x="85" y="76"/>
                  </a:cubicBezTo>
                  <a:cubicBezTo>
                    <a:pt x="86" y="78"/>
                    <a:pt x="79" y="80"/>
                    <a:pt x="73" y="78"/>
                  </a:cubicBezTo>
                  <a:cubicBezTo>
                    <a:pt x="67" y="76"/>
                    <a:pt x="69" y="80"/>
                    <a:pt x="66" y="80"/>
                  </a:cubicBezTo>
                  <a:cubicBezTo>
                    <a:pt x="64" y="80"/>
                    <a:pt x="61" y="84"/>
                    <a:pt x="63" y="86"/>
                  </a:cubicBezTo>
                  <a:cubicBezTo>
                    <a:pt x="66" y="89"/>
                    <a:pt x="71" y="86"/>
                    <a:pt x="75" y="87"/>
                  </a:cubicBezTo>
                  <a:cubicBezTo>
                    <a:pt x="79" y="87"/>
                    <a:pt x="79" y="88"/>
                    <a:pt x="80" y="86"/>
                  </a:cubicBezTo>
                  <a:cubicBezTo>
                    <a:pt x="80" y="83"/>
                    <a:pt x="84" y="85"/>
                    <a:pt x="87" y="85"/>
                  </a:cubicBezTo>
                  <a:cubicBezTo>
                    <a:pt x="90" y="86"/>
                    <a:pt x="90" y="90"/>
                    <a:pt x="93" y="90"/>
                  </a:cubicBezTo>
                  <a:cubicBezTo>
                    <a:pt x="97" y="91"/>
                    <a:pt x="94" y="95"/>
                    <a:pt x="96" y="97"/>
                  </a:cubicBezTo>
                  <a:cubicBezTo>
                    <a:pt x="98" y="100"/>
                    <a:pt x="106" y="98"/>
                    <a:pt x="108" y="101"/>
                  </a:cubicBezTo>
                  <a:cubicBezTo>
                    <a:pt x="111" y="104"/>
                    <a:pt x="123" y="109"/>
                    <a:pt x="124" y="107"/>
                  </a:cubicBezTo>
                  <a:cubicBezTo>
                    <a:pt x="126" y="105"/>
                    <a:pt x="114" y="94"/>
                    <a:pt x="111" y="93"/>
                  </a:cubicBezTo>
                  <a:cubicBezTo>
                    <a:pt x="108" y="92"/>
                    <a:pt x="114" y="91"/>
                    <a:pt x="119" y="95"/>
                  </a:cubicBezTo>
                  <a:cubicBezTo>
                    <a:pt x="123" y="98"/>
                    <a:pt x="129" y="100"/>
                    <a:pt x="132" y="96"/>
                  </a:cubicBezTo>
                  <a:cubicBezTo>
                    <a:pt x="136" y="92"/>
                    <a:pt x="130" y="93"/>
                    <a:pt x="130" y="90"/>
                  </a:cubicBezTo>
                  <a:cubicBezTo>
                    <a:pt x="130" y="87"/>
                    <a:pt x="128" y="83"/>
                    <a:pt x="125" y="83"/>
                  </a:cubicBezTo>
                  <a:cubicBezTo>
                    <a:pt x="121" y="83"/>
                    <a:pt x="113" y="76"/>
                    <a:pt x="116" y="75"/>
                  </a:cubicBezTo>
                  <a:cubicBezTo>
                    <a:pt x="119" y="74"/>
                    <a:pt x="115" y="72"/>
                    <a:pt x="118" y="69"/>
                  </a:cubicBezTo>
                  <a:cubicBezTo>
                    <a:pt x="120" y="67"/>
                    <a:pt x="122" y="72"/>
                    <a:pt x="125" y="72"/>
                  </a:cubicBezTo>
                  <a:cubicBezTo>
                    <a:pt x="127" y="72"/>
                    <a:pt x="128" y="75"/>
                    <a:pt x="132" y="79"/>
                  </a:cubicBezTo>
                  <a:cubicBezTo>
                    <a:pt x="137" y="83"/>
                    <a:pt x="137" y="80"/>
                    <a:pt x="138" y="78"/>
                  </a:cubicBezTo>
                  <a:cubicBezTo>
                    <a:pt x="138" y="75"/>
                    <a:pt x="143" y="77"/>
                    <a:pt x="143" y="75"/>
                  </a:cubicBezTo>
                  <a:cubicBezTo>
                    <a:pt x="144" y="65"/>
                    <a:pt x="144" y="65"/>
                    <a:pt x="144" y="65"/>
                  </a:cubicBezTo>
                  <a:cubicBezTo>
                    <a:pt x="140" y="65"/>
                    <a:pt x="139" y="62"/>
                    <a:pt x="139" y="61"/>
                  </a:cubicBezTo>
                  <a:cubicBezTo>
                    <a:pt x="139" y="59"/>
                    <a:pt x="132" y="55"/>
                    <a:pt x="130" y="56"/>
                  </a:cubicBezTo>
                  <a:cubicBezTo>
                    <a:pt x="128" y="57"/>
                    <a:pt x="124" y="53"/>
                    <a:pt x="121" y="53"/>
                  </a:cubicBezTo>
                  <a:cubicBezTo>
                    <a:pt x="118" y="53"/>
                    <a:pt x="114" y="50"/>
                    <a:pt x="114" y="47"/>
                  </a:cubicBezTo>
                  <a:cubicBezTo>
                    <a:pt x="115" y="44"/>
                    <a:pt x="120" y="48"/>
                    <a:pt x="121" y="46"/>
                  </a:cubicBezTo>
                  <a:cubicBezTo>
                    <a:pt x="122" y="43"/>
                    <a:pt x="116" y="44"/>
                    <a:pt x="115" y="43"/>
                  </a:cubicBezTo>
                  <a:cubicBezTo>
                    <a:pt x="115" y="41"/>
                    <a:pt x="117" y="41"/>
                    <a:pt x="118" y="40"/>
                  </a:cubicBezTo>
                  <a:cubicBezTo>
                    <a:pt x="120" y="39"/>
                    <a:pt x="117" y="37"/>
                    <a:pt x="116" y="36"/>
                  </a:cubicBezTo>
                  <a:cubicBezTo>
                    <a:pt x="114" y="35"/>
                    <a:pt x="114" y="38"/>
                    <a:pt x="112" y="38"/>
                  </a:cubicBezTo>
                  <a:cubicBezTo>
                    <a:pt x="110" y="38"/>
                    <a:pt x="112" y="35"/>
                    <a:pt x="113" y="34"/>
                  </a:cubicBezTo>
                  <a:cubicBezTo>
                    <a:pt x="114" y="32"/>
                    <a:pt x="108" y="30"/>
                    <a:pt x="105" y="31"/>
                  </a:cubicBezTo>
                  <a:cubicBezTo>
                    <a:pt x="102" y="32"/>
                    <a:pt x="101" y="31"/>
                    <a:pt x="101" y="29"/>
                  </a:cubicBezTo>
                  <a:cubicBezTo>
                    <a:pt x="101" y="27"/>
                    <a:pt x="97" y="29"/>
                    <a:pt x="95" y="30"/>
                  </a:cubicBezTo>
                  <a:cubicBezTo>
                    <a:pt x="93" y="31"/>
                    <a:pt x="91" y="29"/>
                    <a:pt x="93" y="28"/>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37"/>
            <p:cNvSpPr>
              <a:spLocks/>
            </p:cNvSpPr>
            <p:nvPr userDrawn="1"/>
          </p:nvSpPr>
          <p:spPr bwMode="auto">
            <a:xfrm>
              <a:off x="16616363" y="2413000"/>
              <a:ext cx="44450" cy="33338"/>
            </a:xfrm>
            <a:custGeom>
              <a:avLst/>
              <a:gdLst>
                <a:gd name="T0" fmla="*/ 13 w 16"/>
                <a:gd name="T1" fmla="*/ 9 h 12"/>
                <a:gd name="T2" fmla="*/ 14 w 16"/>
                <a:gd name="T3" fmla="*/ 2 h 12"/>
                <a:gd name="T4" fmla="*/ 7 w 16"/>
                <a:gd name="T5" fmla="*/ 1 h 12"/>
                <a:gd name="T6" fmla="*/ 2 w 16"/>
                <a:gd name="T7" fmla="*/ 8 h 12"/>
                <a:gd name="T8" fmla="*/ 13 w 16"/>
                <a:gd name="T9" fmla="*/ 9 h 12"/>
              </a:gdLst>
              <a:ahLst/>
              <a:cxnLst>
                <a:cxn ang="0">
                  <a:pos x="T0" y="T1"/>
                </a:cxn>
                <a:cxn ang="0">
                  <a:pos x="T2" y="T3"/>
                </a:cxn>
                <a:cxn ang="0">
                  <a:pos x="T4" y="T5"/>
                </a:cxn>
                <a:cxn ang="0">
                  <a:pos x="T6" y="T7"/>
                </a:cxn>
                <a:cxn ang="0">
                  <a:pos x="T8" y="T9"/>
                </a:cxn>
              </a:cxnLst>
              <a:rect l="0" t="0" r="r" b="b"/>
              <a:pathLst>
                <a:path w="16" h="12">
                  <a:moveTo>
                    <a:pt x="13" y="9"/>
                  </a:moveTo>
                  <a:cubicBezTo>
                    <a:pt x="16" y="8"/>
                    <a:pt x="15" y="4"/>
                    <a:pt x="14" y="2"/>
                  </a:cubicBezTo>
                  <a:cubicBezTo>
                    <a:pt x="12" y="1"/>
                    <a:pt x="9" y="0"/>
                    <a:pt x="7" y="1"/>
                  </a:cubicBezTo>
                  <a:cubicBezTo>
                    <a:pt x="4" y="1"/>
                    <a:pt x="0" y="5"/>
                    <a:pt x="2" y="8"/>
                  </a:cubicBezTo>
                  <a:cubicBezTo>
                    <a:pt x="5" y="12"/>
                    <a:pt x="10" y="9"/>
                    <a:pt x="13" y="9"/>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38"/>
            <p:cNvSpPr>
              <a:spLocks/>
            </p:cNvSpPr>
            <p:nvPr userDrawn="1"/>
          </p:nvSpPr>
          <p:spPr bwMode="auto">
            <a:xfrm>
              <a:off x="16570325" y="2266950"/>
              <a:ext cx="68263" cy="38100"/>
            </a:xfrm>
            <a:custGeom>
              <a:avLst/>
              <a:gdLst>
                <a:gd name="T0" fmla="*/ 2 w 25"/>
                <a:gd name="T1" fmla="*/ 3 h 14"/>
                <a:gd name="T2" fmla="*/ 5 w 25"/>
                <a:gd name="T3" fmla="*/ 9 h 14"/>
                <a:gd name="T4" fmla="*/ 12 w 25"/>
                <a:gd name="T5" fmla="*/ 12 h 14"/>
                <a:gd name="T6" fmla="*/ 25 w 25"/>
                <a:gd name="T7" fmla="*/ 10 h 14"/>
                <a:gd name="T8" fmla="*/ 12 w 25"/>
                <a:gd name="T9" fmla="*/ 3 h 14"/>
                <a:gd name="T10" fmla="*/ 2 w 25"/>
                <a:gd name="T11" fmla="*/ 3 h 14"/>
              </a:gdLst>
              <a:ahLst/>
              <a:cxnLst>
                <a:cxn ang="0">
                  <a:pos x="T0" y="T1"/>
                </a:cxn>
                <a:cxn ang="0">
                  <a:pos x="T2" y="T3"/>
                </a:cxn>
                <a:cxn ang="0">
                  <a:pos x="T4" y="T5"/>
                </a:cxn>
                <a:cxn ang="0">
                  <a:pos x="T6" y="T7"/>
                </a:cxn>
                <a:cxn ang="0">
                  <a:pos x="T8" y="T9"/>
                </a:cxn>
                <a:cxn ang="0">
                  <a:pos x="T10" y="T11"/>
                </a:cxn>
              </a:cxnLst>
              <a:rect l="0" t="0" r="r" b="b"/>
              <a:pathLst>
                <a:path w="25" h="14">
                  <a:moveTo>
                    <a:pt x="2" y="3"/>
                  </a:moveTo>
                  <a:cubicBezTo>
                    <a:pt x="0" y="6"/>
                    <a:pt x="4" y="6"/>
                    <a:pt x="5" y="9"/>
                  </a:cubicBezTo>
                  <a:cubicBezTo>
                    <a:pt x="5" y="13"/>
                    <a:pt x="9" y="14"/>
                    <a:pt x="12" y="12"/>
                  </a:cubicBezTo>
                  <a:cubicBezTo>
                    <a:pt x="16" y="10"/>
                    <a:pt x="25" y="12"/>
                    <a:pt x="25" y="10"/>
                  </a:cubicBezTo>
                  <a:cubicBezTo>
                    <a:pt x="25" y="7"/>
                    <a:pt x="15" y="3"/>
                    <a:pt x="12" y="3"/>
                  </a:cubicBezTo>
                  <a:cubicBezTo>
                    <a:pt x="8" y="4"/>
                    <a:pt x="3" y="0"/>
                    <a:pt x="2" y="3"/>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39"/>
            <p:cNvSpPr>
              <a:spLocks/>
            </p:cNvSpPr>
            <p:nvPr userDrawn="1"/>
          </p:nvSpPr>
          <p:spPr bwMode="auto">
            <a:xfrm>
              <a:off x="15821025" y="2727325"/>
              <a:ext cx="34925" cy="38100"/>
            </a:xfrm>
            <a:custGeom>
              <a:avLst/>
              <a:gdLst>
                <a:gd name="T0" fmla="*/ 4 w 13"/>
                <a:gd name="T1" fmla="*/ 2 h 14"/>
                <a:gd name="T2" fmla="*/ 12 w 13"/>
                <a:gd name="T3" fmla="*/ 13 h 14"/>
                <a:gd name="T4" fmla="*/ 9 w 13"/>
                <a:gd name="T5" fmla="*/ 5 h 14"/>
                <a:gd name="T6" fmla="*/ 4 w 13"/>
                <a:gd name="T7" fmla="*/ 2 h 14"/>
              </a:gdLst>
              <a:ahLst/>
              <a:cxnLst>
                <a:cxn ang="0">
                  <a:pos x="T0" y="T1"/>
                </a:cxn>
                <a:cxn ang="0">
                  <a:pos x="T2" y="T3"/>
                </a:cxn>
                <a:cxn ang="0">
                  <a:pos x="T4" y="T5"/>
                </a:cxn>
                <a:cxn ang="0">
                  <a:pos x="T6" y="T7"/>
                </a:cxn>
              </a:cxnLst>
              <a:rect l="0" t="0" r="r" b="b"/>
              <a:pathLst>
                <a:path w="13" h="14">
                  <a:moveTo>
                    <a:pt x="4" y="2"/>
                  </a:moveTo>
                  <a:cubicBezTo>
                    <a:pt x="0" y="4"/>
                    <a:pt x="10" y="14"/>
                    <a:pt x="12" y="13"/>
                  </a:cubicBezTo>
                  <a:cubicBezTo>
                    <a:pt x="13" y="12"/>
                    <a:pt x="9" y="8"/>
                    <a:pt x="9" y="5"/>
                  </a:cubicBezTo>
                  <a:cubicBezTo>
                    <a:pt x="9" y="3"/>
                    <a:pt x="8" y="0"/>
                    <a:pt x="4" y="2"/>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40"/>
            <p:cNvSpPr>
              <a:spLocks noEditPoints="1"/>
            </p:cNvSpPr>
            <p:nvPr userDrawn="1"/>
          </p:nvSpPr>
          <p:spPr bwMode="auto">
            <a:xfrm>
              <a:off x="15328900" y="2260600"/>
              <a:ext cx="1538288" cy="1112838"/>
            </a:xfrm>
            <a:custGeom>
              <a:avLst/>
              <a:gdLst>
                <a:gd name="T0" fmla="*/ 525 w 554"/>
                <a:gd name="T1" fmla="*/ 135 h 401"/>
                <a:gd name="T2" fmla="*/ 496 w 554"/>
                <a:gd name="T3" fmla="*/ 114 h 401"/>
                <a:gd name="T4" fmla="*/ 464 w 554"/>
                <a:gd name="T5" fmla="*/ 115 h 401"/>
                <a:gd name="T6" fmla="*/ 457 w 554"/>
                <a:gd name="T7" fmla="*/ 168 h 401"/>
                <a:gd name="T8" fmla="*/ 441 w 554"/>
                <a:gd name="T9" fmla="*/ 168 h 401"/>
                <a:gd name="T10" fmla="*/ 389 w 554"/>
                <a:gd name="T11" fmla="*/ 145 h 401"/>
                <a:gd name="T12" fmla="*/ 398 w 554"/>
                <a:gd name="T13" fmla="*/ 99 h 401"/>
                <a:gd name="T14" fmla="*/ 414 w 554"/>
                <a:gd name="T15" fmla="*/ 82 h 401"/>
                <a:gd name="T16" fmla="*/ 445 w 554"/>
                <a:gd name="T17" fmla="*/ 66 h 401"/>
                <a:gd name="T18" fmla="*/ 428 w 554"/>
                <a:gd name="T19" fmla="*/ 50 h 401"/>
                <a:gd name="T20" fmla="*/ 412 w 554"/>
                <a:gd name="T21" fmla="*/ 53 h 401"/>
                <a:gd name="T22" fmla="*/ 394 w 554"/>
                <a:gd name="T23" fmla="*/ 39 h 401"/>
                <a:gd name="T24" fmla="*/ 394 w 554"/>
                <a:gd name="T25" fmla="*/ 2 h 401"/>
                <a:gd name="T26" fmla="*/ 369 w 554"/>
                <a:gd name="T27" fmla="*/ 33 h 401"/>
                <a:gd name="T28" fmla="*/ 372 w 554"/>
                <a:gd name="T29" fmla="*/ 65 h 401"/>
                <a:gd name="T30" fmla="*/ 365 w 554"/>
                <a:gd name="T31" fmla="*/ 43 h 401"/>
                <a:gd name="T32" fmla="*/ 329 w 554"/>
                <a:gd name="T33" fmla="*/ 58 h 401"/>
                <a:gd name="T34" fmla="*/ 308 w 554"/>
                <a:gd name="T35" fmla="*/ 68 h 401"/>
                <a:gd name="T36" fmla="*/ 253 w 554"/>
                <a:gd name="T37" fmla="*/ 47 h 401"/>
                <a:gd name="T38" fmla="*/ 196 w 554"/>
                <a:gd name="T39" fmla="*/ 44 h 401"/>
                <a:gd name="T40" fmla="*/ 176 w 554"/>
                <a:gd name="T41" fmla="*/ 46 h 401"/>
                <a:gd name="T42" fmla="*/ 108 w 554"/>
                <a:gd name="T43" fmla="*/ 40 h 401"/>
                <a:gd name="T44" fmla="*/ 54 w 554"/>
                <a:gd name="T45" fmla="*/ 32 h 401"/>
                <a:gd name="T46" fmla="*/ 23 w 554"/>
                <a:gd name="T47" fmla="*/ 68 h 401"/>
                <a:gd name="T48" fmla="*/ 1 w 554"/>
                <a:gd name="T49" fmla="*/ 80 h 401"/>
                <a:gd name="T50" fmla="*/ 19 w 554"/>
                <a:gd name="T51" fmla="*/ 100 h 401"/>
                <a:gd name="T52" fmla="*/ 36 w 554"/>
                <a:gd name="T53" fmla="*/ 135 h 401"/>
                <a:gd name="T54" fmla="*/ 32 w 554"/>
                <a:gd name="T55" fmla="*/ 160 h 401"/>
                <a:gd name="T56" fmla="*/ 75 w 554"/>
                <a:gd name="T57" fmla="*/ 134 h 401"/>
                <a:gd name="T58" fmla="*/ 85 w 554"/>
                <a:gd name="T59" fmla="*/ 128 h 401"/>
                <a:gd name="T60" fmla="*/ 110 w 554"/>
                <a:gd name="T61" fmla="*/ 121 h 401"/>
                <a:gd name="T62" fmla="*/ 154 w 554"/>
                <a:gd name="T63" fmla="*/ 133 h 401"/>
                <a:gd name="T64" fmla="*/ 171 w 554"/>
                <a:gd name="T65" fmla="*/ 152 h 401"/>
                <a:gd name="T66" fmla="*/ 180 w 554"/>
                <a:gd name="T67" fmla="*/ 152 h 401"/>
                <a:gd name="T68" fmla="*/ 185 w 554"/>
                <a:gd name="T69" fmla="*/ 161 h 401"/>
                <a:gd name="T70" fmla="*/ 202 w 554"/>
                <a:gd name="T71" fmla="*/ 178 h 401"/>
                <a:gd name="T72" fmla="*/ 234 w 554"/>
                <a:gd name="T73" fmla="*/ 204 h 401"/>
                <a:gd name="T74" fmla="*/ 210 w 554"/>
                <a:gd name="T75" fmla="*/ 193 h 401"/>
                <a:gd name="T76" fmla="*/ 228 w 554"/>
                <a:gd name="T77" fmla="*/ 220 h 401"/>
                <a:gd name="T78" fmla="*/ 238 w 554"/>
                <a:gd name="T79" fmla="*/ 283 h 401"/>
                <a:gd name="T80" fmla="*/ 275 w 554"/>
                <a:gd name="T81" fmla="*/ 332 h 401"/>
                <a:gd name="T82" fmla="*/ 286 w 554"/>
                <a:gd name="T83" fmla="*/ 331 h 401"/>
                <a:gd name="T84" fmla="*/ 286 w 554"/>
                <a:gd name="T85" fmla="*/ 324 h 401"/>
                <a:gd name="T86" fmla="*/ 324 w 554"/>
                <a:gd name="T87" fmla="*/ 370 h 401"/>
                <a:gd name="T88" fmla="*/ 407 w 554"/>
                <a:gd name="T89" fmla="*/ 400 h 401"/>
                <a:gd name="T90" fmla="*/ 415 w 554"/>
                <a:gd name="T91" fmla="*/ 371 h 401"/>
                <a:gd name="T92" fmla="*/ 364 w 554"/>
                <a:gd name="T93" fmla="*/ 369 h 401"/>
                <a:gd name="T94" fmla="*/ 379 w 554"/>
                <a:gd name="T95" fmla="*/ 322 h 401"/>
                <a:gd name="T96" fmla="*/ 408 w 554"/>
                <a:gd name="T97" fmla="*/ 317 h 401"/>
                <a:gd name="T98" fmla="*/ 446 w 554"/>
                <a:gd name="T99" fmla="*/ 346 h 401"/>
                <a:gd name="T100" fmla="*/ 469 w 554"/>
                <a:gd name="T101" fmla="*/ 289 h 401"/>
                <a:gd name="T102" fmla="*/ 472 w 554"/>
                <a:gd name="T103" fmla="*/ 269 h 401"/>
                <a:gd name="T104" fmla="*/ 497 w 554"/>
                <a:gd name="T105" fmla="*/ 250 h 401"/>
                <a:gd name="T106" fmla="*/ 532 w 554"/>
                <a:gd name="T107" fmla="*/ 225 h 401"/>
                <a:gd name="T108" fmla="*/ 398 w 554"/>
                <a:gd name="T109" fmla="*/ 386 h 401"/>
                <a:gd name="T110" fmla="*/ 363 w 554"/>
                <a:gd name="T111" fmla="*/ 342 h 401"/>
                <a:gd name="T112" fmla="*/ 427 w 554"/>
                <a:gd name="T113" fmla="*/ 212 h 401"/>
                <a:gd name="T114" fmla="*/ 417 w 554"/>
                <a:gd name="T115" fmla="*/ 249 h 401"/>
                <a:gd name="T116" fmla="*/ 440 w 554"/>
                <a:gd name="T117" fmla="*/ 243 h 401"/>
                <a:gd name="T118" fmla="*/ 457 w 554"/>
                <a:gd name="T119" fmla="*/ 244 h 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54" h="401">
                  <a:moveTo>
                    <a:pt x="547" y="195"/>
                  </a:moveTo>
                  <a:cubicBezTo>
                    <a:pt x="543" y="139"/>
                    <a:pt x="543" y="139"/>
                    <a:pt x="543" y="139"/>
                  </a:cubicBezTo>
                  <a:cubicBezTo>
                    <a:pt x="543" y="138"/>
                    <a:pt x="541" y="137"/>
                    <a:pt x="541" y="136"/>
                  </a:cubicBezTo>
                  <a:cubicBezTo>
                    <a:pt x="541" y="135"/>
                    <a:pt x="539" y="133"/>
                    <a:pt x="539" y="132"/>
                  </a:cubicBezTo>
                  <a:cubicBezTo>
                    <a:pt x="539" y="131"/>
                    <a:pt x="536" y="128"/>
                    <a:pt x="536" y="126"/>
                  </a:cubicBezTo>
                  <a:cubicBezTo>
                    <a:pt x="536" y="125"/>
                    <a:pt x="534" y="124"/>
                    <a:pt x="533" y="122"/>
                  </a:cubicBezTo>
                  <a:cubicBezTo>
                    <a:pt x="532" y="120"/>
                    <a:pt x="532" y="121"/>
                    <a:pt x="531" y="123"/>
                  </a:cubicBezTo>
                  <a:cubicBezTo>
                    <a:pt x="530" y="126"/>
                    <a:pt x="528" y="126"/>
                    <a:pt x="529" y="127"/>
                  </a:cubicBezTo>
                  <a:cubicBezTo>
                    <a:pt x="530" y="129"/>
                    <a:pt x="529" y="129"/>
                    <a:pt x="528" y="130"/>
                  </a:cubicBezTo>
                  <a:cubicBezTo>
                    <a:pt x="527" y="131"/>
                    <a:pt x="529" y="133"/>
                    <a:pt x="527" y="133"/>
                  </a:cubicBezTo>
                  <a:cubicBezTo>
                    <a:pt x="525" y="133"/>
                    <a:pt x="526" y="136"/>
                    <a:pt x="525" y="135"/>
                  </a:cubicBezTo>
                  <a:cubicBezTo>
                    <a:pt x="524" y="133"/>
                    <a:pt x="522" y="134"/>
                    <a:pt x="522" y="135"/>
                  </a:cubicBezTo>
                  <a:cubicBezTo>
                    <a:pt x="522" y="137"/>
                    <a:pt x="518" y="138"/>
                    <a:pt x="517" y="138"/>
                  </a:cubicBezTo>
                  <a:cubicBezTo>
                    <a:pt x="515" y="138"/>
                    <a:pt x="515" y="135"/>
                    <a:pt x="514" y="136"/>
                  </a:cubicBezTo>
                  <a:cubicBezTo>
                    <a:pt x="513" y="137"/>
                    <a:pt x="513" y="133"/>
                    <a:pt x="511" y="133"/>
                  </a:cubicBezTo>
                  <a:cubicBezTo>
                    <a:pt x="509" y="133"/>
                    <a:pt x="508" y="133"/>
                    <a:pt x="508" y="132"/>
                  </a:cubicBezTo>
                  <a:cubicBezTo>
                    <a:pt x="509" y="130"/>
                    <a:pt x="505" y="129"/>
                    <a:pt x="506" y="128"/>
                  </a:cubicBezTo>
                  <a:cubicBezTo>
                    <a:pt x="508" y="127"/>
                    <a:pt x="506" y="125"/>
                    <a:pt x="506" y="122"/>
                  </a:cubicBezTo>
                  <a:cubicBezTo>
                    <a:pt x="506" y="119"/>
                    <a:pt x="508" y="119"/>
                    <a:pt x="508" y="118"/>
                  </a:cubicBezTo>
                  <a:cubicBezTo>
                    <a:pt x="508" y="117"/>
                    <a:pt x="506" y="117"/>
                    <a:pt x="505" y="118"/>
                  </a:cubicBezTo>
                  <a:cubicBezTo>
                    <a:pt x="503" y="119"/>
                    <a:pt x="503" y="116"/>
                    <a:pt x="502" y="117"/>
                  </a:cubicBezTo>
                  <a:cubicBezTo>
                    <a:pt x="500" y="117"/>
                    <a:pt x="496" y="116"/>
                    <a:pt x="496" y="114"/>
                  </a:cubicBezTo>
                  <a:cubicBezTo>
                    <a:pt x="496" y="112"/>
                    <a:pt x="494" y="113"/>
                    <a:pt x="493" y="111"/>
                  </a:cubicBezTo>
                  <a:cubicBezTo>
                    <a:pt x="493" y="110"/>
                    <a:pt x="491" y="111"/>
                    <a:pt x="491" y="110"/>
                  </a:cubicBezTo>
                  <a:cubicBezTo>
                    <a:pt x="491" y="108"/>
                    <a:pt x="490" y="108"/>
                    <a:pt x="489" y="108"/>
                  </a:cubicBezTo>
                  <a:cubicBezTo>
                    <a:pt x="487" y="107"/>
                    <a:pt x="487" y="106"/>
                    <a:pt x="485" y="106"/>
                  </a:cubicBezTo>
                  <a:cubicBezTo>
                    <a:pt x="483" y="106"/>
                    <a:pt x="481" y="107"/>
                    <a:pt x="480" y="107"/>
                  </a:cubicBezTo>
                  <a:cubicBezTo>
                    <a:pt x="479" y="108"/>
                    <a:pt x="476" y="106"/>
                    <a:pt x="475" y="107"/>
                  </a:cubicBezTo>
                  <a:cubicBezTo>
                    <a:pt x="474" y="107"/>
                    <a:pt x="474" y="106"/>
                    <a:pt x="471" y="105"/>
                  </a:cubicBezTo>
                  <a:cubicBezTo>
                    <a:pt x="468" y="105"/>
                    <a:pt x="465" y="104"/>
                    <a:pt x="465" y="105"/>
                  </a:cubicBezTo>
                  <a:cubicBezTo>
                    <a:pt x="464" y="106"/>
                    <a:pt x="462" y="107"/>
                    <a:pt x="462" y="109"/>
                  </a:cubicBezTo>
                  <a:cubicBezTo>
                    <a:pt x="463" y="111"/>
                    <a:pt x="465" y="111"/>
                    <a:pt x="466" y="113"/>
                  </a:cubicBezTo>
                  <a:cubicBezTo>
                    <a:pt x="466" y="114"/>
                    <a:pt x="465" y="114"/>
                    <a:pt x="464" y="115"/>
                  </a:cubicBezTo>
                  <a:cubicBezTo>
                    <a:pt x="464" y="117"/>
                    <a:pt x="463" y="116"/>
                    <a:pt x="463" y="117"/>
                  </a:cubicBezTo>
                  <a:cubicBezTo>
                    <a:pt x="463" y="118"/>
                    <a:pt x="464" y="118"/>
                    <a:pt x="464" y="120"/>
                  </a:cubicBezTo>
                  <a:cubicBezTo>
                    <a:pt x="465" y="122"/>
                    <a:pt x="466" y="122"/>
                    <a:pt x="466" y="125"/>
                  </a:cubicBezTo>
                  <a:cubicBezTo>
                    <a:pt x="467" y="128"/>
                    <a:pt x="466" y="127"/>
                    <a:pt x="464" y="127"/>
                  </a:cubicBezTo>
                  <a:cubicBezTo>
                    <a:pt x="463" y="128"/>
                    <a:pt x="465" y="129"/>
                    <a:pt x="463" y="131"/>
                  </a:cubicBezTo>
                  <a:cubicBezTo>
                    <a:pt x="461" y="133"/>
                    <a:pt x="460" y="135"/>
                    <a:pt x="461" y="136"/>
                  </a:cubicBezTo>
                  <a:cubicBezTo>
                    <a:pt x="462" y="137"/>
                    <a:pt x="467" y="139"/>
                    <a:pt x="469" y="142"/>
                  </a:cubicBezTo>
                  <a:cubicBezTo>
                    <a:pt x="471" y="145"/>
                    <a:pt x="471" y="150"/>
                    <a:pt x="470" y="153"/>
                  </a:cubicBezTo>
                  <a:cubicBezTo>
                    <a:pt x="470" y="157"/>
                    <a:pt x="466" y="157"/>
                    <a:pt x="463" y="160"/>
                  </a:cubicBezTo>
                  <a:cubicBezTo>
                    <a:pt x="460" y="163"/>
                    <a:pt x="457" y="163"/>
                    <a:pt x="456" y="163"/>
                  </a:cubicBezTo>
                  <a:cubicBezTo>
                    <a:pt x="454" y="163"/>
                    <a:pt x="455" y="166"/>
                    <a:pt x="457" y="168"/>
                  </a:cubicBezTo>
                  <a:cubicBezTo>
                    <a:pt x="459" y="170"/>
                    <a:pt x="457" y="171"/>
                    <a:pt x="458" y="173"/>
                  </a:cubicBezTo>
                  <a:cubicBezTo>
                    <a:pt x="459" y="175"/>
                    <a:pt x="458" y="177"/>
                    <a:pt x="460" y="179"/>
                  </a:cubicBezTo>
                  <a:cubicBezTo>
                    <a:pt x="461" y="181"/>
                    <a:pt x="460" y="182"/>
                    <a:pt x="459" y="183"/>
                  </a:cubicBezTo>
                  <a:cubicBezTo>
                    <a:pt x="457" y="185"/>
                    <a:pt x="459" y="184"/>
                    <a:pt x="460" y="186"/>
                  </a:cubicBezTo>
                  <a:cubicBezTo>
                    <a:pt x="460" y="188"/>
                    <a:pt x="459" y="187"/>
                    <a:pt x="457" y="186"/>
                  </a:cubicBezTo>
                  <a:cubicBezTo>
                    <a:pt x="456" y="185"/>
                    <a:pt x="454" y="188"/>
                    <a:pt x="454" y="189"/>
                  </a:cubicBezTo>
                  <a:cubicBezTo>
                    <a:pt x="454" y="190"/>
                    <a:pt x="451" y="187"/>
                    <a:pt x="450" y="187"/>
                  </a:cubicBezTo>
                  <a:cubicBezTo>
                    <a:pt x="449" y="188"/>
                    <a:pt x="450" y="186"/>
                    <a:pt x="448" y="184"/>
                  </a:cubicBezTo>
                  <a:cubicBezTo>
                    <a:pt x="446" y="182"/>
                    <a:pt x="445" y="182"/>
                    <a:pt x="445" y="180"/>
                  </a:cubicBezTo>
                  <a:cubicBezTo>
                    <a:pt x="445" y="179"/>
                    <a:pt x="441" y="178"/>
                    <a:pt x="441" y="176"/>
                  </a:cubicBezTo>
                  <a:cubicBezTo>
                    <a:pt x="441" y="174"/>
                    <a:pt x="442" y="169"/>
                    <a:pt x="441" y="168"/>
                  </a:cubicBezTo>
                  <a:cubicBezTo>
                    <a:pt x="440" y="167"/>
                    <a:pt x="441" y="165"/>
                    <a:pt x="441" y="164"/>
                  </a:cubicBezTo>
                  <a:cubicBezTo>
                    <a:pt x="442" y="163"/>
                    <a:pt x="441" y="161"/>
                    <a:pt x="439" y="161"/>
                  </a:cubicBezTo>
                  <a:cubicBezTo>
                    <a:pt x="436" y="161"/>
                    <a:pt x="434" y="160"/>
                    <a:pt x="431" y="160"/>
                  </a:cubicBezTo>
                  <a:cubicBezTo>
                    <a:pt x="428" y="161"/>
                    <a:pt x="426" y="160"/>
                    <a:pt x="425" y="159"/>
                  </a:cubicBezTo>
                  <a:cubicBezTo>
                    <a:pt x="425" y="159"/>
                    <a:pt x="422" y="157"/>
                    <a:pt x="418" y="156"/>
                  </a:cubicBezTo>
                  <a:cubicBezTo>
                    <a:pt x="415" y="155"/>
                    <a:pt x="413" y="153"/>
                    <a:pt x="413" y="152"/>
                  </a:cubicBezTo>
                  <a:cubicBezTo>
                    <a:pt x="413" y="151"/>
                    <a:pt x="409" y="150"/>
                    <a:pt x="408" y="149"/>
                  </a:cubicBezTo>
                  <a:cubicBezTo>
                    <a:pt x="408" y="148"/>
                    <a:pt x="404" y="148"/>
                    <a:pt x="403" y="148"/>
                  </a:cubicBezTo>
                  <a:cubicBezTo>
                    <a:pt x="401" y="148"/>
                    <a:pt x="398" y="145"/>
                    <a:pt x="396" y="145"/>
                  </a:cubicBezTo>
                  <a:cubicBezTo>
                    <a:pt x="394" y="145"/>
                    <a:pt x="389" y="147"/>
                    <a:pt x="388" y="148"/>
                  </a:cubicBezTo>
                  <a:cubicBezTo>
                    <a:pt x="388" y="148"/>
                    <a:pt x="389" y="146"/>
                    <a:pt x="389" y="145"/>
                  </a:cubicBezTo>
                  <a:cubicBezTo>
                    <a:pt x="390" y="144"/>
                    <a:pt x="387" y="141"/>
                    <a:pt x="387" y="139"/>
                  </a:cubicBezTo>
                  <a:cubicBezTo>
                    <a:pt x="386" y="136"/>
                    <a:pt x="385" y="134"/>
                    <a:pt x="383" y="134"/>
                  </a:cubicBezTo>
                  <a:cubicBezTo>
                    <a:pt x="381" y="134"/>
                    <a:pt x="378" y="133"/>
                    <a:pt x="377" y="133"/>
                  </a:cubicBezTo>
                  <a:cubicBezTo>
                    <a:pt x="377" y="132"/>
                    <a:pt x="377" y="126"/>
                    <a:pt x="377" y="123"/>
                  </a:cubicBezTo>
                  <a:cubicBezTo>
                    <a:pt x="378" y="120"/>
                    <a:pt x="381" y="116"/>
                    <a:pt x="381" y="115"/>
                  </a:cubicBezTo>
                  <a:cubicBezTo>
                    <a:pt x="381" y="113"/>
                    <a:pt x="383" y="112"/>
                    <a:pt x="384" y="112"/>
                  </a:cubicBezTo>
                  <a:cubicBezTo>
                    <a:pt x="386" y="111"/>
                    <a:pt x="385" y="108"/>
                    <a:pt x="386" y="108"/>
                  </a:cubicBezTo>
                  <a:cubicBezTo>
                    <a:pt x="388" y="107"/>
                    <a:pt x="388" y="107"/>
                    <a:pt x="389" y="105"/>
                  </a:cubicBezTo>
                  <a:cubicBezTo>
                    <a:pt x="389" y="104"/>
                    <a:pt x="391" y="105"/>
                    <a:pt x="390" y="104"/>
                  </a:cubicBezTo>
                  <a:cubicBezTo>
                    <a:pt x="389" y="103"/>
                    <a:pt x="390" y="102"/>
                    <a:pt x="392" y="102"/>
                  </a:cubicBezTo>
                  <a:cubicBezTo>
                    <a:pt x="395" y="102"/>
                    <a:pt x="399" y="101"/>
                    <a:pt x="398" y="99"/>
                  </a:cubicBezTo>
                  <a:cubicBezTo>
                    <a:pt x="397" y="96"/>
                    <a:pt x="391" y="98"/>
                    <a:pt x="391" y="96"/>
                  </a:cubicBezTo>
                  <a:cubicBezTo>
                    <a:pt x="391" y="94"/>
                    <a:pt x="382" y="94"/>
                    <a:pt x="383" y="93"/>
                  </a:cubicBezTo>
                  <a:cubicBezTo>
                    <a:pt x="383" y="91"/>
                    <a:pt x="391" y="93"/>
                    <a:pt x="394" y="95"/>
                  </a:cubicBezTo>
                  <a:cubicBezTo>
                    <a:pt x="397" y="96"/>
                    <a:pt x="398" y="96"/>
                    <a:pt x="400" y="95"/>
                  </a:cubicBezTo>
                  <a:cubicBezTo>
                    <a:pt x="403" y="95"/>
                    <a:pt x="401" y="92"/>
                    <a:pt x="402" y="91"/>
                  </a:cubicBezTo>
                  <a:cubicBezTo>
                    <a:pt x="402" y="90"/>
                    <a:pt x="407" y="93"/>
                    <a:pt x="409" y="92"/>
                  </a:cubicBezTo>
                  <a:cubicBezTo>
                    <a:pt x="412" y="92"/>
                    <a:pt x="414" y="86"/>
                    <a:pt x="416" y="85"/>
                  </a:cubicBezTo>
                  <a:cubicBezTo>
                    <a:pt x="419" y="83"/>
                    <a:pt x="417" y="82"/>
                    <a:pt x="412" y="82"/>
                  </a:cubicBezTo>
                  <a:cubicBezTo>
                    <a:pt x="408" y="83"/>
                    <a:pt x="406" y="81"/>
                    <a:pt x="404" y="79"/>
                  </a:cubicBezTo>
                  <a:cubicBezTo>
                    <a:pt x="401" y="78"/>
                    <a:pt x="402" y="76"/>
                    <a:pt x="404" y="77"/>
                  </a:cubicBezTo>
                  <a:cubicBezTo>
                    <a:pt x="406" y="77"/>
                    <a:pt x="412" y="81"/>
                    <a:pt x="414" y="82"/>
                  </a:cubicBezTo>
                  <a:cubicBezTo>
                    <a:pt x="416" y="82"/>
                    <a:pt x="420" y="77"/>
                    <a:pt x="422" y="76"/>
                  </a:cubicBezTo>
                  <a:cubicBezTo>
                    <a:pt x="424" y="75"/>
                    <a:pt x="420" y="74"/>
                    <a:pt x="419" y="73"/>
                  </a:cubicBezTo>
                  <a:cubicBezTo>
                    <a:pt x="418" y="72"/>
                    <a:pt x="421" y="71"/>
                    <a:pt x="423" y="71"/>
                  </a:cubicBezTo>
                  <a:cubicBezTo>
                    <a:pt x="425" y="71"/>
                    <a:pt x="425" y="73"/>
                    <a:pt x="426" y="74"/>
                  </a:cubicBezTo>
                  <a:cubicBezTo>
                    <a:pt x="427" y="74"/>
                    <a:pt x="430" y="73"/>
                    <a:pt x="432" y="73"/>
                  </a:cubicBezTo>
                  <a:cubicBezTo>
                    <a:pt x="433" y="73"/>
                    <a:pt x="431" y="71"/>
                    <a:pt x="429" y="69"/>
                  </a:cubicBezTo>
                  <a:cubicBezTo>
                    <a:pt x="426" y="68"/>
                    <a:pt x="429" y="67"/>
                    <a:pt x="430" y="68"/>
                  </a:cubicBezTo>
                  <a:cubicBezTo>
                    <a:pt x="430" y="70"/>
                    <a:pt x="432" y="69"/>
                    <a:pt x="433" y="71"/>
                  </a:cubicBezTo>
                  <a:cubicBezTo>
                    <a:pt x="435" y="74"/>
                    <a:pt x="435" y="72"/>
                    <a:pt x="438" y="71"/>
                  </a:cubicBezTo>
                  <a:cubicBezTo>
                    <a:pt x="440" y="71"/>
                    <a:pt x="441" y="69"/>
                    <a:pt x="442" y="68"/>
                  </a:cubicBezTo>
                  <a:cubicBezTo>
                    <a:pt x="444" y="66"/>
                    <a:pt x="444" y="68"/>
                    <a:pt x="445" y="66"/>
                  </a:cubicBezTo>
                  <a:cubicBezTo>
                    <a:pt x="447" y="64"/>
                    <a:pt x="445" y="62"/>
                    <a:pt x="443" y="60"/>
                  </a:cubicBezTo>
                  <a:cubicBezTo>
                    <a:pt x="441" y="59"/>
                    <a:pt x="443" y="58"/>
                    <a:pt x="441" y="57"/>
                  </a:cubicBezTo>
                  <a:cubicBezTo>
                    <a:pt x="439" y="56"/>
                    <a:pt x="439" y="54"/>
                    <a:pt x="441" y="55"/>
                  </a:cubicBezTo>
                  <a:cubicBezTo>
                    <a:pt x="443" y="55"/>
                    <a:pt x="445" y="54"/>
                    <a:pt x="446" y="53"/>
                  </a:cubicBezTo>
                  <a:cubicBezTo>
                    <a:pt x="447" y="51"/>
                    <a:pt x="443" y="51"/>
                    <a:pt x="445" y="50"/>
                  </a:cubicBezTo>
                  <a:cubicBezTo>
                    <a:pt x="447" y="49"/>
                    <a:pt x="445" y="47"/>
                    <a:pt x="443" y="47"/>
                  </a:cubicBezTo>
                  <a:cubicBezTo>
                    <a:pt x="441" y="47"/>
                    <a:pt x="439" y="46"/>
                    <a:pt x="439" y="45"/>
                  </a:cubicBezTo>
                  <a:cubicBezTo>
                    <a:pt x="439" y="43"/>
                    <a:pt x="436" y="44"/>
                    <a:pt x="434" y="43"/>
                  </a:cubicBezTo>
                  <a:cubicBezTo>
                    <a:pt x="431" y="42"/>
                    <a:pt x="427" y="42"/>
                    <a:pt x="425" y="42"/>
                  </a:cubicBezTo>
                  <a:cubicBezTo>
                    <a:pt x="424" y="42"/>
                    <a:pt x="424" y="47"/>
                    <a:pt x="426" y="47"/>
                  </a:cubicBezTo>
                  <a:cubicBezTo>
                    <a:pt x="428" y="47"/>
                    <a:pt x="429" y="49"/>
                    <a:pt x="428" y="50"/>
                  </a:cubicBezTo>
                  <a:cubicBezTo>
                    <a:pt x="426" y="50"/>
                    <a:pt x="428" y="52"/>
                    <a:pt x="427" y="52"/>
                  </a:cubicBezTo>
                  <a:cubicBezTo>
                    <a:pt x="425" y="52"/>
                    <a:pt x="424" y="51"/>
                    <a:pt x="423" y="54"/>
                  </a:cubicBezTo>
                  <a:cubicBezTo>
                    <a:pt x="423" y="57"/>
                    <a:pt x="423" y="58"/>
                    <a:pt x="421" y="59"/>
                  </a:cubicBezTo>
                  <a:cubicBezTo>
                    <a:pt x="419" y="60"/>
                    <a:pt x="420" y="56"/>
                    <a:pt x="419" y="56"/>
                  </a:cubicBezTo>
                  <a:cubicBezTo>
                    <a:pt x="417" y="56"/>
                    <a:pt x="417" y="60"/>
                    <a:pt x="418" y="60"/>
                  </a:cubicBezTo>
                  <a:cubicBezTo>
                    <a:pt x="419" y="61"/>
                    <a:pt x="419" y="62"/>
                    <a:pt x="420" y="63"/>
                  </a:cubicBezTo>
                  <a:cubicBezTo>
                    <a:pt x="420" y="65"/>
                    <a:pt x="417" y="64"/>
                    <a:pt x="416" y="66"/>
                  </a:cubicBezTo>
                  <a:cubicBezTo>
                    <a:pt x="415" y="68"/>
                    <a:pt x="415" y="65"/>
                    <a:pt x="413" y="64"/>
                  </a:cubicBezTo>
                  <a:cubicBezTo>
                    <a:pt x="412" y="62"/>
                    <a:pt x="410" y="60"/>
                    <a:pt x="410" y="58"/>
                  </a:cubicBezTo>
                  <a:cubicBezTo>
                    <a:pt x="410" y="57"/>
                    <a:pt x="411" y="56"/>
                    <a:pt x="412" y="56"/>
                  </a:cubicBezTo>
                  <a:cubicBezTo>
                    <a:pt x="413" y="56"/>
                    <a:pt x="412" y="55"/>
                    <a:pt x="412" y="53"/>
                  </a:cubicBezTo>
                  <a:cubicBezTo>
                    <a:pt x="412" y="51"/>
                    <a:pt x="410" y="51"/>
                    <a:pt x="409" y="49"/>
                  </a:cubicBezTo>
                  <a:cubicBezTo>
                    <a:pt x="407" y="47"/>
                    <a:pt x="405" y="47"/>
                    <a:pt x="404" y="48"/>
                  </a:cubicBezTo>
                  <a:cubicBezTo>
                    <a:pt x="403" y="49"/>
                    <a:pt x="403" y="51"/>
                    <a:pt x="402" y="52"/>
                  </a:cubicBezTo>
                  <a:cubicBezTo>
                    <a:pt x="400" y="52"/>
                    <a:pt x="401" y="55"/>
                    <a:pt x="400" y="56"/>
                  </a:cubicBezTo>
                  <a:cubicBezTo>
                    <a:pt x="398" y="56"/>
                    <a:pt x="399" y="50"/>
                    <a:pt x="398" y="50"/>
                  </a:cubicBezTo>
                  <a:cubicBezTo>
                    <a:pt x="397" y="49"/>
                    <a:pt x="397" y="48"/>
                    <a:pt x="399" y="47"/>
                  </a:cubicBezTo>
                  <a:cubicBezTo>
                    <a:pt x="400" y="47"/>
                    <a:pt x="401" y="45"/>
                    <a:pt x="400" y="45"/>
                  </a:cubicBezTo>
                  <a:cubicBezTo>
                    <a:pt x="398" y="45"/>
                    <a:pt x="396" y="44"/>
                    <a:pt x="395" y="43"/>
                  </a:cubicBezTo>
                  <a:cubicBezTo>
                    <a:pt x="394" y="43"/>
                    <a:pt x="392" y="45"/>
                    <a:pt x="391" y="44"/>
                  </a:cubicBezTo>
                  <a:cubicBezTo>
                    <a:pt x="390" y="43"/>
                    <a:pt x="391" y="41"/>
                    <a:pt x="391" y="40"/>
                  </a:cubicBezTo>
                  <a:cubicBezTo>
                    <a:pt x="391" y="39"/>
                    <a:pt x="393" y="40"/>
                    <a:pt x="394" y="39"/>
                  </a:cubicBezTo>
                  <a:cubicBezTo>
                    <a:pt x="395" y="37"/>
                    <a:pt x="391" y="37"/>
                    <a:pt x="391" y="36"/>
                  </a:cubicBezTo>
                  <a:cubicBezTo>
                    <a:pt x="391" y="34"/>
                    <a:pt x="387" y="33"/>
                    <a:pt x="386" y="33"/>
                  </a:cubicBezTo>
                  <a:cubicBezTo>
                    <a:pt x="385" y="32"/>
                    <a:pt x="387" y="29"/>
                    <a:pt x="387" y="28"/>
                  </a:cubicBezTo>
                  <a:cubicBezTo>
                    <a:pt x="386" y="27"/>
                    <a:pt x="382" y="23"/>
                    <a:pt x="380" y="24"/>
                  </a:cubicBezTo>
                  <a:cubicBezTo>
                    <a:pt x="378" y="24"/>
                    <a:pt x="378" y="21"/>
                    <a:pt x="379" y="21"/>
                  </a:cubicBezTo>
                  <a:cubicBezTo>
                    <a:pt x="380" y="22"/>
                    <a:pt x="381" y="21"/>
                    <a:pt x="382" y="19"/>
                  </a:cubicBezTo>
                  <a:cubicBezTo>
                    <a:pt x="384" y="17"/>
                    <a:pt x="385" y="16"/>
                    <a:pt x="383" y="15"/>
                  </a:cubicBezTo>
                  <a:cubicBezTo>
                    <a:pt x="382" y="15"/>
                    <a:pt x="381" y="14"/>
                    <a:pt x="384" y="14"/>
                  </a:cubicBezTo>
                  <a:cubicBezTo>
                    <a:pt x="386" y="14"/>
                    <a:pt x="390" y="15"/>
                    <a:pt x="392" y="14"/>
                  </a:cubicBezTo>
                  <a:cubicBezTo>
                    <a:pt x="393" y="13"/>
                    <a:pt x="397" y="7"/>
                    <a:pt x="399" y="4"/>
                  </a:cubicBezTo>
                  <a:cubicBezTo>
                    <a:pt x="401" y="2"/>
                    <a:pt x="398" y="2"/>
                    <a:pt x="394" y="2"/>
                  </a:cubicBezTo>
                  <a:cubicBezTo>
                    <a:pt x="390" y="2"/>
                    <a:pt x="389" y="1"/>
                    <a:pt x="385" y="0"/>
                  </a:cubicBezTo>
                  <a:cubicBezTo>
                    <a:pt x="382" y="0"/>
                    <a:pt x="375" y="1"/>
                    <a:pt x="375" y="2"/>
                  </a:cubicBezTo>
                  <a:cubicBezTo>
                    <a:pt x="374" y="3"/>
                    <a:pt x="376" y="4"/>
                    <a:pt x="376" y="5"/>
                  </a:cubicBezTo>
                  <a:cubicBezTo>
                    <a:pt x="376" y="6"/>
                    <a:pt x="374" y="4"/>
                    <a:pt x="373" y="5"/>
                  </a:cubicBezTo>
                  <a:cubicBezTo>
                    <a:pt x="372" y="5"/>
                    <a:pt x="373" y="7"/>
                    <a:pt x="373" y="11"/>
                  </a:cubicBezTo>
                  <a:cubicBezTo>
                    <a:pt x="372" y="15"/>
                    <a:pt x="373" y="15"/>
                    <a:pt x="375" y="16"/>
                  </a:cubicBezTo>
                  <a:cubicBezTo>
                    <a:pt x="376" y="18"/>
                    <a:pt x="375" y="20"/>
                    <a:pt x="375" y="22"/>
                  </a:cubicBezTo>
                  <a:cubicBezTo>
                    <a:pt x="375" y="25"/>
                    <a:pt x="373" y="25"/>
                    <a:pt x="372" y="25"/>
                  </a:cubicBezTo>
                  <a:cubicBezTo>
                    <a:pt x="371" y="26"/>
                    <a:pt x="374" y="27"/>
                    <a:pt x="374" y="28"/>
                  </a:cubicBezTo>
                  <a:cubicBezTo>
                    <a:pt x="373" y="30"/>
                    <a:pt x="371" y="27"/>
                    <a:pt x="370" y="28"/>
                  </a:cubicBezTo>
                  <a:cubicBezTo>
                    <a:pt x="368" y="28"/>
                    <a:pt x="367" y="32"/>
                    <a:pt x="369" y="33"/>
                  </a:cubicBezTo>
                  <a:cubicBezTo>
                    <a:pt x="370" y="35"/>
                    <a:pt x="371" y="34"/>
                    <a:pt x="370" y="36"/>
                  </a:cubicBezTo>
                  <a:cubicBezTo>
                    <a:pt x="368" y="37"/>
                    <a:pt x="367" y="39"/>
                    <a:pt x="370" y="42"/>
                  </a:cubicBezTo>
                  <a:cubicBezTo>
                    <a:pt x="373" y="44"/>
                    <a:pt x="378" y="44"/>
                    <a:pt x="380" y="45"/>
                  </a:cubicBezTo>
                  <a:cubicBezTo>
                    <a:pt x="383" y="47"/>
                    <a:pt x="379" y="46"/>
                    <a:pt x="380" y="48"/>
                  </a:cubicBezTo>
                  <a:cubicBezTo>
                    <a:pt x="381" y="50"/>
                    <a:pt x="378" y="50"/>
                    <a:pt x="379" y="52"/>
                  </a:cubicBezTo>
                  <a:cubicBezTo>
                    <a:pt x="379" y="53"/>
                    <a:pt x="380" y="53"/>
                    <a:pt x="381" y="50"/>
                  </a:cubicBezTo>
                  <a:cubicBezTo>
                    <a:pt x="382" y="48"/>
                    <a:pt x="383" y="51"/>
                    <a:pt x="383" y="53"/>
                  </a:cubicBezTo>
                  <a:cubicBezTo>
                    <a:pt x="383" y="55"/>
                    <a:pt x="381" y="54"/>
                    <a:pt x="380" y="56"/>
                  </a:cubicBezTo>
                  <a:cubicBezTo>
                    <a:pt x="378" y="58"/>
                    <a:pt x="377" y="58"/>
                    <a:pt x="375" y="58"/>
                  </a:cubicBezTo>
                  <a:cubicBezTo>
                    <a:pt x="373" y="58"/>
                    <a:pt x="374" y="61"/>
                    <a:pt x="375" y="63"/>
                  </a:cubicBezTo>
                  <a:cubicBezTo>
                    <a:pt x="376" y="65"/>
                    <a:pt x="375" y="66"/>
                    <a:pt x="372" y="65"/>
                  </a:cubicBezTo>
                  <a:cubicBezTo>
                    <a:pt x="370" y="64"/>
                    <a:pt x="368" y="63"/>
                    <a:pt x="369" y="61"/>
                  </a:cubicBezTo>
                  <a:cubicBezTo>
                    <a:pt x="371" y="59"/>
                    <a:pt x="371" y="57"/>
                    <a:pt x="370" y="57"/>
                  </a:cubicBezTo>
                  <a:cubicBezTo>
                    <a:pt x="369" y="57"/>
                    <a:pt x="365" y="57"/>
                    <a:pt x="364" y="55"/>
                  </a:cubicBezTo>
                  <a:cubicBezTo>
                    <a:pt x="363" y="53"/>
                    <a:pt x="365" y="54"/>
                    <a:pt x="368" y="55"/>
                  </a:cubicBezTo>
                  <a:cubicBezTo>
                    <a:pt x="371" y="55"/>
                    <a:pt x="368" y="52"/>
                    <a:pt x="371" y="52"/>
                  </a:cubicBezTo>
                  <a:cubicBezTo>
                    <a:pt x="373" y="52"/>
                    <a:pt x="375" y="54"/>
                    <a:pt x="376" y="52"/>
                  </a:cubicBezTo>
                  <a:cubicBezTo>
                    <a:pt x="378" y="50"/>
                    <a:pt x="375" y="47"/>
                    <a:pt x="374" y="48"/>
                  </a:cubicBezTo>
                  <a:cubicBezTo>
                    <a:pt x="372" y="48"/>
                    <a:pt x="370" y="49"/>
                    <a:pt x="370" y="47"/>
                  </a:cubicBezTo>
                  <a:cubicBezTo>
                    <a:pt x="370" y="46"/>
                    <a:pt x="372" y="47"/>
                    <a:pt x="374" y="46"/>
                  </a:cubicBezTo>
                  <a:cubicBezTo>
                    <a:pt x="375" y="46"/>
                    <a:pt x="373" y="44"/>
                    <a:pt x="371" y="45"/>
                  </a:cubicBezTo>
                  <a:cubicBezTo>
                    <a:pt x="368" y="45"/>
                    <a:pt x="367" y="45"/>
                    <a:pt x="365" y="43"/>
                  </a:cubicBezTo>
                  <a:cubicBezTo>
                    <a:pt x="363" y="41"/>
                    <a:pt x="360" y="40"/>
                    <a:pt x="359" y="45"/>
                  </a:cubicBezTo>
                  <a:cubicBezTo>
                    <a:pt x="358" y="49"/>
                    <a:pt x="355" y="47"/>
                    <a:pt x="354" y="48"/>
                  </a:cubicBezTo>
                  <a:cubicBezTo>
                    <a:pt x="353" y="50"/>
                    <a:pt x="355" y="51"/>
                    <a:pt x="358" y="51"/>
                  </a:cubicBezTo>
                  <a:cubicBezTo>
                    <a:pt x="362" y="51"/>
                    <a:pt x="364" y="54"/>
                    <a:pt x="362" y="54"/>
                  </a:cubicBezTo>
                  <a:cubicBezTo>
                    <a:pt x="361" y="54"/>
                    <a:pt x="362" y="56"/>
                    <a:pt x="360" y="55"/>
                  </a:cubicBezTo>
                  <a:cubicBezTo>
                    <a:pt x="358" y="54"/>
                    <a:pt x="357" y="55"/>
                    <a:pt x="358" y="57"/>
                  </a:cubicBezTo>
                  <a:cubicBezTo>
                    <a:pt x="359" y="58"/>
                    <a:pt x="357" y="58"/>
                    <a:pt x="358" y="60"/>
                  </a:cubicBezTo>
                  <a:cubicBezTo>
                    <a:pt x="358" y="61"/>
                    <a:pt x="355" y="60"/>
                    <a:pt x="353" y="60"/>
                  </a:cubicBezTo>
                  <a:cubicBezTo>
                    <a:pt x="350" y="60"/>
                    <a:pt x="346" y="60"/>
                    <a:pt x="343" y="61"/>
                  </a:cubicBezTo>
                  <a:cubicBezTo>
                    <a:pt x="340" y="62"/>
                    <a:pt x="336" y="61"/>
                    <a:pt x="335" y="59"/>
                  </a:cubicBezTo>
                  <a:cubicBezTo>
                    <a:pt x="333" y="58"/>
                    <a:pt x="332" y="58"/>
                    <a:pt x="329" y="58"/>
                  </a:cubicBezTo>
                  <a:cubicBezTo>
                    <a:pt x="327" y="58"/>
                    <a:pt x="328" y="56"/>
                    <a:pt x="325" y="56"/>
                  </a:cubicBezTo>
                  <a:cubicBezTo>
                    <a:pt x="322" y="55"/>
                    <a:pt x="322" y="53"/>
                    <a:pt x="322" y="51"/>
                  </a:cubicBezTo>
                  <a:cubicBezTo>
                    <a:pt x="322" y="50"/>
                    <a:pt x="316" y="50"/>
                    <a:pt x="314" y="52"/>
                  </a:cubicBezTo>
                  <a:cubicBezTo>
                    <a:pt x="312" y="53"/>
                    <a:pt x="307" y="53"/>
                    <a:pt x="306" y="55"/>
                  </a:cubicBezTo>
                  <a:cubicBezTo>
                    <a:pt x="305" y="58"/>
                    <a:pt x="307" y="57"/>
                    <a:pt x="309" y="57"/>
                  </a:cubicBezTo>
                  <a:cubicBezTo>
                    <a:pt x="310" y="57"/>
                    <a:pt x="310" y="55"/>
                    <a:pt x="313" y="56"/>
                  </a:cubicBezTo>
                  <a:cubicBezTo>
                    <a:pt x="316" y="56"/>
                    <a:pt x="319" y="52"/>
                    <a:pt x="320" y="54"/>
                  </a:cubicBezTo>
                  <a:cubicBezTo>
                    <a:pt x="321" y="55"/>
                    <a:pt x="315" y="58"/>
                    <a:pt x="312" y="58"/>
                  </a:cubicBezTo>
                  <a:cubicBezTo>
                    <a:pt x="309" y="59"/>
                    <a:pt x="309" y="61"/>
                    <a:pt x="312" y="65"/>
                  </a:cubicBezTo>
                  <a:cubicBezTo>
                    <a:pt x="315" y="69"/>
                    <a:pt x="311" y="67"/>
                    <a:pt x="311" y="69"/>
                  </a:cubicBezTo>
                  <a:cubicBezTo>
                    <a:pt x="311" y="71"/>
                    <a:pt x="306" y="68"/>
                    <a:pt x="308" y="68"/>
                  </a:cubicBezTo>
                  <a:cubicBezTo>
                    <a:pt x="310" y="67"/>
                    <a:pt x="309" y="65"/>
                    <a:pt x="307" y="63"/>
                  </a:cubicBezTo>
                  <a:cubicBezTo>
                    <a:pt x="306" y="62"/>
                    <a:pt x="304" y="63"/>
                    <a:pt x="305" y="62"/>
                  </a:cubicBezTo>
                  <a:cubicBezTo>
                    <a:pt x="305" y="61"/>
                    <a:pt x="303" y="62"/>
                    <a:pt x="301" y="61"/>
                  </a:cubicBezTo>
                  <a:cubicBezTo>
                    <a:pt x="300" y="60"/>
                    <a:pt x="299" y="59"/>
                    <a:pt x="297" y="60"/>
                  </a:cubicBezTo>
                  <a:cubicBezTo>
                    <a:pt x="295" y="61"/>
                    <a:pt x="292" y="61"/>
                    <a:pt x="287" y="61"/>
                  </a:cubicBezTo>
                  <a:cubicBezTo>
                    <a:pt x="283" y="62"/>
                    <a:pt x="274" y="62"/>
                    <a:pt x="272" y="60"/>
                  </a:cubicBezTo>
                  <a:cubicBezTo>
                    <a:pt x="271" y="59"/>
                    <a:pt x="276" y="56"/>
                    <a:pt x="278" y="56"/>
                  </a:cubicBezTo>
                  <a:cubicBezTo>
                    <a:pt x="280" y="57"/>
                    <a:pt x="279" y="55"/>
                    <a:pt x="276" y="52"/>
                  </a:cubicBezTo>
                  <a:cubicBezTo>
                    <a:pt x="273" y="50"/>
                    <a:pt x="268" y="49"/>
                    <a:pt x="268" y="50"/>
                  </a:cubicBezTo>
                  <a:cubicBezTo>
                    <a:pt x="268" y="52"/>
                    <a:pt x="265" y="51"/>
                    <a:pt x="260" y="50"/>
                  </a:cubicBezTo>
                  <a:cubicBezTo>
                    <a:pt x="256" y="49"/>
                    <a:pt x="256" y="47"/>
                    <a:pt x="253" y="47"/>
                  </a:cubicBezTo>
                  <a:cubicBezTo>
                    <a:pt x="250" y="47"/>
                    <a:pt x="246" y="46"/>
                    <a:pt x="243" y="44"/>
                  </a:cubicBezTo>
                  <a:cubicBezTo>
                    <a:pt x="240" y="41"/>
                    <a:pt x="232" y="42"/>
                    <a:pt x="231" y="44"/>
                  </a:cubicBezTo>
                  <a:cubicBezTo>
                    <a:pt x="230" y="47"/>
                    <a:pt x="228" y="47"/>
                    <a:pt x="225" y="47"/>
                  </a:cubicBezTo>
                  <a:cubicBezTo>
                    <a:pt x="223" y="47"/>
                    <a:pt x="227" y="44"/>
                    <a:pt x="226" y="43"/>
                  </a:cubicBezTo>
                  <a:cubicBezTo>
                    <a:pt x="224" y="43"/>
                    <a:pt x="226" y="40"/>
                    <a:pt x="224" y="39"/>
                  </a:cubicBezTo>
                  <a:cubicBezTo>
                    <a:pt x="222" y="39"/>
                    <a:pt x="220" y="47"/>
                    <a:pt x="217" y="47"/>
                  </a:cubicBezTo>
                  <a:cubicBezTo>
                    <a:pt x="214" y="46"/>
                    <a:pt x="212" y="38"/>
                    <a:pt x="209" y="36"/>
                  </a:cubicBezTo>
                  <a:cubicBezTo>
                    <a:pt x="206" y="34"/>
                    <a:pt x="204" y="34"/>
                    <a:pt x="206" y="37"/>
                  </a:cubicBezTo>
                  <a:cubicBezTo>
                    <a:pt x="209" y="40"/>
                    <a:pt x="204" y="38"/>
                    <a:pt x="204" y="40"/>
                  </a:cubicBezTo>
                  <a:cubicBezTo>
                    <a:pt x="205" y="42"/>
                    <a:pt x="201" y="45"/>
                    <a:pt x="201" y="44"/>
                  </a:cubicBezTo>
                  <a:cubicBezTo>
                    <a:pt x="201" y="42"/>
                    <a:pt x="198" y="41"/>
                    <a:pt x="196" y="44"/>
                  </a:cubicBezTo>
                  <a:cubicBezTo>
                    <a:pt x="193" y="47"/>
                    <a:pt x="191" y="47"/>
                    <a:pt x="191" y="46"/>
                  </a:cubicBezTo>
                  <a:cubicBezTo>
                    <a:pt x="191" y="45"/>
                    <a:pt x="182" y="49"/>
                    <a:pt x="183" y="50"/>
                  </a:cubicBezTo>
                  <a:cubicBezTo>
                    <a:pt x="183" y="52"/>
                    <a:pt x="182" y="53"/>
                    <a:pt x="179" y="52"/>
                  </a:cubicBezTo>
                  <a:cubicBezTo>
                    <a:pt x="177" y="52"/>
                    <a:pt x="179" y="51"/>
                    <a:pt x="181" y="50"/>
                  </a:cubicBezTo>
                  <a:cubicBezTo>
                    <a:pt x="183" y="49"/>
                    <a:pt x="188" y="44"/>
                    <a:pt x="191" y="44"/>
                  </a:cubicBezTo>
                  <a:cubicBezTo>
                    <a:pt x="193" y="44"/>
                    <a:pt x="198" y="41"/>
                    <a:pt x="199" y="40"/>
                  </a:cubicBezTo>
                  <a:cubicBezTo>
                    <a:pt x="199" y="39"/>
                    <a:pt x="196" y="40"/>
                    <a:pt x="194" y="40"/>
                  </a:cubicBezTo>
                  <a:cubicBezTo>
                    <a:pt x="192" y="39"/>
                    <a:pt x="189" y="41"/>
                    <a:pt x="186" y="43"/>
                  </a:cubicBezTo>
                  <a:cubicBezTo>
                    <a:pt x="183" y="44"/>
                    <a:pt x="180" y="44"/>
                    <a:pt x="180" y="45"/>
                  </a:cubicBezTo>
                  <a:cubicBezTo>
                    <a:pt x="181" y="47"/>
                    <a:pt x="178" y="45"/>
                    <a:pt x="177" y="46"/>
                  </a:cubicBezTo>
                  <a:cubicBezTo>
                    <a:pt x="176" y="48"/>
                    <a:pt x="175" y="46"/>
                    <a:pt x="176" y="46"/>
                  </a:cubicBezTo>
                  <a:cubicBezTo>
                    <a:pt x="177" y="45"/>
                    <a:pt x="173" y="44"/>
                    <a:pt x="173" y="44"/>
                  </a:cubicBezTo>
                  <a:cubicBezTo>
                    <a:pt x="173" y="45"/>
                    <a:pt x="172" y="46"/>
                    <a:pt x="170" y="46"/>
                  </a:cubicBezTo>
                  <a:cubicBezTo>
                    <a:pt x="167" y="46"/>
                    <a:pt x="164" y="48"/>
                    <a:pt x="166" y="50"/>
                  </a:cubicBezTo>
                  <a:cubicBezTo>
                    <a:pt x="168" y="51"/>
                    <a:pt x="169" y="52"/>
                    <a:pt x="168" y="52"/>
                  </a:cubicBezTo>
                  <a:cubicBezTo>
                    <a:pt x="167" y="53"/>
                    <a:pt x="164" y="50"/>
                    <a:pt x="160" y="50"/>
                  </a:cubicBezTo>
                  <a:cubicBezTo>
                    <a:pt x="156" y="51"/>
                    <a:pt x="148" y="46"/>
                    <a:pt x="148" y="45"/>
                  </a:cubicBezTo>
                  <a:cubicBezTo>
                    <a:pt x="148" y="44"/>
                    <a:pt x="143" y="45"/>
                    <a:pt x="139" y="44"/>
                  </a:cubicBezTo>
                  <a:cubicBezTo>
                    <a:pt x="138" y="44"/>
                    <a:pt x="137" y="44"/>
                    <a:pt x="137" y="44"/>
                  </a:cubicBezTo>
                  <a:cubicBezTo>
                    <a:pt x="133" y="42"/>
                    <a:pt x="128" y="40"/>
                    <a:pt x="126" y="41"/>
                  </a:cubicBezTo>
                  <a:cubicBezTo>
                    <a:pt x="123" y="41"/>
                    <a:pt x="118" y="42"/>
                    <a:pt x="116" y="41"/>
                  </a:cubicBezTo>
                  <a:cubicBezTo>
                    <a:pt x="114" y="40"/>
                    <a:pt x="112" y="39"/>
                    <a:pt x="108" y="40"/>
                  </a:cubicBezTo>
                  <a:cubicBezTo>
                    <a:pt x="104" y="40"/>
                    <a:pt x="102" y="38"/>
                    <a:pt x="97" y="37"/>
                  </a:cubicBezTo>
                  <a:cubicBezTo>
                    <a:pt x="92" y="36"/>
                    <a:pt x="86" y="37"/>
                    <a:pt x="84" y="38"/>
                  </a:cubicBezTo>
                  <a:cubicBezTo>
                    <a:pt x="83" y="38"/>
                    <a:pt x="83" y="36"/>
                    <a:pt x="81" y="36"/>
                  </a:cubicBezTo>
                  <a:cubicBezTo>
                    <a:pt x="79" y="36"/>
                    <a:pt x="80" y="35"/>
                    <a:pt x="79" y="34"/>
                  </a:cubicBezTo>
                  <a:cubicBezTo>
                    <a:pt x="78" y="32"/>
                    <a:pt x="72" y="33"/>
                    <a:pt x="70" y="34"/>
                  </a:cubicBezTo>
                  <a:cubicBezTo>
                    <a:pt x="68" y="34"/>
                    <a:pt x="68" y="33"/>
                    <a:pt x="68" y="32"/>
                  </a:cubicBezTo>
                  <a:cubicBezTo>
                    <a:pt x="68" y="31"/>
                    <a:pt x="66" y="31"/>
                    <a:pt x="65" y="32"/>
                  </a:cubicBezTo>
                  <a:cubicBezTo>
                    <a:pt x="65" y="34"/>
                    <a:pt x="62" y="34"/>
                    <a:pt x="61" y="33"/>
                  </a:cubicBezTo>
                  <a:cubicBezTo>
                    <a:pt x="60" y="32"/>
                    <a:pt x="63" y="32"/>
                    <a:pt x="63" y="31"/>
                  </a:cubicBezTo>
                  <a:cubicBezTo>
                    <a:pt x="63" y="30"/>
                    <a:pt x="60" y="29"/>
                    <a:pt x="59" y="29"/>
                  </a:cubicBezTo>
                  <a:cubicBezTo>
                    <a:pt x="58" y="28"/>
                    <a:pt x="56" y="30"/>
                    <a:pt x="54" y="32"/>
                  </a:cubicBezTo>
                  <a:cubicBezTo>
                    <a:pt x="52" y="34"/>
                    <a:pt x="48" y="34"/>
                    <a:pt x="46" y="34"/>
                  </a:cubicBezTo>
                  <a:cubicBezTo>
                    <a:pt x="44" y="34"/>
                    <a:pt x="41" y="34"/>
                    <a:pt x="41" y="35"/>
                  </a:cubicBezTo>
                  <a:cubicBezTo>
                    <a:pt x="41" y="36"/>
                    <a:pt x="44" y="36"/>
                    <a:pt x="42" y="38"/>
                  </a:cubicBezTo>
                  <a:cubicBezTo>
                    <a:pt x="41" y="40"/>
                    <a:pt x="40" y="36"/>
                    <a:pt x="39" y="37"/>
                  </a:cubicBezTo>
                  <a:cubicBezTo>
                    <a:pt x="37" y="39"/>
                    <a:pt x="32" y="39"/>
                    <a:pt x="31" y="39"/>
                  </a:cubicBezTo>
                  <a:cubicBezTo>
                    <a:pt x="30" y="39"/>
                    <a:pt x="26" y="43"/>
                    <a:pt x="25" y="44"/>
                  </a:cubicBezTo>
                  <a:cubicBezTo>
                    <a:pt x="24" y="45"/>
                    <a:pt x="26" y="46"/>
                    <a:pt x="23" y="49"/>
                  </a:cubicBezTo>
                  <a:cubicBezTo>
                    <a:pt x="20" y="53"/>
                    <a:pt x="12" y="52"/>
                    <a:pt x="10" y="52"/>
                  </a:cubicBezTo>
                  <a:cubicBezTo>
                    <a:pt x="8" y="52"/>
                    <a:pt x="9" y="54"/>
                    <a:pt x="9" y="55"/>
                  </a:cubicBezTo>
                  <a:cubicBezTo>
                    <a:pt x="8" y="56"/>
                    <a:pt x="10" y="57"/>
                    <a:pt x="14" y="59"/>
                  </a:cubicBezTo>
                  <a:cubicBezTo>
                    <a:pt x="19" y="60"/>
                    <a:pt x="22" y="66"/>
                    <a:pt x="23" y="68"/>
                  </a:cubicBezTo>
                  <a:cubicBezTo>
                    <a:pt x="23" y="69"/>
                    <a:pt x="29" y="67"/>
                    <a:pt x="31" y="68"/>
                  </a:cubicBezTo>
                  <a:cubicBezTo>
                    <a:pt x="34" y="68"/>
                    <a:pt x="31" y="71"/>
                    <a:pt x="33" y="72"/>
                  </a:cubicBezTo>
                  <a:cubicBezTo>
                    <a:pt x="35" y="73"/>
                    <a:pt x="38" y="72"/>
                    <a:pt x="38" y="73"/>
                  </a:cubicBezTo>
                  <a:cubicBezTo>
                    <a:pt x="39" y="75"/>
                    <a:pt x="35" y="73"/>
                    <a:pt x="32" y="75"/>
                  </a:cubicBezTo>
                  <a:cubicBezTo>
                    <a:pt x="30" y="77"/>
                    <a:pt x="29" y="78"/>
                    <a:pt x="28" y="76"/>
                  </a:cubicBezTo>
                  <a:cubicBezTo>
                    <a:pt x="27" y="75"/>
                    <a:pt x="23" y="76"/>
                    <a:pt x="21" y="76"/>
                  </a:cubicBezTo>
                  <a:cubicBezTo>
                    <a:pt x="19" y="76"/>
                    <a:pt x="21" y="74"/>
                    <a:pt x="21" y="73"/>
                  </a:cubicBezTo>
                  <a:cubicBezTo>
                    <a:pt x="22" y="71"/>
                    <a:pt x="19" y="71"/>
                    <a:pt x="15" y="73"/>
                  </a:cubicBezTo>
                  <a:cubicBezTo>
                    <a:pt x="11" y="75"/>
                    <a:pt x="13" y="74"/>
                    <a:pt x="12" y="76"/>
                  </a:cubicBezTo>
                  <a:cubicBezTo>
                    <a:pt x="12" y="78"/>
                    <a:pt x="10" y="75"/>
                    <a:pt x="8" y="76"/>
                  </a:cubicBezTo>
                  <a:cubicBezTo>
                    <a:pt x="5" y="78"/>
                    <a:pt x="2" y="79"/>
                    <a:pt x="1" y="80"/>
                  </a:cubicBezTo>
                  <a:cubicBezTo>
                    <a:pt x="0" y="82"/>
                    <a:pt x="6" y="83"/>
                    <a:pt x="8" y="83"/>
                  </a:cubicBezTo>
                  <a:cubicBezTo>
                    <a:pt x="11" y="84"/>
                    <a:pt x="6" y="85"/>
                    <a:pt x="7" y="86"/>
                  </a:cubicBezTo>
                  <a:cubicBezTo>
                    <a:pt x="9" y="86"/>
                    <a:pt x="8" y="88"/>
                    <a:pt x="11" y="89"/>
                  </a:cubicBezTo>
                  <a:cubicBezTo>
                    <a:pt x="14" y="91"/>
                    <a:pt x="20" y="89"/>
                    <a:pt x="22" y="89"/>
                  </a:cubicBezTo>
                  <a:cubicBezTo>
                    <a:pt x="24" y="89"/>
                    <a:pt x="25" y="91"/>
                    <a:pt x="27" y="90"/>
                  </a:cubicBezTo>
                  <a:cubicBezTo>
                    <a:pt x="28" y="89"/>
                    <a:pt x="33" y="84"/>
                    <a:pt x="36" y="87"/>
                  </a:cubicBezTo>
                  <a:cubicBezTo>
                    <a:pt x="38" y="89"/>
                    <a:pt x="33" y="89"/>
                    <a:pt x="34" y="90"/>
                  </a:cubicBezTo>
                  <a:cubicBezTo>
                    <a:pt x="36" y="92"/>
                    <a:pt x="37" y="95"/>
                    <a:pt x="35" y="97"/>
                  </a:cubicBezTo>
                  <a:cubicBezTo>
                    <a:pt x="32" y="99"/>
                    <a:pt x="30" y="98"/>
                    <a:pt x="29" y="98"/>
                  </a:cubicBezTo>
                  <a:cubicBezTo>
                    <a:pt x="27" y="98"/>
                    <a:pt x="28" y="100"/>
                    <a:pt x="26" y="102"/>
                  </a:cubicBezTo>
                  <a:cubicBezTo>
                    <a:pt x="24" y="104"/>
                    <a:pt x="22" y="100"/>
                    <a:pt x="19" y="100"/>
                  </a:cubicBezTo>
                  <a:cubicBezTo>
                    <a:pt x="17" y="100"/>
                    <a:pt x="17" y="104"/>
                    <a:pt x="17" y="105"/>
                  </a:cubicBezTo>
                  <a:cubicBezTo>
                    <a:pt x="18" y="107"/>
                    <a:pt x="13" y="105"/>
                    <a:pt x="12" y="109"/>
                  </a:cubicBezTo>
                  <a:cubicBezTo>
                    <a:pt x="11" y="113"/>
                    <a:pt x="7" y="110"/>
                    <a:pt x="10" y="114"/>
                  </a:cubicBezTo>
                  <a:cubicBezTo>
                    <a:pt x="13" y="117"/>
                    <a:pt x="12" y="115"/>
                    <a:pt x="14" y="117"/>
                  </a:cubicBezTo>
                  <a:cubicBezTo>
                    <a:pt x="17" y="118"/>
                    <a:pt x="12" y="121"/>
                    <a:pt x="14" y="121"/>
                  </a:cubicBezTo>
                  <a:cubicBezTo>
                    <a:pt x="17" y="122"/>
                    <a:pt x="19" y="126"/>
                    <a:pt x="21" y="127"/>
                  </a:cubicBezTo>
                  <a:cubicBezTo>
                    <a:pt x="22" y="129"/>
                    <a:pt x="24" y="127"/>
                    <a:pt x="27" y="127"/>
                  </a:cubicBezTo>
                  <a:cubicBezTo>
                    <a:pt x="29" y="126"/>
                    <a:pt x="28" y="123"/>
                    <a:pt x="29" y="124"/>
                  </a:cubicBezTo>
                  <a:cubicBezTo>
                    <a:pt x="31" y="126"/>
                    <a:pt x="33" y="129"/>
                    <a:pt x="31" y="130"/>
                  </a:cubicBezTo>
                  <a:cubicBezTo>
                    <a:pt x="30" y="131"/>
                    <a:pt x="31" y="134"/>
                    <a:pt x="31" y="135"/>
                  </a:cubicBezTo>
                  <a:cubicBezTo>
                    <a:pt x="31" y="137"/>
                    <a:pt x="36" y="136"/>
                    <a:pt x="36" y="135"/>
                  </a:cubicBezTo>
                  <a:cubicBezTo>
                    <a:pt x="37" y="133"/>
                    <a:pt x="41" y="133"/>
                    <a:pt x="43" y="135"/>
                  </a:cubicBezTo>
                  <a:cubicBezTo>
                    <a:pt x="46" y="138"/>
                    <a:pt x="47" y="138"/>
                    <a:pt x="47" y="136"/>
                  </a:cubicBezTo>
                  <a:cubicBezTo>
                    <a:pt x="47" y="134"/>
                    <a:pt x="49" y="132"/>
                    <a:pt x="49" y="134"/>
                  </a:cubicBezTo>
                  <a:cubicBezTo>
                    <a:pt x="49" y="135"/>
                    <a:pt x="51" y="136"/>
                    <a:pt x="54" y="134"/>
                  </a:cubicBezTo>
                  <a:cubicBezTo>
                    <a:pt x="58" y="133"/>
                    <a:pt x="56" y="134"/>
                    <a:pt x="54" y="137"/>
                  </a:cubicBezTo>
                  <a:cubicBezTo>
                    <a:pt x="52" y="140"/>
                    <a:pt x="54" y="144"/>
                    <a:pt x="53" y="145"/>
                  </a:cubicBezTo>
                  <a:cubicBezTo>
                    <a:pt x="51" y="145"/>
                    <a:pt x="49" y="150"/>
                    <a:pt x="46" y="150"/>
                  </a:cubicBezTo>
                  <a:cubicBezTo>
                    <a:pt x="43" y="150"/>
                    <a:pt x="38" y="156"/>
                    <a:pt x="38" y="157"/>
                  </a:cubicBezTo>
                  <a:cubicBezTo>
                    <a:pt x="37" y="158"/>
                    <a:pt x="31" y="155"/>
                    <a:pt x="30" y="158"/>
                  </a:cubicBezTo>
                  <a:cubicBezTo>
                    <a:pt x="29" y="160"/>
                    <a:pt x="25" y="162"/>
                    <a:pt x="26" y="163"/>
                  </a:cubicBezTo>
                  <a:cubicBezTo>
                    <a:pt x="27" y="164"/>
                    <a:pt x="32" y="161"/>
                    <a:pt x="32" y="160"/>
                  </a:cubicBezTo>
                  <a:cubicBezTo>
                    <a:pt x="32" y="159"/>
                    <a:pt x="33" y="159"/>
                    <a:pt x="34" y="160"/>
                  </a:cubicBezTo>
                  <a:cubicBezTo>
                    <a:pt x="35" y="161"/>
                    <a:pt x="37" y="159"/>
                    <a:pt x="38" y="159"/>
                  </a:cubicBezTo>
                  <a:cubicBezTo>
                    <a:pt x="39" y="158"/>
                    <a:pt x="41" y="158"/>
                    <a:pt x="42" y="158"/>
                  </a:cubicBezTo>
                  <a:cubicBezTo>
                    <a:pt x="43" y="158"/>
                    <a:pt x="43" y="157"/>
                    <a:pt x="46" y="156"/>
                  </a:cubicBezTo>
                  <a:cubicBezTo>
                    <a:pt x="50" y="156"/>
                    <a:pt x="49" y="155"/>
                    <a:pt x="50" y="153"/>
                  </a:cubicBezTo>
                  <a:cubicBezTo>
                    <a:pt x="50" y="152"/>
                    <a:pt x="57" y="148"/>
                    <a:pt x="59" y="148"/>
                  </a:cubicBezTo>
                  <a:cubicBezTo>
                    <a:pt x="60" y="148"/>
                    <a:pt x="59" y="145"/>
                    <a:pt x="61" y="145"/>
                  </a:cubicBezTo>
                  <a:cubicBezTo>
                    <a:pt x="62" y="145"/>
                    <a:pt x="65" y="143"/>
                    <a:pt x="67" y="142"/>
                  </a:cubicBezTo>
                  <a:cubicBezTo>
                    <a:pt x="68" y="140"/>
                    <a:pt x="69" y="141"/>
                    <a:pt x="70" y="140"/>
                  </a:cubicBezTo>
                  <a:cubicBezTo>
                    <a:pt x="72" y="140"/>
                    <a:pt x="71" y="137"/>
                    <a:pt x="72" y="136"/>
                  </a:cubicBezTo>
                  <a:cubicBezTo>
                    <a:pt x="74" y="136"/>
                    <a:pt x="75" y="135"/>
                    <a:pt x="75" y="134"/>
                  </a:cubicBezTo>
                  <a:cubicBezTo>
                    <a:pt x="75" y="133"/>
                    <a:pt x="71" y="133"/>
                    <a:pt x="71" y="132"/>
                  </a:cubicBezTo>
                  <a:cubicBezTo>
                    <a:pt x="70" y="131"/>
                    <a:pt x="74" y="128"/>
                    <a:pt x="75" y="128"/>
                  </a:cubicBezTo>
                  <a:cubicBezTo>
                    <a:pt x="76" y="128"/>
                    <a:pt x="78" y="127"/>
                    <a:pt x="78" y="125"/>
                  </a:cubicBezTo>
                  <a:cubicBezTo>
                    <a:pt x="78" y="123"/>
                    <a:pt x="80" y="123"/>
                    <a:pt x="82" y="121"/>
                  </a:cubicBezTo>
                  <a:cubicBezTo>
                    <a:pt x="83" y="120"/>
                    <a:pt x="83" y="118"/>
                    <a:pt x="84" y="118"/>
                  </a:cubicBezTo>
                  <a:cubicBezTo>
                    <a:pt x="86" y="118"/>
                    <a:pt x="87" y="116"/>
                    <a:pt x="89" y="115"/>
                  </a:cubicBezTo>
                  <a:cubicBezTo>
                    <a:pt x="90" y="114"/>
                    <a:pt x="89" y="116"/>
                    <a:pt x="92" y="116"/>
                  </a:cubicBezTo>
                  <a:cubicBezTo>
                    <a:pt x="95" y="117"/>
                    <a:pt x="94" y="119"/>
                    <a:pt x="92" y="118"/>
                  </a:cubicBezTo>
                  <a:cubicBezTo>
                    <a:pt x="90" y="117"/>
                    <a:pt x="89" y="117"/>
                    <a:pt x="87" y="119"/>
                  </a:cubicBezTo>
                  <a:cubicBezTo>
                    <a:pt x="85" y="121"/>
                    <a:pt x="86" y="122"/>
                    <a:pt x="85" y="124"/>
                  </a:cubicBezTo>
                  <a:cubicBezTo>
                    <a:pt x="83" y="126"/>
                    <a:pt x="83" y="128"/>
                    <a:pt x="85" y="128"/>
                  </a:cubicBezTo>
                  <a:cubicBezTo>
                    <a:pt x="87" y="128"/>
                    <a:pt x="85" y="130"/>
                    <a:pt x="83" y="130"/>
                  </a:cubicBezTo>
                  <a:cubicBezTo>
                    <a:pt x="81" y="131"/>
                    <a:pt x="83" y="132"/>
                    <a:pt x="85" y="132"/>
                  </a:cubicBezTo>
                  <a:cubicBezTo>
                    <a:pt x="88" y="132"/>
                    <a:pt x="92" y="128"/>
                    <a:pt x="95" y="126"/>
                  </a:cubicBezTo>
                  <a:cubicBezTo>
                    <a:pt x="99" y="124"/>
                    <a:pt x="102" y="126"/>
                    <a:pt x="103" y="126"/>
                  </a:cubicBezTo>
                  <a:cubicBezTo>
                    <a:pt x="104" y="126"/>
                    <a:pt x="101" y="124"/>
                    <a:pt x="103" y="123"/>
                  </a:cubicBezTo>
                  <a:cubicBezTo>
                    <a:pt x="104" y="123"/>
                    <a:pt x="101" y="122"/>
                    <a:pt x="100" y="120"/>
                  </a:cubicBezTo>
                  <a:cubicBezTo>
                    <a:pt x="100" y="118"/>
                    <a:pt x="102" y="119"/>
                    <a:pt x="102" y="118"/>
                  </a:cubicBezTo>
                  <a:cubicBezTo>
                    <a:pt x="103" y="116"/>
                    <a:pt x="104" y="117"/>
                    <a:pt x="105" y="117"/>
                  </a:cubicBezTo>
                  <a:cubicBezTo>
                    <a:pt x="106" y="118"/>
                    <a:pt x="108" y="117"/>
                    <a:pt x="109" y="119"/>
                  </a:cubicBezTo>
                  <a:cubicBezTo>
                    <a:pt x="110" y="121"/>
                    <a:pt x="111" y="118"/>
                    <a:pt x="113" y="120"/>
                  </a:cubicBezTo>
                  <a:cubicBezTo>
                    <a:pt x="115" y="121"/>
                    <a:pt x="112" y="121"/>
                    <a:pt x="110" y="121"/>
                  </a:cubicBezTo>
                  <a:cubicBezTo>
                    <a:pt x="109" y="122"/>
                    <a:pt x="110" y="125"/>
                    <a:pt x="111" y="123"/>
                  </a:cubicBezTo>
                  <a:cubicBezTo>
                    <a:pt x="112" y="122"/>
                    <a:pt x="114" y="121"/>
                    <a:pt x="115" y="122"/>
                  </a:cubicBezTo>
                  <a:cubicBezTo>
                    <a:pt x="116" y="124"/>
                    <a:pt x="117" y="123"/>
                    <a:pt x="118" y="122"/>
                  </a:cubicBezTo>
                  <a:cubicBezTo>
                    <a:pt x="119" y="121"/>
                    <a:pt x="119" y="122"/>
                    <a:pt x="119" y="123"/>
                  </a:cubicBezTo>
                  <a:cubicBezTo>
                    <a:pt x="119" y="124"/>
                    <a:pt x="122" y="124"/>
                    <a:pt x="125" y="125"/>
                  </a:cubicBezTo>
                  <a:cubicBezTo>
                    <a:pt x="128" y="125"/>
                    <a:pt x="135" y="125"/>
                    <a:pt x="136" y="125"/>
                  </a:cubicBezTo>
                  <a:cubicBezTo>
                    <a:pt x="138" y="124"/>
                    <a:pt x="137" y="127"/>
                    <a:pt x="141" y="128"/>
                  </a:cubicBezTo>
                  <a:cubicBezTo>
                    <a:pt x="144" y="128"/>
                    <a:pt x="145" y="124"/>
                    <a:pt x="147" y="126"/>
                  </a:cubicBezTo>
                  <a:cubicBezTo>
                    <a:pt x="149" y="127"/>
                    <a:pt x="147" y="128"/>
                    <a:pt x="146" y="129"/>
                  </a:cubicBezTo>
                  <a:cubicBezTo>
                    <a:pt x="145" y="130"/>
                    <a:pt x="147" y="130"/>
                    <a:pt x="148" y="131"/>
                  </a:cubicBezTo>
                  <a:cubicBezTo>
                    <a:pt x="150" y="131"/>
                    <a:pt x="153" y="132"/>
                    <a:pt x="154" y="133"/>
                  </a:cubicBezTo>
                  <a:cubicBezTo>
                    <a:pt x="156" y="135"/>
                    <a:pt x="157" y="137"/>
                    <a:pt x="160" y="138"/>
                  </a:cubicBezTo>
                  <a:cubicBezTo>
                    <a:pt x="164" y="140"/>
                    <a:pt x="161" y="134"/>
                    <a:pt x="163" y="136"/>
                  </a:cubicBezTo>
                  <a:cubicBezTo>
                    <a:pt x="166" y="138"/>
                    <a:pt x="165" y="136"/>
                    <a:pt x="168" y="138"/>
                  </a:cubicBezTo>
                  <a:cubicBezTo>
                    <a:pt x="170" y="140"/>
                    <a:pt x="169" y="137"/>
                    <a:pt x="168" y="134"/>
                  </a:cubicBezTo>
                  <a:cubicBezTo>
                    <a:pt x="167" y="130"/>
                    <a:pt x="169" y="133"/>
                    <a:pt x="170" y="134"/>
                  </a:cubicBezTo>
                  <a:cubicBezTo>
                    <a:pt x="171" y="136"/>
                    <a:pt x="171" y="139"/>
                    <a:pt x="170" y="141"/>
                  </a:cubicBezTo>
                  <a:cubicBezTo>
                    <a:pt x="170" y="143"/>
                    <a:pt x="166" y="141"/>
                    <a:pt x="167" y="140"/>
                  </a:cubicBezTo>
                  <a:cubicBezTo>
                    <a:pt x="167" y="139"/>
                    <a:pt x="163" y="139"/>
                    <a:pt x="163" y="141"/>
                  </a:cubicBezTo>
                  <a:cubicBezTo>
                    <a:pt x="163" y="143"/>
                    <a:pt x="165" y="146"/>
                    <a:pt x="167" y="146"/>
                  </a:cubicBezTo>
                  <a:cubicBezTo>
                    <a:pt x="169" y="146"/>
                    <a:pt x="168" y="149"/>
                    <a:pt x="169" y="149"/>
                  </a:cubicBezTo>
                  <a:cubicBezTo>
                    <a:pt x="170" y="150"/>
                    <a:pt x="170" y="153"/>
                    <a:pt x="171" y="152"/>
                  </a:cubicBezTo>
                  <a:cubicBezTo>
                    <a:pt x="172" y="152"/>
                    <a:pt x="172" y="148"/>
                    <a:pt x="171" y="147"/>
                  </a:cubicBezTo>
                  <a:cubicBezTo>
                    <a:pt x="170" y="145"/>
                    <a:pt x="170" y="143"/>
                    <a:pt x="172" y="143"/>
                  </a:cubicBezTo>
                  <a:cubicBezTo>
                    <a:pt x="173" y="144"/>
                    <a:pt x="172" y="146"/>
                    <a:pt x="172" y="147"/>
                  </a:cubicBezTo>
                  <a:cubicBezTo>
                    <a:pt x="173" y="148"/>
                    <a:pt x="174" y="146"/>
                    <a:pt x="175" y="145"/>
                  </a:cubicBezTo>
                  <a:cubicBezTo>
                    <a:pt x="177" y="144"/>
                    <a:pt x="175" y="142"/>
                    <a:pt x="175" y="141"/>
                  </a:cubicBezTo>
                  <a:cubicBezTo>
                    <a:pt x="176" y="139"/>
                    <a:pt x="178" y="142"/>
                    <a:pt x="178" y="144"/>
                  </a:cubicBezTo>
                  <a:cubicBezTo>
                    <a:pt x="179" y="146"/>
                    <a:pt x="177" y="146"/>
                    <a:pt x="177" y="148"/>
                  </a:cubicBezTo>
                  <a:cubicBezTo>
                    <a:pt x="177" y="149"/>
                    <a:pt x="174" y="148"/>
                    <a:pt x="174" y="149"/>
                  </a:cubicBezTo>
                  <a:cubicBezTo>
                    <a:pt x="173" y="150"/>
                    <a:pt x="173" y="154"/>
                    <a:pt x="174" y="154"/>
                  </a:cubicBezTo>
                  <a:cubicBezTo>
                    <a:pt x="175" y="154"/>
                    <a:pt x="176" y="150"/>
                    <a:pt x="176" y="152"/>
                  </a:cubicBezTo>
                  <a:cubicBezTo>
                    <a:pt x="177" y="154"/>
                    <a:pt x="179" y="150"/>
                    <a:pt x="180" y="152"/>
                  </a:cubicBezTo>
                  <a:cubicBezTo>
                    <a:pt x="180" y="154"/>
                    <a:pt x="183" y="156"/>
                    <a:pt x="184" y="155"/>
                  </a:cubicBezTo>
                  <a:cubicBezTo>
                    <a:pt x="185" y="155"/>
                    <a:pt x="184" y="153"/>
                    <a:pt x="182" y="153"/>
                  </a:cubicBezTo>
                  <a:cubicBezTo>
                    <a:pt x="180" y="153"/>
                    <a:pt x="181" y="150"/>
                    <a:pt x="182" y="150"/>
                  </a:cubicBezTo>
                  <a:cubicBezTo>
                    <a:pt x="184" y="150"/>
                    <a:pt x="186" y="154"/>
                    <a:pt x="186" y="155"/>
                  </a:cubicBezTo>
                  <a:cubicBezTo>
                    <a:pt x="186" y="156"/>
                    <a:pt x="185" y="156"/>
                    <a:pt x="183" y="158"/>
                  </a:cubicBezTo>
                  <a:cubicBezTo>
                    <a:pt x="182" y="159"/>
                    <a:pt x="180" y="155"/>
                    <a:pt x="179" y="155"/>
                  </a:cubicBezTo>
                  <a:cubicBezTo>
                    <a:pt x="178" y="155"/>
                    <a:pt x="179" y="158"/>
                    <a:pt x="180" y="159"/>
                  </a:cubicBezTo>
                  <a:cubicBezTo>
                    <a:pt x="180" y="161"/>
                    <a:pt x="178" y="163"/>
                    <a:pt x="180" y="164"/>
                  </a:cubicBezTo>
                  <a:cubicBezTo>
                    <a:pt x="182" y="166"/>
                    <a:pt x="181" y="164"/>
                    <a:pt x="181" y="163"/>
                  </a:cubicBezTo>
                  <a:cubicBezTo>
                    <a:pt x="182" y="162"/>
                    <a:pt x="183" y="163"/>
                    <a:pt x="184" y="164"/>
                  </a:cubicBezTo>
                  <a:cubicBezTo>
                    <a:pt x="185" y="164"/>
                    <a:pt x="185" y="162"/>
                    <a:pt x="185" y="161"/>
                  </a:cubicBezTo>
                  <a:cubicBezTo>
                    <a:pt x="185" y="160"/>
                    <a:pt x="187" y="160"/>
                    <a:pt x="188" y="162"/>
                  </a:cubicBezTo>
                  <a:cubicBezTo>
                    <a:pt x="189" y="163"/>
                    <a:pt x="189" y="160"/>
                    <a:pt x="190" y="160"/>
                  </a:cubicBezTo>
                  <a:cubicBezTo>
                    <a:pt x="192" y="161"/>
                    <a:pt x="191" y="163"/>
                    <a:pt x="191" y="164"/>
                  </a:cubicBezTo>
                  <a:cubicBezTo>
                    <a:pt x="191" y="165"/>
                    <a:pt x="193" y="163"/>
                    <a:pt x="193" y="164"/>
                  </a:cubicBezTo>
                  <a:cubicBezTo>
                    <a:pt x="193" y="165"/>
                    <a:pt x="193" y="165"/>
                    <a:pt x="193" y="165"/>
                  </a:cubicBezTo>
                  <a:cubicBezTo>
                    <a:pt x="193" y="166"/>
                    <a:pt x="194" y="167"/>
                    <a:pt x="195" y="168"/>
                  </a:cubicBezTo>
                  <a:cubicBezTo>
                    <a:pt x="197" y="169"/>
                    <a:pt x="193" y="169"/>
                    <a:pt x="194" y="170"/>
                  </a:cubicBezTo>
                  <a:cubicBezTo>
                    <a:pt x="195" y="171"/>
                    <a:pt x="194" y="172"/>
                    <a:pt x="195" y="174"/>
                  </a:cubicBezTo>
                  <a:cubicBezTo>
                    <a:pt x="196" y="175"/>
                    <a:pt x="198" y="174"/>
                    <a:pt x="199" y="173"/>
                  </a:cubicBezTo>
                  <a:cubicBezTo>
                    <a:pt x="200" y="172"/>
                    <a:pt x="201" y="175"/>
                    <a:pt x="200" y="176"/>
                  </a:cubicBezTo>
                  <a:cubicBezTo>
                    <a:pt x="199" y="178"/>
                    <a:pt x="201" y="179"/>
                    <a:pt x="202" y="178"/>
                  </a:cubicBezTo>
                  <a:cubicBezTo>
                    <a:pt x="203" y="177"/>
                    <a:pt x="206" y="180"/>
                    <a:pt x="207" y="181"/>
                  </a:cubicBezTo>
                  <a:cubicBezTo>
                    <a:pt x="208" y="181"/>
                    <a:pt x="209" y="183"/>
                    <a:pt x="207" y="183"/>
                  </a:cubicBezTo>
                  <a:cubicBezTo>
                    <a:pt x="205" y="183"/>
                    <a:pt x="206" y="186"/>
                    <a:pt x="207" y="186"/>
                  </a:cubicBezTo>
                  <a:cubicBezTo>
                    <a:pt x="208" y="186"/>
                    <a:pt x="208" y="188"/>
                    <a:pt x="208" y="189"/>
                  </a:cubicBezTo>
                  <a:cubicBezTo>
                    <a:pt x="208" y="190"/>
                    <a:pt x="212" y="191"/>
                    <a:pt x="213" y="191"/>
                  </a:cubicBezTo>
                  <a:cubicBezTo>
                    <a:pt x="215" y="190"/>
                    <a:pt x="216" y="192"/>
                    <a:pt x="217" y="193"/>
                  </a:cubicBezTo>
                  <a:cubicBezTo>
                    <a:pt x="218" y="194"/>
                    <a:pt x="220" y="195"/>
                    <a:pt x="221" y="194"/>
                  </a:cubicBezTo>
                  <a:cubicBezTo>
                    <a:pt x="222" y="193"/>
                    <a:pt x="223" y="196"/>
                    <a:pt x="223" y="197"/>
                  </a:cubicBezTo>
                  <a:cubicBezTo>
                    <a:pt x="223" y="199"/>
                    <a:pt x="226" y="198"/>
                    <a:pt x="227" y="198"/>
                  </a:cubicBezTo>
                  <a:cubicBezTo>
                    <a:pt x="228" y="198"/>
                    <a:pt x="229" y="200"/>
                    <a:pt x="230" y="199"/>
                  </a:cubicBezTo>
                  <a:cubicBezTo>
                    <a:pt x="232" y="199"/>
                    <a:pt x="233" y="202"/>
                    <a:pt x="234" y="204"/>
                  </a:cubicBezTo>
                  <a:cubicBezTo>
                    <a:pt x="234" y="204"/>
                    <a:pt x="234" y="205"/>
                    <a:pt x="235" y="205"/>
                  </a:cubicBezTo>
                  <a:cubicBezTo>
                    <a:pt x="236" y="207"/>
                    <a:pt x="235" y="208"/>
                    <a:pt x="235" y="210"/>
                  </a:cubicBezTo>
                  <a:cubicBezTo>
                    <a:pt x="236" y="212"/>
                    <a:pt x="236" y="215"/>
                    <a:pt x="234" y="215"/>
                  </a:cubicBezTo>
                  <a:cubicBezTo>
                    <a:pt x="232" y="215"/>
                    <a:pt x="232" y="213"/>
                    <a:pt x="233" y="213"/>
                  </a:cubicBezTo>
                  <a:cubicBezTo>
                    <a:pt x="234" y="212"/>
                    <a:pt x="234" y="210"/>
                    <a:pt x="233" y="210"/>
                  </a:cubicBezTo>
                  <a:cubicBezTo>
                    <a:pt x="232" y="210"/>
                    <a:pt x="232" y="209"/>
                    <a:pt x="232" y="208"/>
                  </a:cubicBezTo>
                  <a:cubicBezTo>
                    <a:pt x="232" y="207"/>
                    <a:pt x="232" y="206"/>
                    <a:pt x="232" y="206"/>
                  </a:cubicBezTo>
                  <a:cubicBezTo>
                    <a:pt x="233" y="204"/>
                    <a:pt x="230" y="205"/>
                    <a:pt x="229" y="204"/>
                  </a:cubicBezTo>
                  <a:cubicBezTo>
                    <a:pt x="227" y="202"/>
                    <a:pt x="224" y="202"/>
                    <a:pt x="223" y="201"/>
                  </a:cubicBezTo>
                  <a:cubicBezTo>
                    <a:pt x="222" y="199"/>
                    <a:pt x="219" y="194"/>
                    <a:pt x="217" y="194"/>
                  </a:cubicBezTo>
                  <a:cubicBezTo>
                    <a:pt x="215" y="194"/>
                    <a:pt x="213" y="194"/>
                    <a:pt x="210" y="193"/>
                  </a:cubicBezTo>
                  <a:cubicBezTo>
                    <a:pt x="208" y="191"/>
                    <a:pt x="207" y="191"/>
                    <a:pt x="205" y="192"/>
                  </a:cubicBezTo>
                  <a:cubicBezTo>
                    <a:pt x="203" y="193"/>
                    <a:pt x="207" y="193"/>
                    <a:pt x="207" y="194"/>
                  </a:cubicBezTo>
                  <a:cubicBezTo>
                    <a:pt x="206" y="195"/>
                    <a:pt x="208" y="196"/>
                    <a:pt x="209" y="196"/>
                  </a:cubicBezTo>
                  <a:cubicBezTo>
                    <a:pt x="210" y="196"/>
                    <a:pt x="211" y="198"/>
                    <a:pt x="212" y="199"/>
                  </a:cubicBezTo>
                  <a:cubicBezTo>
                    <a:pt x="214" y="199"/>
                    <a:pt x="214" y="201"/>
                    <a:pt x="216" y="201"/>
                  </a:cubicBezTo>
                  <a:cubicBezTo>
                    <a:pt x="217" y="201"/>
                    <a:pt x="218" y="203"/>
                    <a:pt x="219" y="204"/>
                  </a:cubicBezTo>
                  <a:cubicBezTo>
                    <a:pt x="219" y="205"/>
                    <a:pt x="221" y="204"/>
                    <a:pt x="221" y="205"/>
                  </a:cubicBezTo>
                  <a:cubicBezTo>
                    <a:pt x="221" y="206"/>
                    <a:pt x="223" y="207"/>
                    <a:pt x="223" y="208"/>
                  </a:cubicBezTo>
                  <a:cubicBezTo>
                    <a:pt x="224" y="208"/>
                    <a:pt x="224" y="208"/>
                    <a:pt x="224" y="208"/>
                  </a:cubicBezTo>
                  <a:cubicBezTo>
                    <a:pt x="224" y="209"/>
                    <a:pt x="224" y="213"/>
                    <a:pt x="226" y="215"/>
                  </a:cubicBezTo>
                  <a:cubicBezTo>
                    <a:pt x="228" y="217"/>
                    <a:pt x="227" y="219"/>
                    <a:pt x="228" y="220"/>
                  </a:cubicBezTo>
                  <a:cubicBezTo>
                    <a:pt x="230" y="221"/>
                    <a:pt x="230" y="222"/>
                    <a:pt x="228" y="221"/>
                  </a:cubicBezTo>
                  <a:cubicBezTo>
                    <a:pt x="227" y="221"/>
                    <a:pt x="228" y="223"/>
                    <a:pt x="227" y="226"/>
                  </a:cubicBezTo>
                  <a:cubicBezTo>
                    <a:pt x="227" y="229"/>
                    <a:pt x="227" y="236"/>
                    <a:pt x="227" y="239"/>
                  </a:cubicBezTo>
                  <a:cubicBezTo>
                    <a:pt x="226" y="241"/>
                    <a:pt x="224" y="244"/>
                    <a:pt x="225" y="247"/>
                  </a:cubicBezTo>
                  <a:cubicBezTo>
                    <a:pt x="227" y="249"/>
                    <a:pt x="228" y="252"/>
                    <a:pt x="227" y="255"/>
                  </a:cubicBezTo>
                  <a:cubicBezTo>
                    <a:pt x="226" y="258"/>
                    <a:pt x="226" y="259"/>
                    <a:pt x="228" y="262"/>
                  </a:cubicBezTo>
                  <a:cubicBezTo>
                    <a:pt x="229" y="264"/>
                    <a:pt x="228" y="267"/>
                    <a:pt x="229" y="268"/>
                  </a:cubicBezTo>
                  <a:cubicBezTo>
                    <a:pt x="230" y="269"/>
                    <a:pt x="232" y="271"/>
                    <a:pt x="233" y="273"/>
                  </a:cubicBezTo>
                  <a:cubicBezTo>
                    <a:pt x="234" y="275"/>
                    <a:pt x="235" y="273"/>
                    <a:pt x="236" y="276"/>
                  </a:cubicBezTo>
                  <a:cubicBezTo>
                    <a:pt x="236" y="278"/>
                    <a:pt x="236" y="278"/>
                    <a:pt x="238" y="279"/>
                  </a:cubicBezTo>
                  <a:cubicBezTo>
                    <a:pt x="239" y="279"/>
                    <a:pt x="238" y="282"/>
                    <a:pt x="238" y="283"/>
                  </a:cubicBezTo>
                  <a:cubicBezTo>
                    <a:pt x="238" y="284"/>
                    <a:pt x="241" y="286"/>
                    <a:pt x="244" y="288"/>
                  </a:cubicBezTo>
                  <a:cubicBezTo>
                    <a:pt x="247" y="291"/>
                    <a:pt x="244" y="293"/>
                    <a:pt x="246" y="293"/>
                  </a:cubicBezTo>
                  <a:cubicBezTo>
                    <a:pt x="248" y="293"/>
                    <a:pt x="250" y="294"/>
                    <a:pt x="253" y="296"/>
                  </a:cubicBezTo>
                  <a:cubicBezTo>
                    <a:pt x="255" y="297"/>
                    <a:pt x="255" y="296"/>
                    <a:pt x="257" y="297"/>
                  </a:cubicBezTo>
                  <a:cubicBezTo>
                    <a:pt x="258" y="297"/>
                    <a:pt x="261" y="300"/>
                    <a:pt x="262" y="302"/>
                  </a:cubicBezTo>
                  <a:cubicBezTo>
                    <a:pt x="262" y="303"/>
                    <a:pt x="262" y="304"/>
                    <a:pt x="263" y="306"/>
                  </a:cubicBezTo>
                  <a:cubicBezTo>
                    <a:pt x="263" y="307"/>
                    <a:pt x="264" y="308"/>
                    <a:pt x="266" y="310"/>
                  </a:cubicBezTo>
                  <a:cubicBezTo>
                    <a:pt x="268" y="313"/>
                    <a:pt x="270" y="318"/>
                    <a:pt x="270" y="320"/>
                  </a:cubicBezTo>
                  <a:cubicBezTo>
                    <a:pt x="270" y="322"/>
                    <a:pt x="273" y="323"/>
                    <a:pt x="276" y="325"/>
                  </a:cubicBezTo>
                  <a:cubicBezTo>
                    <a:pt x="279" y="327"/>
                    <a:pt x="279" y="331"/>
                    <a:pt x="279" y="332"/>
                  </a:cubicBezTo>
                  <a:cubicBezTo>
                    <a:pt x="278" y="333"/>
                    <a:pt x="275" y="331"/>
                    <a:pt x="275" y="332"/>
                  </a:cubicBezTo>
                  <a:cubicBezTo>
                    <a:pt x="274" y="333"/>
                    <a:pt x="279" y="337"/>
                    <a:pt x="281" y="337"/>
                  </a:cubicBezTo>
                  <a:cubicBezTo>
                    <a:pt x="283" y="337"/>
                    <a:pt x="284" y="338"/>
                    <a:pt x="287" y="340"/>
                  </a:cubicBezTo>
                  <a:cubicBezTo>
                    <a:pt x="289" y="343"/>
                    <a:pt x="289" y="346"/>
                    <a:pt x="288" y="347"/>
                  </a:cubicBezTo>
                  <a:cubicBezTo>
                    <a:pt x="287" y="348"/>
                    <a:pt x="290" y="349"/>
                    <a:pt x="294" y="352"/>
                  </a:cubicBezTo>
                  <a:cubicBezTo>
                    <a:pt x="298" y="354"/>
                    <a:pt x="299" y="357"/>
                    <a:pt x="299" y="358"/>
                  </a:cubicBezTo>
                  <a:cubicBezTo>
                    <a:pt x="300" y="360"/>
                    <a:pt x="301" y="359"/>
                    <a:pt x="302" y="357"/>
                  </a:cubicBezTo>
                  <a:cubicBezTo>
                    <a:pt x="302" y="355"/>
                    <a:pt x="301" y="355"/>
                    <a:pt x="301" y="353"/>
                  </a:cubicBezTo>
                  <a:cubicBezTo>
                    <a:pt x="301" y="351"/>
                    <a:pt x="298" y="351"/>
                    <a:pt x="296" y="351"/>
                  </a:cubicBezTo>
                  <a:cubicBezTo>
                    <a:pt x="295" y="351"/>
                    <a:pt x="297" y="348"/>
                    <a:pt x="295" y="346"/>
                  </a:cubicBezTo>
                  <a:cubicBezTo>
                    <a:pt x="294" y="345"/>
                    <a:pt x="293" y="342"/>
                    <a:pt x="292" y="339"/>
                  </a:cubicBezTo>
                  <a:cubicBezTo>
                    <a:pt x="291" y="337"/>
                    <a:pt x="288" y="334"/>
                    <a:pt x="286" y="331"/>
                  </a:cubicBezTo>
                  <a:cubicBezTo>
                    <a:pt x="285" y="329"/>
                    <a:pt x="283" y="327"/>
                    <a:pt x="282" y="326"/>
                  </a:cubicBezTo>
                  <a:cubicBezTo>
                    <a:pt x="281" y="325"/>
                    <a:pt x="284" y="324"/>
                    <a:pt x="283" y="323"/>
                  </a:cubicBezTo>
                  <a:cubicBezTo>
                    <a:pt x="282" y="322"/>
                    <a:pt x="280" y="322"/>
                    <a:pt x="279" y="321"/>
                  </a:cubicBezTo>
                  <a:cubicBezTo>
                    <a:pt x="277" y="321"/>
                    <a:pt x="276" y="319"/>
                    <a:pt x="276" y="317"/>
                  </a:cubicBezTo>
                  <a:cubicBezTo>
                    <a:pt x="276" y="316"/>
                    <a:pt x="275" y="311"/>
                    <a:pt x="274" y="310"/>
                  </a:cubicBezTo>
                  <a:cubicBezTo>
                    <a:pt x="274" y="308"/>
                    <a:pt x="275" y="309"/>
                    <a:pt x="276" y="309"/>
                  </a:cubicBezTo>
                  <a:cubicBezTo>
                    <a:pt x="277" y="310"/>
                    <a:pt x="277" y="311"/>
                    <a:pt x="278" y="310"/>
                  </a:cubicBezTo>
                  <a:cubicBezTo>
                    <a:pt x="279" y="310"/>
                    <a:pt x="280" y="310"/>
                    <a:pt x="281" y="311"/>
                  </a:cubicBezTo>
                  <a:cubicBezTo>
                    <a:pt x="281" y="313"/>
                    <a:pt x="283" y="311"/>
                    <a:pt x="284" y="312"/>
                  </a:cubicBezTo>
                  <a:cubicBezTo>
                    <a:pt x="285" y="313"/>
                    <a:pt x="282" y="313"/>
                    <a:pt x="285" y="319"/>
                  </a:cubicBezTo>
                  <a:cubicBezTo>
                    <a:pt x="288" y="324"/>
                    <a:pt x="286" y="321"/>
                    <a:pt x="286" y="324"/>
                  </a:cubicBezTo>
                  <a:cubicBezTo>
                    <a:pt x="286" y="328"/>
                    <a:pt x="288" y="326"/>
                    <a:pt x="288" y="326"/>
                  </a:cubicBezTo>
                  <a:cubicBezTo>
                    <a:pt x="289" y="325"/>
                    <a:pt x="290" y="327"/>
                    <a:pt x="292" y="329"/>
                  </a:cubicBezTo>
                  <a:cubicBezTo>
                    <a:pt x="293" y="330"/>
                    <a:pt x="296" y="331"/>
                    <a:pt x="296" y="332"/>
                  </a:cubicBezTo>
                  <a:cubicBezTo>
                    <a:pt x="296" y="333"/>
                    <a:pt x="297" y="335"/>
                    <a:pt x="299" y="335"/>
                  </a:cubicBezTo>
                  <a:cubicBezTo>
                    <a:pt x="300" y="335"/>
                    <a:pt x="301" y="337"/>
                    <a:pt x="302" y="338"/>
                  </a:cubicBezTo>
                  <a:cubicBezTo>
                    <a:pt x="303" y="338"/>
                    <a:pt x="304" y="339"/>
                    <a:pt x="303" y="341"/>
                  </a:cubicBezTo>
                  <a:cubicBezTo>
                    <a:pt x="302" y="342"/>
                    <a:pt x="303" y="343"/>
                    <a:pt x="306" y="345"/>
                  </a:cubicBezTo>
                  <a:cubicBezTo>
                    <a:pt x="309" y="346"/>
                    <a:pt x="308" y="346"/>
                    <a:pt x="310" y="349"/>
                  </a:cubicBezTo>
                  <a:cubicBezTo>
                    <a:pt x="313" y="351"/>
                    <a:pt x="320" y="359"/>
                    <a:pt x="321" y="361"/>
                  </a:cubicBezTo>
                  <a:cubicBezTo>
                    <a:pt x="323" y="363"/>
                    <a:pt x="323" y="365"/>
                    <a:pt x="324" y="366"/>
                  </a:cubicBezTo>
                  <a:cubicBezTo>
                    <a:pt x="324" y="368"/>
                    <a:pt x="323" y="369"/>
                    <a:pt x="324" y="370"/>
                  </a:cubicBezTo>
                  <a:cubicBezTo>
                    <a:pt x="324" y="371"/>
                    <a:pt x="322" y="371"/>
                    <a:pt x="322" y="372"/>
                  </a:cubicBezTo>
                  <a:cubicBezTo>
                    <a:pt x="322" y="373"/>
                    <a:pt x="324" y="378"/>
                    <a:pt x="326" y="378"/>
                  </a:cubicBezTo>
                  <a:cubicBezTo>
                    <a:pt x="328" y="379"/>
                    <a:pt x="331" y="382"/>
                    <a:pt x="333" y="383"/>
                  </a:cubicBezTo>
                  <a:cubicBezTo>
                    <a:pt x="335" y="385"/>
                    <a:pt x="338" y="385"/>
                    <a:pt x="342" y="386"/>
                  </a:cubicBezTo>
                  <a:cubicBezTo>
                    <a:pt x="345" y="387"/>
                    <a:pt x="347" y="390"/>
                    <a:pt x="352" y="391"/>
                  </a:cubicBezTo>
                  <a:cubicBezTo>
                    <a:pt x="356" y="392"/>
                    <a:pt x="360" y="394"/>
                    <a:pt x="363" y="396"/>
                  </a:cubicBezTo>
                  <a:cubicBezTo>
                    <a:pt x="366" y="398"/>
                    <a:pt x="370" y="397"/>
                    <a:pt x="374" y="395"/>
                  </a:cubicBezTo>
                  <a:cubicBezTo>
                    <a:pt x="378" y="394"/>
                    <a:pt x="381" y="396"/>
                    <a:pt x="383" y="397"/>
                  </a:cubicBezTo>
                  <a:cubicBezTo>
                    <a:pt x="384" y="397"/>
                    <a:pt x="386" y="399"/>
                    <a:pt x="388" y="401"/>
                  </a:cubicBezTo>
                  <a:cubicBezTo>
                    <a:pt x="388" y="401"/>
                    <a:pt x="388" y="401"/>
                    <a:pt x="388" y="401"/>
                  </a:cubicBezTo>
                  <a:cubicBezTo>
                    <a:pt x="407" y="400"/>
                    <a:pt x="407" y="400"/>
                    <a:pt x="407" y="400"/>
                  </a:cubicBezTo>
                  <a:cubicBezTo>
                    <a:pt x="436" y="401"/>
                    <a:pt x="436" y="401"/>
                    <a:pt x="436" y="401"/>
                  </a:cubicBezTo>
                  <a:cubicBezTo>
                    <a:pt x="436" y="398"/>
                    <a:pt x="433" y="399"/>
                    <a:pt x="431" y="397"/>
                  </a:cubicBezTo>
                  <a:cubicBezTo>
                    <a:pt x="428" y="394"/>
                    <a:pt x="423" y="395"/>
                    <a:pt x="420" y="397"/>
                  </a:cubicBezTo>
                  <a:cubicBezTo>
                    <a:pt x="417" y="398"/>
                    <a:pt x="413" y="395"/>
                    <a:pt x="410" y="397"/>
                  </a:cubicBezTo>
                  <a:cubicBezTo>
                    <a:pt x="410" y="397"/>
                    <a:pt x="410" y="397"/>
                    <a:pt x="410" y="397"/>
                  </a:cubicBezTo>
                  <a:cubicBezTo>
                    <a:pt x="408" y="398"/>
                    <a:pt x="408" y="397"/>
                    <a:pt x="408" y="396"/>
                  </a:cubicBezTo>
                  <a:cubicBezTo>
                    <a:pt x="408" y="395"/>
                    <a:pt x="409" y="394"/>
                    <a:pt x="410" y="393"/>
                  </a:cubicBezTo>
                  <a:cubicBezTo>
                    <a:pt x="412" y="392"/>
                    <a:pt x="409" y="385"/>
                    <a:pt x="411" y="385"/>
                  </a:cubicBezTo>
                  <a:cubicBezTo>
                    <a:pt x="412" y="385"/>
                    <a:pt x="412" y="385"/>
                    <a:pt x="412" y="384"/>
                  </a:cubicBezTo>
                  <a:cubicBezTo>
                    <a:pt x="414" y="383"/>
                    <a:pt x="414" y="380"/>
                    <a:pt x="414" y="377"/>
                  </a:cubicBezTo>
                  <a:cubicBezTo>
                    <a:pt x="415" y="374"/>
                    <a:pt x="414" y="373"/>
                    <a:pt x="415" y="371"/>
                  </a:cubicBezTo>
                  <a:cubicBezTo>
                    <a:pt x="417" y="370"/>
                    <a:pt x="419" y="370"/>
                    <a:pt x="418" y="367"/>
                  </a:cubicBezTo>
                  <a:cubicBezTo>
                    <a:pt x="418" y="365"/>
                    <a:pt x="416" y="367"/>
                    <a:pt x="414" y="366"/>
                  </a:cubicBezTo>
                  <a:cubicBezTo>
                    <a:pt x="412" y="365"/>
                    <a:pt x="410" y="366"/>
                    <a:pt x="406" y="366"/>
                  </a:cubicBezTo>
                  <a:cubicBezTo>
                    <a:pt x="401" y="367"/>
                    <a:pt x="399" y="369"/>
                    <a:pt x="399" y="372"/>
                  </a:cubicBezTo>
                  <a:cubicBezTo>
                    <a:pt x="399" y="376"/>
                    <a:pt x="398" y="374"/>
                    <a:pt x="398" y="377"/>
                  </a:cubicBezTo>
                  <a:cubicBezTo>
                    <a:pt x="398" y="380"/>
                    <a:pt x="394" y="380"/>
                    <a:pt x="394" y="382"/>
                  </a:cubicBezTo>
                  <a:cubicBezTo>
                    <a:pt x="395" y="383"/>
                    <a:pt x="391" y="382"/>
                    <a:pt x="390" y="381"/>
                  </a:cubicBezTo>
                  <a:cubicBezTo>
                    <a:pt x="390" y="381"/>
                    <a:pt x="380" y="384"/>
                    <a:pt x="378" y="384"/>
                  </a:cubicBezTo>
                  <a:cubicBezTo>
                    <a:pt x="377" y="384"/>
                    <a:pt x="375" y="381"/>
                    <a:pt x="373" y="381"/>
                  </a:cubicBezTo>
                  <a:cubicBezTo>
                    <a:pt x="371" y="381"/>
                    <a:pt x="370" y="378"/>
                    <a:pt x="370" y="376"/>
                  </a:cubicBezTo>
                  <a:cubicBezTo>
                    <a:pt x="369" y="373"/>
                    <a:pt x="366" y="371"/>
                    <a:pt x="364" y="369"/>
                  </a:cubicBezTo>
                  <a:cubicBezTo>
                    <a:pt x="363" y="367"/>
                    <a:pt x="362" y="362"/>
                    <a:pt x="362" y="359"/>
                  </a:cubicBezTo>
                  <a:cubicBezTo>
                    <a:pt x="362" y="356"/>
                    <a:pt x="362" y="351"/>
                    <a:pt x="364" y="345"/>
                  </a:cubicBezTo>
                  <a:cubicBezTo>
                    <a:pt x="364" y="344"/>
                    <a:pt x="364" y="343"/>
                    <a:pt x="364" y="343"/>
                  </a:cubicBezTo>
                  <a:cubicBezTo>
                    <a:pt x="364" y="342"/>
                    <a:pt x="364" y="342"/>
                    <a:pt x="363" y="342"/>
                  </a:cubicBezTo>
                  <a:cubicBezTo>
                    <a:pt x="364" y="342"/>
                    <a:pt x="364" y="342"/>
                    <a:pt x="364" y="343"/>
                  </a:cubicBezTo>
                  <a:cubicBezTo>
                    <a:pt x="365" y="339"/>
                    <a:pt x="361" y="338"/>
                    <a:pt x="363" y="336"/>
                  </a:cubicBezTo>
                  <a:cubicBezTo>
                    <a:pt x="366" y="334"/>
                    <a:pt x="363" y="332"/>
                    <a:pt x="364" y="331"/>
                  </a:cubicBezTo>
                  <a:cubicBezTo>
                    <a:pt x="366" y="330"/>
                    <a:pt x="368" y="329"/>
                    <a:pt x="368" y="328"/>
                  </a:cubicBezTo>
                  <a:cubicBezTo>
                    <a:pt x="368" y="327"/>
                    <a:pt x="369" y="327"/>
                    <a:pt x="371" y="327"/>
                  </a:cubicBezTo>
                  <a:cubicBezTo>
                    <a:pt x="373" y="327"/>
                    <a:pt x="376" y="324"/>
                    <a:pt x="376" y="323"/>
                  </a:cubicBezTo>
                  <a:cubicBezTo>
                    <a:pt x="376" y="321"/>
                    <a:pt x="376" y="321"/>
                    <a:pt x="379" y="322"/>
                  </a:cubicBezTo>
                  <a:cubicBezTo>
                    <a:pt x="381" y="322"/>
                    <a:pt x="380" y="319"/>
                    <a:pt x="382" y="320"/>
                  </a:cubicBezTo>
                  <a:cubicBezTo>
                    <a:pt x="383" y="320"/>
                    <a:pt x="384" y="321"/>
                    <a:pt x="384" y="320"/>
                  </a:cubicBezTo>
                  <a:cubicBezTo>
                    <a:pt x="384" y="319"/>
                    <a:pt x="386" y="319"/>
                    <a:pt x="387" y="320"/>
                  </a:cubicBezTo>
                  <a:cubicBezTo>
                    <a:pt x="388" y="322"/>
                    <a:pt x="391" y="322"/>
                    <a:pt x="391" y="321"/>
                  </a:cubicBezTo>
                  <a:cubicBezTo>
                    <a:pt x="391" y="319"/>
                    <a:pt x="393" y="321"/>
                    <a:pt x="394" y="322"/>
                  </a:cubicBezTo>
                  <a:cubicBezTo>
                    <a:pt x="396" y="324"/>
                    <a:pt x="397" y="323"/>
                    <a:pt x="399" y="323"/>
                  </a:cubicBezTo>
                  <a:cubicBezTo>
                    <a:pt x="401" y="323"/>
                    <a:pt x="401" y="323"/>
                    <a:pt x="401" y="322"/>
                  </a:cubicBezTo>
                  <a:cubicBezTo>
                    <a:pt x="401" y="320"/>
                    <a:pt x="403" y="325"/>
                    <a:pt x="406" y="325"/>
                  </a:cubicBezTo>
                  <a:cubicBezTo>
                    <a:pt x="408" y="325"/>
                    <a:pt x="406" y="323"/>
                    <a:pt x="404" y="322"/>
                  </a:cubicBezTo>
                  <a:cubicBezTo>
                    <a:pt x="403" y="321"/>
                    <a:pt x="405" y="320"/>
                    <a:pt x="403" y="319"/>
                  </a:cubicBezTo>
                  <a:cubicBezTo>
                    <a:pt x="402" y="318"/>
                    <a:pt x="405" y="317"/>
                    <a:pt x="408" y="317"/>
                  </a:cubicBezTo>
                  <a:cubicBezTo>
                    <a:pt x="411" y="317"/>
                    <a:pt x="410" y="318"/>
                    <a:pt x="411" y="316"/>
                  </a:cubicBezTo>
                  <a:cubicBezTo>
                    <a:pt x="412" y="315"/>
                    <a:pt x="413" y="316"/>
                    <a:pt x="413" y="318"/>
                  </a:cubicBezTo>
                  <a:cubicBezTo>
                    <a:pt x="413" y="319"/>
                    <a:pt x="418" y="317"/>
                    <a:pt x="420" y="317"/>
                  </a:cubicBezTo>
                  <a:cubicBezTo>
                    <a:pt x="423" y="317"/>
                    <a:pt x="425" y="319"/>
                    <a:pt x="425" y="320"/>
                  </a:cubicBezTo>
                  <a:cubicBezTo>
                    <a:pt x="425" y="322"/>
                    <a:pt x="427" y="322"/>
                    <a:pt x="429" y="321"/>
                  </a:cubicBezTo>
                  <a:cubicBezTo>
                    <a:pt x="430" y="319"/>
                    <a:pt x="432" y="318"/>
                    <a:pt x="433" y="319"/>
                  </a:cubicBezTo>
                  <a:cubicBezTo>
                    <a:pt x="435" y="321"/>
                    <a:pt x="436" y="323"/>
                    <a:pt x="438" y="325"/>
                  </a:cubicBezTo>
                  <a:cubicBezTo>
                    <a:pt x="440" y="327"/>
                    <a:pt x="438" y="329"/>
                    <a:pt x="439" y="331"/>
                  </a:cubicBezTo>
                  <a:cubicBezTo>
                    <a:pt x="440" y="332"/>
                    <a:pt x="438" y="334"/>
                    <a:pt x="441" y="336"/>
                  </a:cubicBezTo>
                  <a:cubicBezTo>
                    <a:pt x="443" y="337"/>
                    <a:pt x="441" y="341"/>
                    <a:pt x="443" y="341"/>
                  </a:cubicBezTo>
                  <a:cubicBezTo>
                    <a:pt x="445" y="342"/>
                    <a:pt x="446" y="344"/>
                    <a:pt x="446" y="346"/>
                  </a:cubicBezTo>
                  <a:cubicBezTo>
                    <a:pt x="446" y="347"/>
                    <a:pt x="450" y="348"/>
                    <a:pt x="450" y="346"/>
                  </a:cubicBezTo>
                  <a:cubicBezTo>
                    <a:pt x="450" y="344"/>
                    <a:pt x="452" y="342"/>
                    <a:pt x="452" y="340"/>
                  </a:cubicBezTo>
                  <a:cubicBezTo>
                    <a:pt x="453" y="338"/>
                    <a:pt x="451" y="332"/>
                    <a:pt x="450" y="330"/>
                  </a:cubicBezTo>
                  <a:cubicBezTo>
                    <a:pt x="448" y="328"/>
                    <a:pt x="450" y="327"/>
                    <a:pt x="448" y="325"/>
                  </a:cubicBezTo>
                  <a:cubicBezTo>
                    <a:pt x="446" y="323"/>
                    <a:pt x="445" y="318"/>
                    <a:pt x="445" y="315"/>
                  </a:cubicBezTo>
                  <a:cubicBezTo>
                    <a:pt x="445" y="312"/>
                    <a:pt x="449" y="306"/>
                    <a:pt x="451" y="304"/>
                  </a:cubicBezTo>
                  <a:cubicBezTo>
                    <a:pt x="453" y="303"/>
                    <a:pt x="455" y="304"/>
                    <a:pt x="456" y="302"/>
                  </a:cubicBezTo>
                  <a:cubicBezTo>
                    <a:pt x="456" y="300"/>
                    <a:pt x="459" y="298"/>
                    <a:pt x="460" y="298"/>
                  </a:cubicBezTo>
                  <a:cubicBezTo>
                    <a:pt x="461" y="298"/>
                    <a:pt x="463" y="298"/>
                    <a:pt x="463" y="296"/>
                  </a:cubicBezTo>
                  <a:cubicBezTo>
                    <a:pt x="463" y="295"/>
                    <a:pt x="466" y="293"/>
                    <a:pt x="468" y="293"/>
                  </a:cubicBezTo>
                  <a:cubicBezTo>
                    <a:pt x="471" y="292"/>
                    <a:pt x="470" y="291"/>
                    <a:pt x="469" y="289"/>
                  </a:cubicBezTo>
                  <a:cubicBezTo>
                    <a:pt x="468" y="288"/>
                    <a:pt x="470" y="287"/>
                    <a:pt x="470" y="288"/>
                  </a:cubicBezTo>
                  <a:cubicBezTo>
                    <a:pt x="471" y="288"/>
                    <a:pt x="473" y="289"/>
                    <a:pt x="474" y="288"/>
                  </a:cubicBezTo>
                  <a:cubicBezTo>
                    <a:pt x="475" y="287"/>
                    <a:pt x="477" y="285"/>
                    <a:pt x="475" y="285"/>
                  </a:cubicBezTo>
                  <a:cubicBezTo>
                    <a:pt x="472" y="285"/>
                    <a:pt x="472" y="284"/>
                    <a:pt x="473" y="283"/>
                  </a:cubicBezTo>
                  <a:cubicBezTo>
                    <a:pt x="475" y="282"/>
                    <a:pt x="474" y="280"/>
                    <a:pt x="472" y="279"/>
                  </a:cubicBezTo>
                  <a:cubicBezTo>
                    <a:pt x="470" y="279"/>
                    <a:pt x="470" y="278"/>
                    <a:pt x="471" y="277"/>
                  </a:cubicBezTo>
                  <a:cubicBezTo>
                    <a:pt x="473" y="276"/>
                    <a:pt x="470" y="274"/>
                    <a:pt x="468" y="273"/>
                  </a:cubicBezTo>
                  <a:cubicBezTo>
                    <a:pt x="467" y="272"/>
                    <a:pt x="469" y="271"/>
                    <a:pt x="470" y="271"/>
                  </a:cubicBezTo>
                  <a:cubicBezTo>
                    <a:pt x="471" y="271"/>
                    <a:pt x="470" y="265"/>
                    <a:pt x="471" y="264"/>
                  </a:cubicBezTo>
                  <a:cubicBezTo>
                    <a:pt x="472" y="263"/>
                    <a:pt x="473" y="263"/>
                    <a:pt x="473" y="264"/>
                  </a:cubicBezTo>
                  <a:cubicBezTo>
                    <a:pt x="472" y="265"/>
                    <a:pt x="471" y="267"/>
                    <a:pt x="472" y="269"/>
                  </a:cubicBezTo>
                  <a:cubicBezTo>
                    <a:pt x="474" y="271"/>
                    <a:pt x="474" y="273"/>
                    <a:pt x="474" y="275"/>
                  </a:cubicBezTo>
                  <a:cubicBezTo>
                    <a:pt x="473" y="278"/>
                    <a:pt x="474" y="277"/>
                    <a:pt x="476" y="274"/>
                  </a:cubicBezTo>
                  <a:cubicBezTo>
                    <a:pt x="478" y="270"/>
                    <a:pt x="478" y="267"/>
                    <a:pt x="477" y="267"/>
                  </a:cubicBezTo>
                  <a:cubicBezTo>
                    <a:pt x="476" y="267"/>
                    <a:pt x="476" y="263"/>
                    <a:pt x="477" y="265"/>
                  </a:cubicBezTo>
                  <a:cubicBezTo>
                    <a:pt x="478" y="267"/>
                    <a:pt x="479" y="267"/>
                    <a:pt x="481" y="265"/>
                  </a:cubicBezTo>
                  <a:cubicBezTo>
                    <a:pt x="482" y="263"/>
                    <a:pt x="484" y="259"/>
                    <a:pt x="483" y="258"/>
                  </a:cubicBezTo>
                  <a:cubicBezTo>
                    <a:pt x="482" y="258"/>
                    <a:pt x="484" y="257"/>
                    <a:pt x="486" y="257"/>
                  </a:cubicBezTo>
                  <a:cubicBezTo>
                    <a:pt x="488" y="257"/>
                    <a:pt x="493" y="256"/>
                    <a:pt x="494" y="255"/>
                  </a:cubicBezTo>
                  <a:cubicBezTo>
                    <a:pt x="495" y="253"/>
                    <a:pt x="486" y="256"/>
                    <a:pt x="486" y="255"/>
                  </a:cubicBezTo>
                  <a:cubicBezTo>
                    <a:pt x="486" y="253"/>
                    <a:pt x="491" y="252"/>
                    <a:pt x="494" y="252"/>
                  </a:cubicBezTo>
                  <a:cubicBezTo>
                    <a:pt x="497" y="252"/>
                    <a:pt x="495" y="248"/>
                    <a:pt x="497" y="250"/>
                  </a:cubicBezTo>
                  <a:cubicBezTo>
                    <a:pt x="498" y="251"/>
                    <a:pt x="499" y="251"/>
                    <a:pt x="501" y="250"/>
                  </a:cubicBezTo>
                  <a:cubicBezTo>
                    <a:pt x="502" y="249"/>
                    <a:pt x="501" y="247"/>
                    <a:pt x="499" y="246"/>
                  </a:cubicBezTo>
                  <a:cubicBezTo>
                    <a:pt x="498" y="246"/>
                    <a:pt x="501" y="245"/>
                    <a:pt x="500" y="244"/>
                  </a:cubicBezTo>
                  <a:cubicBezTo>
                    <a:pt x="500" y="243"/>
                    <a:pt x="501" y="239"/>
                    <a:pt x="503" y="238"/>
                  </a:cubicBezTo>
                  <a:cubicBezTo>
                    <a:pt x="506" y="238"/>
                    <a:pt x="505" y="236"/>
                    <a:pt x="506" y="236"/>
                  </a:cubicBezTo>
                  <a:cubicBezTo>
                    <a:pt x="508" y="236"/>
                    <a:pt x="509" y="234"/>
                    <a:pt x="510" y="233"/>
                  </a:cubicBezTo>
                  <a:cubicBezTo>
                    <a:pt x="512" y="231"/>
                    <a:pt x="514" y="235"/>
                    <a:pt x="516" y="233"/>
                  </a:cubicBezTo>
                  <a:cubicBezTo>
                    <a:pt x="517" y="232"/>
                    <a:pt x="519" y="231"/>
                    <a:pt x="520" y="230"/>
                  </a:cubicBezTo>
                  <a:cubicBezTo>
                    <a:pt x="522" y="229"/>
                    <a:pt x="524" y="228"/>
                    <a:pt x="526" y="228"/>
                  </a:cubicBezTo>
                  <a:cubicBezTo>
                    <a:pt x="528" y="228"/>
                    <a:pt x="531" y="225"/>
                    <a:pt x="532" y="223"/>
                  </a:cubicBezTo>
                  <a:cubicBezTo>
                    <a:pt x="533" y="222"/>
                    <a:pt x="534" y="225"/>
                    <a:pt x="532" y="225"/>
                  </a:cubicBezTo>
                  <a:cubicBezTo>
                    <a:pt x="530" y="226"/>
                    <a:pt x="533" y="227"/>
                    <a:pt x="537" y="227"/>
                  </a:cubicBezTo>
                  <a:cubicBezTo>
                    <a:pt x="540" y="227"/>
                    <a:pt x="535" y="228"/>
                    <a:pt x="533" y="228"/>
                  </a:cubicBezTo>
                  <a:cubicBezTo>
                    <a:pt x="530" y="228"/>
                    <a:pt x="529" y="229"/>
                    <a:pt x="526" y="232"/>
                  </a:cubicBezTo>
                  <a:cubicBezTo>
                    <a:pt x="523" y="235"/>
                    <a:pt x="524" y="236"/>
                    <a:pt x="526" y="237"/>
                  </a:cubicBezTo>
                  <a:cubicBezTo>
                    <a:pt x="527" y="239"/>
                    <a:pt x="530" y="238"/>
                    <a:pt x="532" y="236"/>
                  </a:cubicBezTo>
                  <a:cubicBezTo>
                    <a:pt x="535" y="234"/>
                    <a:pt x="535" y="232"/>
                    <a:pt x="537" y="232"/>
                  </a:cubicBezTo>
                  <a:cubicBezTo>
                    <a:pt x="540" y="232"/>
                    <a:pt x="546" y="230"/>
                    <a:pt x="549" y="229"/>
                  </a:cubicBezTo>
                  <a:cubicBezTo>
                    <a:pt x="548" y="218"/>
                    <a:pt x="548" y="218"/>
                    <a:pt x="548" y="218"/>
                  </a:cubicBezTo>
                  <a:cubicBezTo>
                    <a:pt x="554" y="195"/>
                    <a:pt x="554" y="195"/>
                    <a:pt x="554" y="195"/>
                  </a:cubicBezTo>
                  <a:cubicBezTo>
                    <a:pt x="553" y="195"/>
                    <a:pt x="551" y="195"/>
                    <a:pt x="547" y="195"/>
                  </a:cubicBezTo>
                  <a:moveTo>
                    <a:pt x="398" y="386"/>
                  </a:moveTo>
                  <a:cubicBezTo>
                    <a:pt x="398" y="386"/>
                    <a:pt x="398" y="386"/>
                    <a:pt x="398" y="386"/>
                  </a:cubicBezTo>
                  <a:cubicBezTo>
                    <a:pt x="398" y="386"/>
                    <a:pt x="398" y="386"/>
                    <a:pt x="398" y="386"/>
                  </a:cubicBezTo>
                  <a:moveTo>
                    <a:pt x="406" y="390"/>
                  </a:moveTo>
                  <a:cubicBezTo>
                    <a:pt x="406" y="390"/>
                    <a:pt x="406" y="390"/>
                    <a:pt x="406" y="390"/>
                  </a:cubicBezTo>
                  <a:close/>
                  <a:moveTo>
                    <a:pt x="398" y="386"/>
                  </a:moveTo>
                  <a:cubicBezTo>
                    <a:pt x="397" y="386"/>
                    <a:pt x="397" y="386"/>
                    <a:pt x="397" y="386"/>
                  </a:cubicBezTo>
                  <a:cubicBezTo>
                    <a:pt x="397" y="386"/>
                    <a:pt x="397" y="386"/>
                    <a:pt x="398" y="386"/>
                  </a:cubicBezTo>
                  <a:moveTo>
                    <a:pt x="363" y="342"/>
                  </a:moveTo>
                  <a:cubicBezTo>
                    <a:pt x="363" y="342"/>
                    <a:pt x="362" y="342"/>
                    <a:pt x="362" y="342"/>
                  </a:cubicBezTo>
                  <a:cubicBezTo>
                    <a:pt x="362" y="342"/>
                    <a:pt x="363" y="342"/>
                    <a:pt x="363" y="342"/>
                  </a:cubicBezTo>
                  <a:moveTo>
                    <a:pt x="363" y="342"/>
                  </a:moveTo>
                  <a:cubicBezTo>
                    <a:pt x="363" y="342"/>
                    <a:pt x="363" y="342"/>
                    <a:pt x="363" y="342"/>
                  </a:cubicBezTo>
                  <a:cubicBezTo>
                    <a:pt x="363" y="342"/>
                    <a:pt x="363" y="342"/>
                    <a:pt x="363" y="342"/>
                  </a:cubicBezTo>
                  <a:moveTo>
                    <a:pt x="411" y="217"/>
                  </a:moveTo>
                  <a:cubicBezTo>
                    <a:pt x="409" y="217"/>
                    <a:pt x="413" y="212"/>
                    <a:pt x="409" y="214"/>
                  </a:cubicBezTo>
                  <a:cubicBezTo>
                    <a:pt x="406" y="216"/>
                    <a:pt x="400" y="221"/>
                    <a:pt x="398" y="219"/>
                  </a:cubicBezTo>
                  <a:cubicBezTo>
                    <a:pt x="395" y="217"/>
                    <a:pt x="393" y="220"/>
                    <a:pt x="391" y="218"/>
                  </a:cubicBezTo>
                  <a:cubicBezTo>
                    <a:pt x="389" y="216"/>
                    <a:pt x="397" y="211"/>
                    <a:pt x="401" y="211"/>
                  </a:cubicBezTo>
                  <a:cubicBezTo>
                    <a:pt x="402" y="211"/>
                    <a:pt x="403" y="211"/>
                    <a:pt x="404" y="210"/>
                  </a:cubicBezTo>
                  <a:cubicBezTo>
                    <a:pt x="406" y="208"/>
                    <a:pt x="408" y="204"/>
                    <a:pt x="411" y="204"/>
                  </a:cubicBezTo>
                  <a:cubicBezTo>
                    <a:pt x="414" y="204"/>
                    <a:pt x="421" y="205"/>
                    <a:pt x="422" y="208"/>
                  </a:cubicBezTo>
                  <a:cubicBezTo>
                    <a:pt x="422" y="212"/>
                    <a:pt x="427" y="209"/>
                    <a:pt x="427" y="212"/>
                  </a:cubicBezTo>
                  <a:cubicBezTo>
                    <a:pt x="427" y="215"/>
                    <a:pt x="430" y="218"/>
                    <a:pt x="430" y="219"/>
                  </a:cubicBezTo>
                  <a:cubicBezTo>
                    <a:pt x="430" y="220"/>
                    <a:pt x="430" y="220"/>
                    <a:pt x="429" y="220"/>
                  </a:cubicBezTo>
                  <a:cubicBezTo>
                    <a:pt x="427" y="222"/>
                    <a:pt x="428" y="218"/>
                    <a:pt x="424" y="218"/>
                  </a:cubicBezTo>
                  <a:cubicBezTo>
                    <a:pt x="421" y="218"/>
                    <a:pt x="418" y="221"/>
                    <a:pt x="415" y="220"/>
                  </a:cubicBezTo>
                  <a:cubicBezTo>
                    <a:pt x="412" y="219"/>
                    <a:pt x="414" y="217"/>
                    <a:pt x="411" y="217"/>
                  </a:cubicBezTo>
                  <a:moveTo>
                    <a:pt x="433" y="237"/>
                  </a:moveTo>
                  <a:cubicBezTo>
                    <a:pt x="433" y="234"/>
                    <a:pt x="437" y="232"/>
                    <a:pt x="435" y="228"/>
                  </a:cubicBezTo>
                  <a:cubicBezTo>
                    <a:pt x="432" y="224"/>
                    <a:pt x="428" y="224"/>
                    <a:pt x="427" y="227"/>
                  </a:cubicBezTo>
                  <a:cubicBezTo>
                    <a:pt x="426" y="230"/>
                    <a:pt x="423" y="229"/>
                    <a:pt x="422" y="231"/>
                  </a:cubicBezTo>
                  <a:cubicBezTo>
                    <a:pt x="420" y="233"/>
                    <a:pt x="419" y="238"/>
                    <a:pt x="420" y="242"/>
                  </a:cubicBezTo>
                  <a:cubicBezTo>
                    <a:pt x="421" y="245"/>
                    <a:pt x="420" y="247"/>
                    <a:pt x="417" y="249"/>
                  </a:cubicBezTo>
                  <a:cubicBezTo>
                    <a:pt x="413" y="251"/>
                    <a:pt x="411" y="246"/>
                    <a:pt x="413" y="240"/>
                  </a:cubicBezTo>
                  <a:cubicBezTo>
                    <a:pt x="414" y="235"/>
                    <a:pt x="416" y="231"/>
                    <a:pt x="414" y="231"/>
                  </a:cubicBezTo>
                  <a:cubicBezTo>
                    <a:pt x="412" y="231"/>
                    <a:pt x="417" y="225"/>
                    <a:pt x="422" y="224"/>
                  </a:cubicBezTo>
                  <a:cubicBezTo>
                    <a:pt x="426" y="223"/>
                    <a:pt x="432" y="223"/>
                    <a:pt x="432" y="222"/>
                  </a:cubicBezTo>
                  <a:cubicBezTo>
                    <a:pt x="432" y="222"/>
                    <a:pt x="432" y="222"/>
                    <a:pt x="433" y="221"/>
                  </a:cubicBezTo>
                  <a:cubicBezTo>
                    <a:pt x="434" y="221"/>
                    <a:pt x="438" y="222"/>
                    <a:pt x="441" y="223"/>
                  </a:cubicBezTo>
                  <a:cubicBezTo>
                    <a:pt x="444" y="224"/>
                    <a:pt x="449" y="221"/>
                    <a:pt x="450" y="225"/>
                  </a:cubicBezTo>
                  <a:cubicBezTo>
                    <a:pt x="452" y="229"/>
                    <a:pt x="455" y="232"/>
                    <a:pt x="452" y="232"/>
                  </a:cubicBezTo>
                  <a:cubicBezTo>
                    <a:pt x="449" y="232"/>
                    <a:pt x="445" y="228"/>
                    <a:pt x="445" y="230"/>
                  </a:cubicBezTo>
                  <a:cubicBezTo>
                    <a:pt x="446" y="233"/>
                    <a:pt x="444" y="232"/>
                    <a:pt x="444" y="235"/>
                  </a:cubicBezTo>
                  <a:cubicBezTo>
                    <a:pt x="444" y="238"/>
                    <a:pt x="441" y="243"/>
                    <a:pt x="440" y="243"/>
                  </a:cubicBezTo>
                  <a:cubicBezTo>
                    <a:pt x="440" y="243"/>
                    <a:pt x="440" y="243"/>
                    <a:pt x="440" y="243"/>
                  </a:cubicBezTo>
                  <a:cubicBezTo>
                    <a:pt x="439" y="242"/>
                    <a:pt x="441" y="237"/>
                    <a:pt x="438" y="236"/>
                  </a:cubicBezTo>
                  <a:cubicBezTo>
                    <a:pt x="435" y="235"/>
                    <a:pt x="432" y="240"/>
                    <a:pt x="433" y="237"/>
                  </a:cubicBezTo>
                  <a:moveTo>
                    <a:pt x="445" y="251"/>
                  </a:moveTo>
                  <a:cubicBezTo>
                    <a:pt x="441" y="253"/>
                    <a:pt x="435" y="252"/>
                    <a:pt x="435" y="249"/>
                  </a:cubicBezTo>
                  <a:cubicBezTo>
                    <a:pt x="435" y="245"/>
                    <a:pt x="438" y="246"/>
                    <a:pt x="439" y="247"/>
                  </a:cubicBezTo>
                  <a:cubicBezTo>
                    <a:pt x="439" y="248"/>
                    <a:pt x="440" y="248"/>
                    <a:pt x="441" y="247"/>
                  </a:cubicBezTo>
                  <a:cubicBezTo>
                    <a:pt x="443" y="246"/>
                    <a:pt x="445" y="243"/>
                    <a:pt x="447" y="244"/>
                  </a:cubicBezTo>
                  <a:cubicBezTo>
                    <a:pt x="451" y="244"/>
                    <a:pt x="451" y="246"/>
                    <a:pt x="454" y="244"/>
                  </a:cubicBezTo>
                  <a:cubicBezTo>
                    <a:pt x="456" y="243"/>
                    <a:pt x="456" y="242"/>
                    <a:pt x="457" y="243"/>
                  </a:cubicBezTo>
                  <a:cubicBezTo>
                    <a:pt x="457" y="243"/>
                    <a:pt x="457" y="243"/>
                    <a:pt x="457" y="244"/>
                  </a:cubicBezTo>
                  <a:cubicBezTo>
                    <a:pt x="456" y="245"/>
                    <a:pt x="449" y="249"/>
                    <a:pt x="445" y="251"/>
                  </a:cubicBezTo>
                  <a:moveTo>
                    <a:pt x="462" y="240"/>
                  </a:moveTo>
                  <a:cubicBezTo>
                    <a:pt x="460" y="240"/>
                    <a:pt x="459" y="240"/>
                    <a:pt x="458" y="240"/>
                  </a:cubicBezTo>
                  <a:cubicBezTo>
                    <a:pt x="456" y="241"/>
                    <a:pt x="455" y="241"/>
                    <a:pt x="454" y="239"/>
                  </a:cubicBezTo>
                  <a:cubicBezTo>
                    <a:pt x="454" y="237"/>
                    <a:pt x="461" y="235"/>
                    <a:pt x="465" y="235"/>
                  </a:cubicBezTo>
                  <a:cubicBezTo>
                    <a:pt x="468" y="236"/>
                    <a:pt x="471" y="233"/>
                    <a:pt x="472" y="235"/>
                  </a:cubicBezTo>
                  <a:cubicBezTo>
                    <a:pt x="472" y="235"/>
                    <a:pt x="472" y="235"/>
                    <a:pt x="472" y="235"/>
                  </a:cubicBezTo>
                  <a:cubicBezTo>
                    <a:pt x="474" y="238"/>
                    <a:pt x="468" y="240"/>
                    <a:pt x="462" y="240"/>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41"/>
            <p:cNvSpPr>
              <a:spLocks/>
            </p:cNvSpPr>
            <p:nvPr userDrawn="1"/>
          </p:nvSpPr>
          <p:spPr bwMode="auto">
            <a:xfrm>
              <a:off x="15338425" y="2598738"/>
              <a:ext cx="26988" cy="17463"/>
            </a:xfrm>
            <a:custGeom>
              <a:avLst/>
              <a:gdLst>
                <a:gd name="T0" fmla="*/ 6 w 10"/>
                <a:gd name="T1" fmla="*/ 2 h 6"/>
                <a:gd name="T2" fmla="*/ 1 w 10"/>
                <a:gd name="T3" fmla="*/ 3 h 6"/>
                <a:gd name="T4" fmla="*/ 8 w 10"/>
                <a:gd name="T5" fmla="*/ 5 h 6"/>
                <a:gd name="T6" fmla="*/ 9 w 10"/>
                <a:gd name="T7" fmla="*/ 2 h 6"/>
                <a:gd name="T8" fmla="*/ 6 w 10"/>
                <a:gd name="T9" fmla="*/ 2 h 6"/>
              </a:gdLst>
              <a:ahLst/>
              <a:cxnLst>
                <a:cxn ang="0">
                  <a:pos x="T0" y="T1"/>
                </a:cxn>
                <a:cxn ang="0">
                  <a:pos x="T2" y="T3"/>
                </a:cxn>
                <a:cxn ang="0">
                  <a:pos x="T4" y="T5"/>
                </a:cxn>
                <a:cxn ang="0">
                  <a:pos x="T6" y="T7"/>
                </a:cxn>
                <a:cxn ang="0">
                  <a:pos x="T8" y="T9"/>
                </a:cxn>
              </a:cxnLst>
              <a:rect l="0" t="0" r="r" b="b"/>
              <a:pathLst>
                <a:path w="10" h="6">
                  <a:moveTo>
                    <a:pt x="6" y="2"/>
                  </a:moveTo>
                  <a:cubicBezTo>
                    <a:pt x="5" y="0"/>
                    <a:pt x="0" y="2"/>
                    <a:pt x="1" y="3"/>
                  </a:cubicBezTo>
                  <a:cubicBezTo>
                    <a:pt x="2" y="5"/>
                    <a:pt x="6" y="6"/>
                    <a:pt x="8" y="5"/>
                  </a:cubicBezTo>
                  <a:cubicBezTo>
                    <a:pt x="10" y="5"/>
                    <a:pt x="10" y="3"/>
                    <a:pt x="9" y="2"/>
                  </a:cubicBezTo>
                  <a:cubicBezTo>
                    <a:pt x="8" y="1"/>
                    <a:pt x="6" y="4"/>
                    <a:pt x="6" y="2"/>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42"/>
            <p:cNvSpPr>
              <a:spLocks/>
            </p:cNvSpPr>
            <p:nvPr userDrawn="1"/>
          </p:nvSpPr>
          <p:spPr bwMode="auto">
            <a:xfrm>
              <a:off x="15465425" y="3276600"/>
              <a:ext cx="15875" cy="11113"/>
            </a:xfrm>
            <a:custGeom>
              <a:avLst/>
              <a:gdLst>
                <a:gd name="T0" fmla="*/ 1 w 6"/>
                <a:gd name="T1" fmla="*/ 2 h 4"/>
                <a:gd name="T2" fmla="*/ 5 w 6"/>
                <a:gd name="T3" fmla="*/ 2 h 4"/>
                <a:gd name="T4" fmla="*/ 1 w 6"/>
                <a:gd name="T5" fmla="*/ 2 h 4"/>
              </a:gdLst>
              <a:ahLst/>
              <a:cxnLst>
                <a:cxn ang="0">
                  <a:pos x="T0" y="T1"/>
                </a:cxn>
                <a:cxn ang="0">
                  <a:pos x="T2" y="T3"/>
                </a:cxn>
                <a:cxn ang="0">
                  <a:pos x="T4" y="T5"/>
                </a:cxn>
              </a:cxnLst>
              <a:rect l="0" t="0" r="r" b="b"/>
              <a:pathLst>
                <a:path w="6" h="4">
                  <a:moveTo>
                    <a:pt x="1" y="2"/>
                  </a:moveTo>
                  <a:cubicBezTo>
                    <a:pt x="3" y="3"/>
                    <a:pt x="4" y="4"/>
                    <a:pt x="5" y="2"/>
                  </a:cubicBezTo>
                  <a:cubicBezTo>
                    <a:pt x="6" y="1"/>
                    <a:pt x="0" y="0"/>
                    <a:pt x="1" y="2"/>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43"/>
            <p:cNvSpPr>
              <a:spLocks/>
            </p:cNvSpPr>
            <p:nvPr userDrawn="1"/>
          </p:nvSpPr>
          <p:spPr bwMode="auto">
            <a:xfrm>
              <a:off x="15490825" y="3287713"/>
              <a:ext cx="11113" cy="7938"/>
            </a:xfrm>
            <a:custGeom>
              <a:avLst/>
              <a:gdLst>
                <a:gd name="T0" fmla="*/ 2 w 4"/>
                <a:gd name="T1" fmla="*/ 0 h 3"/>
                <a:gd name="T2" fmla="*/ 3 w 4"/>
                <a:gd name="T3" fmla="*/ 2 h 3"/>
                <a:gd name="T4" fmla="*/ 2 w 4"/>
                <a:gd name="T5" fmla="*/ 0 h 3"/>
              </a:gdLst>
              <a:ahLst/>
              <a:cxnLst>
                <a:cxn ang="0">
                  <a:pos x="T0" y="T1"/>
                </a:cxn>
                <a:cxn ang="0">
                  <a:pos x="T2" y="T3"/>
                </a:cxn>
                <a:cxn ang="0">
                  <a:pos x="T4" y="T5"/>
                </a:cxn>
              </a:cxnLst>
              <a:rect l="0" t="0" r="r" b="b"/>
              <a:pathLst>
                <a:path w="4" h="3">
                  <a:moveTo>
                    <a:pt x="2" y="0"/>
                  </a:moveTo>
                  <a:cubicBezTo>
                    <a:pt x="0" y="0"/>
                    <a:pt x="2" y="3"/>
                    <a:pt x="3" y="2"/>
                  </a:cubicBezTo>
                  <a:cubicBezTo>
                    <a:pt x="4" y="1"/>
                    <a:pt x="4" y="0"/>
                    <a:pt x="2" y="0"/>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44"/>
            <p:cNvSpPr>
              <a:spLocks/>
            </p:cNvSpPr>
            <p:nvPr userDrawn="1"/>
          </p:nvSpPr>
          <p:spPr bwMode="auto">
            <a:xfrm>
              <a:off x="15368588" y="2713038"/>
              <a:ext cx="33338" cy="11113"/>
            </a:xfrm>
            <a:custGeom>
              <a:avLst/>
              <a:gdLst>
                <a:gd name="T0" fmla="*/ 9 w 12"/>
                <a:gd name="T1" fmla="*/ 1 h 4"/>
                <a:gd name="T2" fmla="*/ 3 w 12"/>
                <a:gd name="T3" fmla="*/ 4 h 4"/>
                <a:gd name="T4" fmla="*/ 7 w 12"/>
                <a:gd name="T5" fmla="*/ 3 h 4"/>
                <a:gd name="T6" fmla="*/ 9 w 12"/>
                <a:gd name="T7" fmla="*/ 1 h 4"/>
              </a:gdLst>
              <a:ahLst/>
              <a:cxnLst>
                <a:cxn ang="0">
                  <a:pos x="T0" y="T1"/>
                </a:cxn>
                <a:cxn ang="0">
                  <a:pos x="T2" y="T3"/>
                </a:cxn>
                <a:cxn ang="0">
                  <a:pos x="T4" y="T5"/>
                </a:cxn>
                <a:cxn ang="0">
                  <a:pos x="T6" y="T7"/>
                </a:cxn>
              </a:cxnLst>
              <a:rect l="0" t="0" r="r" b="b"/>
              <a:pathLst>
                <a:path w="12" h="4">
                  <a:moveTo>
                    <a:pt x="9" y="1"/>
                  </a:moveTo>
                  <a:cubicBezTo>
                    <a:pt x="7" y="0"/>
                    <a:pt x="0" y="4"/>
                    <a:pt x="3" y="4"/>
                  </a:cubicBezTo>
                  <a:cubicBezTo>
                    <a:pt x="4" y="4"/>
                    <a:pt x="5" y="3"/>
                    <a:pt x="7" y="3"/>
                  </a:cubicBezTo>
                  <a:cubicBezTo>
                    <a:pt x="8" y="3"/>
                    <a:pt x="12" y="2"/>
                    <a:pt x="9" y="1"/>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45"/>
            <p:cNvSpPr>
              <a:spLocks/>
            </p:cNvSpPr>
            <p:nvPr userDrawn="1"/>
          </p:nvSpPr>
          <p:spPr bwMode="auto">
            <a:xfrm>
              <a:off x="15443200" y="3265488"/>
              <a:ext cx="14288" cy="11113"/>
            </a:xfrm>
            <a:custGeom>
              <a:avLst/>
              <a:gdLst>
                <a:gd name="T0" fmla="*/ 1 w 5"/>
                <a:gd name="T1" fmla="*/ 2 h 4"/>
                <a:gd name="T2" fmla="*/ 4 w 5"/>
                <a:gd name="T3" fmla="*/ 2 h 4"/>
                <a:gd name="T4" fmla="*/ 1 w 5"/>
                <a:gd name="T5" fmla="*/ 2 h 4"/>
              </a:gdLst>
              <a:ahLst/>
              <a:cxnLst>
                <a:cxn ang="0">
                  <a:pos x="T0" y="T1"/>
                </a:cxn>
                <a:cxn ang="0">
                  <a:pos x="T2" y="T3"/>
                </a:cxn>
                <a:cxn ang="0">
                  <a:pos x="T4" y="T5"/>
                </a:cxn>
              </a:cxnLst>
              <a:rect l="0" t="0" r="r" b="b"/>
              <a:pathLst>
                <a:path w="5" h="4">
                  <a:moveTo>
                    <a:pt x="1" y="2"/>
                  </a:moveTo>
                  <a:cubicBezTo>
                    <a:pt x="3" y="4"/>
                    <a:pt x="4" y="3"/>
                    <a:pt x="4" y="2"/>
                  </a:cubicBezTo>
                  <a:cubicBezTo>
                    <a:pt x="5" y="0"/>
                    <a:pt x="0" y="0"/>
                    <a:pt x="1" y="2"/>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46"/>
            <p:cNvSpPr>
              <a:spLocks/>
            </p:cNvSpPr>
            <p:nvPr userDrawn="1"/>
          </p:nvSpPr>
          <p:spPr bwMode="auto">
            <a:xfrm>
              <a:off x="15517813" y="2638425"/>
              <a:ext cx="41275" cy="38100"/>
            </a:xfrm>
            <a:custGeom>
              <a:avLst/>
              <a:gdLst>
                <a:gd name="T0" fmla="*/ 13 w 15"/>
                <a:gd name="T1" fmla="*/ 1 h 14"/>
                <a:gd name="T2" fmla="*/ 9 w 15"/>
                <a:gd name="T3" fmla="*/ 3 h 14"/>
                <a:gd name="T4" fmla="*/ 4 w 15"/>
                <a:gd name="T5" fmla="*/ 8 h 14"/>
                <a:gd name="T6" fmla="*/ 1 w 15"/>
                <a:gd name="T7" fmla="*/ 9 h 14"/>
                <a:gd name="T8" fmla="*/ 3 w 15"/>
                <a:gd name="T9" fmla="*/ 13 h 14"/>
                <a:gd name="T10" fmla="*/ 5 w 15"/>
                <a:gd name="T11" fmla="*/ 13 h 14"/>
                <a:gd name="T12" fmla="*/ 12 w 15"/>
                <a:gd name="T13" fmla="*/ 8 h 14"/>
                <a:gd name="T14" fmla="*/ 10 w 15"/>
                <a:gd name="T15" fmla="*/ 5 h 14"/>
                <a:gd name="T16" fmla="*/ 14 w 15"/>
                <a:gd name="T17" fmla="*/ 4 h 14"/>
                <a:gd name="T18" fmla="*/ 13 w 15"/>
                <a:gd name="T19" fmla="*/ 1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14">
                  <a:moveTo>
                    <a:pt x="13" y="1"/>
                  </a:moveTo>
                  <a:cubicBezTo>
                    <a:pt x="13" y="0"/>
                    <a:pt x="11" y="0"/>
                    <a:pt x="9" y="3"/>
                  </a:cubicBezTo>
                  <a:cubicBezTo>
                    <a:pt x="7" y="5"/>
                    <a:pt x="5" y="7"/>
                    <a:pt x="4" y="8"/>
                  </a:cubicBezTo>
                  <a:cubicBezTo>
                    <a:pt x="4" y="9"/>
                    <a:pt x="1" y="8"/>
                    <a:pt x="1" y="9"/>
                  </a:cubicBezTo>
                  <a:cubicBezTo>
                    <a:pt x="0" y="11"/>
                    <a:pt x="1" y="14"/>
                    <a:pt x="3" y="13"/>
                  </a:cubicBezTo>
                  <a:cubicBezTo>
                    <a:pt x="4" y="12"/>
                    <a:pt x="4" y="13"/>
                    <a:pt x="5" y="13"/>
                  </a:cubicBezTo>
                  <a:cubicBezTo>
                    <a:pt x="6" y="13"/>
                    <a:pt x="11" y="10"/>
                    <a:pt x="12" y="8"/>
                  </a:cubicBezTo>
                  <a:cubicBezTo>
                    <a:pt x="13" y="7"/>
                    <a:pt x="10" y="6"/>
                    <a:pt x="10" y="5"/>
                  </a:cubicBezTo>
                  <a:cubicBezTo>
                    <a:pt x="10" y="4"/>
                    <a:pt x="13" y="4"/>
                    <a:pt x="14" y="4"/>
                  </a:cubicBezTo>
                  <a:cubicBezTo>
                    <a:pt x="15" y="3"/>
                    <a:pt x="13" y="2"/>
                    <a:pt x="13" y="1"/>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47"/>
            <p:cNvSpPr>
              <a:spLocks/>
            </p:cNvSpPr>
            <p:nvPr userDrawn="1"/>
          </p:nvSpPr>
          <p:spPr bwMode="auto">
            <a:xfrm>
              <a:off x="15335250" y="2728913"/>
              <a:ext cx="15875" cy="17463"/>
            </a:xfrm>
            <a:custGeom>
              <a:avLst/>
              <a:gdLst>
                <a:gd name="T0" fmla="*/ 2 w 6"/>
                <a:gd name="T1" fmla="*/ 5 h 6"/>
                <a:gd name="T2" fmla="*/ 5 w 6"/>
                <a:gd name="T3" fmla="*/ 1 h 6"/>
                <a:gd name="T4" fmla="*/ 2 w 6"/>
                <a:gd name="T5" fmla="*/ 5 h 6"/>
              </a:gdLst>
              <a:ahLst/>
              <a:cxnLst>
                <a:cxn ang="0">
                  <a:pos x="T0" y="T1"/>
                </a:cxn>
                <a:cxn ang="0">
                  <a:pos x="T2" y="T3"/>
                </a:cxn>
                <a:cxn ang="0">
                  <a:pos x="T4" y="T5"/>
                </a:cxn>
              </a:cxnLst>
              <a:rect l="0" t="0" r="r" b="b"/>
              <a:pathLst>
                <a:path w="6" h="6">
                  <a:moveTo>
                    <a:pt x="2" y="5"/>
                  </a:moveTo>
                  <a:cubicBezTo>
                    <a:pt x="5" y="4"/>
                    <a:pt x="6" y="2"/>
                    <a:pt x="5" y="1"/>
                  </a:cubicBezTo>
                  <a:cubicBezTo>
                    <a:pt x="4" y="0"/>
                    <a:pt x="0" y="6"/>
                    <a:pt x="2" y="5"/>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48"/>
            <p:cNvSpPr>
              <a:spLocks/>
            </p:cNvSpPr>
            <p:nvPr userDrawn="1"/>
          </p:nvSpPr>
          <p:spPr bwMode="auto">
            <a:xfrm>
              <a:off x="15498763" y="3298825"/>
              <a:ext cx="22225" cy="22225"/>
            </a:xfrm>
            <a:custGeom>
              <a:avLst/>
              <a:gdLst>
                <a:gd name="T0" fmla="*/ 3 w 8"/>
                <a:gd name="T1" fmla="*/ 0 h 8"/>
                <a:gd name="T2" fmla="*/ 3 w 8"/>
                <a:gd name="T3" fmla="*/ 6 h 8"/>
                <a:gd name="T4" fmla="*/ 7 w 8"/>
                <a:gd name="T5" fmla="*/ 4 h 8"/>
                <a:gd name="T6" fmla="*/ 3 w 8"/>
                <a:gd name="T7" fmla="*/ 0 h 8"/>
              </a:gdLst>
              <a:ahLst/>
              <a:cxnLst>
                <a:cxn ang="0">
                  <a:pos x="T0" y="T1"/>
                </a:cxn>
                <a:cxn ang="0">
                  <a:pos x="T2" y="T3"/>
                </a:cxn>
                <a:cxn ang="0">
                  <a:pos x="T4" y="T5"/>
                </a:cxn>
                <a:cxn ang="0">
                  <a:pos x="T6" y="T7"/>
                </a:cxn>
              </a:cxnLst>
              <a:rect l="0" t="0" r="r" b="b"/>
              <a:pathLst>
                <a:path w="8" h="8">
                  <a:moveTo>
                    <a:pt x="3" y="0"/>
                  </a:moveTo>
                  <a:cubicBezTo>
                    <a:pt x="0" y="1"/>
                    <a:pt x="2" y="8"/>
                    <a:pt x="3" y="6"/>
                  </a:cubicBezTo>
                  <a:cubicBezTo>
                    <a:pt x="4" y="6"/>
                    <a:pt x="6" y="5"/>
                    <a:pt x="7" y="4"/>
                  </a:cubicBezTo>
                  <a:cubicBezTo>
                    <a:pt x="8" y="3"/>
                    <a:pt x="6" y="0"/>
                    <a:pt x="3" y="0"/>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49"/>
            <p:cNvSpPr>
              <a:spLocks/>
            </p:cNvSpPr>
            <p:nvPr userDrawn="1"/>
          </p:nvSpPr>
          <p:spPr bwMode="auto">
            <a:xfrm>
              <a:off x="17387888" y="2457450"/>
              <a:ext cx="152400" cy="77788"/>
            </a:xfrm>
            <a:custGeom>
              <a:avLst/>
              <a:gdLst>
                <a:gd name="T0" fmla="*/ 51 w 55"/>
                <a:gd name="T1" fmla="*/ 8 h 28"/>
                <a:gd name="T2" fmla="*/ 48 w 55"/>
                <a:gd name="T3" fmla="*/ 6 h 28"/>
                <a:gd name="T4" fmla="*/ 47 w 55"/>
                <a:gd name="T5" fmla="*/ 3 h 28"/>
                <a:gd name="T6" fmla="*/ 44 w 55"/>
                <a:gd name="T7" fmla="*/ 3 h 28"/>
                <a:gd name="T8" fmla="*/ 39 w 55"/>
                <a:gd name="T9" fmla="*/ 1 h 28"/>
                <a:gd name="T10" fmla="*/ 38 w 55"/>
                <a:gd name="T11" fmla="*/ 4 h 28"/>
                <a:gd name="T12" fmla="*/ 35 w 55"/>
                <a:gd name="T13" fmla="*/ 4 h 28"/>
                <a:gd name="T14" fmla="*/ 33 w 55"/>
                <a:gd name="T15" fmla="*/ 4 h 28"/>
                <a:gd name="T16" fmla="*/ 30 w 55"/>
                <a:gd name="T17" fmla="*/ 5 h 28"/>
                <a:gd name="T18" fmla="*/ 28 w 55"/>
                <a:gd name="T19" fmla="*/ 4 h 28"/>
                <a:gd name="T20" fmla="*/ 24 w 55"/>
                <a:gd name="T21" fmla="*/ 6 h 28"/>
                <a:gd name="T22" fmla="*/ 22 w 55"/>
                <a:gd name="T23" fmla="*/ 5 h 28"/>
                <a:gd name="T24" fmla="*/ 20 w 55"/>
                <a:gd name="T25" fmla="*/ 6 h 28"/>
                <a:gd name="T26" fmla="*/ 19 w 55"/>
                <a:gd name="T27" fmla="*/ 9 h 28"/>
                <a:gd name="T28" fmla="*/ 16 w 55"/>
                <a:gd name="T29" fmla="*/ 10 h 28"/>
                <a:gd name="T30" fmla="*/ 15 w 55"/>
                <a:gd name="T31" fmla="*/ 6 h 28"/>
                <a:gd name="T32" fmla="*/ 7 w 55"/>
                <a:gd name="T33" fmla="*/ 1 h 28"/>
                <a:gd name="T34" fmla="*/ 8 w 55"/>
                <a:gd name="T35" fmla="*/ 4 h 28"/>
                <a:gd name="T36" fmla="*/ 6 w 55"/>
                <a:gd name="T37" fmla="*/ 4 h 28"/>
                <a:gd name="T38" fmla="*/ 2 w 55"/>
                <a:gd name="T39" fmla="*/ 5 h 28"/>
                <a:gd name="T40" fmla="*/ 0 w 55"/>
                <a:gd name="T41" fmla="*/ 9 h 28"/>
                <a:gd name="T42" fmla="*/ 5 w 55"/>
                <a:gd name="T43" fmla="*/ 10 h 28"/>
                <a:gd name="T44" fmla="*/ 11 w 55"/>
                <a:gd name="T45" fmla="*/ 10 h 28"/>
                <a:gd name="T46" fmla="*/ 10 w 55"/>
                <a:gd name="T47" fmla="*/ 12 h 28"/>
                <a:gd name="T48" fmla="*/ 7 w 55"/>
                <a:gd name="T49" fmla="*/ 14 h 28"/>
                <a:gd name="T50" fmla="*/ 1 w 55"/>
                <a:gd name="T51" fmla="*/ 15 h 28"/>
                <a:gd name="T52" fmla="*/ 9 w 55"/>
                <a:gd name="T53" fmla="*/ 15 h 28"/>
                <a:gd name="T54" fmla="*/ 11 w 55"/>
                <a:gd name="T55" fmla="*/ 17 h 28"/>
                <a:gd name="T56" fmla="*/ 12 w 55"/>
                <a:gd name="T57" fmla="*/ 19 h 28"/>
                <a:gd name="T58" fmla="*/ 10 w 55"/>
                <a:gd name="T59" fmla="*/ 21 h 28"/>
                <a:gd name="T60" fmla="*/ 8 w 55"/>
                <a:gd name="T61" fmla="*/ 23 h 28"/>
                <a:gd name="T62" fmla="*/ 14 w 55"/>
                <a:gd name="T63" fmla="*/ 23 h 28"/>
                <a:gd name="T64" fmla="*/ 24 w 55"/>
                <a:gd name="T65" fmla="*/ 27 h 28"/>
                <a:gd name="T66" fmla="*/ 33 w 55"/>
                <a:gd name="T67" fmla="*/ 24 h 28"/>
                <a:gd name="T68" fmla="*/ 39 w 55"/>
                <a:gd name="T69" fmla="*/ 22 h 28"/>
                <a:gd name="T70" fmla="*/ 46 w 55"/>
                <a:gd name="T71" fmla="*/ 20 h 28"/>
                <a:gd name="T72" fmla="*/ 50 w 55"/>
                <a:gd name="T73" fmla="*/ 16 h 28"/>
                <a:gd name="T74" fmla="*/ 54 w 55"/>
                <a:gd name="T75" fmla="*/ 13 h 28"/>
                <a:gd name="T76" fmla="*/ 51 w 55"/>
                <a:gd name="T77" fmla="*/ 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5" h="28">
                  <a:moveTo>
                    <a:pt x="51" y="8"/>
                  </a:moveTo>
                  <a:cubicBezTo>
                    <a:pt x="49" y="8"/>
                    <a:pt x="48" y="7"/>
                    <a:pt x="48" y="6"/>
                  </a:cubicBezTo>
                  <a:cubicBezTo>
                    <a:pt x="49" y="5"/>
                    <a:pt x="47" y="4"/>
                    <a:pt x="47" y="3"/>
                  </a:cubicBezTo>
                  <a:cubicBezTo>
                    <a:pt x="48" y="2"/>
                    <a:pt x="45" y="3"/>
                    <a:pt x="44" y="3"/>
                  </a:cubicBezTo>
                  <a:cubicBezTo>
                    <a:pt x="43" y="3"/>
                    <a:pt x="40" y="0"/>
                    <a:pt x="39" y="1"/>
                  </a:cubicBezTo>
                  <a:cubicBezTo>
                    <a:pt x="38" y="1"/>
                    <a:pt x="39" y="3"/>
                    <a:pt x="38" y="4"/>
                  </a:cubicBezTo>
                  <a:cubicBezTo>
                    <a:pt x="38" y="5"/>
                    <a:pt x="35" y="3"/>
                    <a:pt x="35" y="4"/>
                  </a:cubicBezTo>
                  <a:cubicBezTo>
                    <a:pt x="35" y="5"/>
                    <a:pt x="34" y="5"/>
                    <a:pt x="33" y="4"/>
                  </a:cubicBezTo>
                  <a:cubicBezTo>
                    <a:pt x="32" y="3"/>
                    <a:pt x="30" y="4"/>
                    <a:pt x="30" y="5"/>
                  </a:cubicBezTo>
                  <a:cubicBezTo>
                    <a:pt x="31" y="5"/>
                    <a:pt x="30" y="5"/>
                    <a:pt x="28" y="4"/>
                  </a:cubicBezTo>
                  <a:cubicBezTo>
                    <a:pt x="26" y="3"/>
                    <a:pt x="24" y="5"/>
                    <a:pt x="24" y="6"/>
                  </a:cubicBezTo>
                  <a:cubicBezTo>
                    <a:pt x="25" y="7"/>
                    <a:pt x="24" y="7"/>
                    <a:pt x="22" y="5"/>
                  </a:cubicBezTo>
                  <a:cubicBezTo>
                    <a:pt x="21" y="2"/>
                    <a:pt x="19" y="5"/>
                    <a:pt x="20" y="6"/>
                  </a:cubicBezTo>
                  <a:cubicBezTo>
                    <a:pt x="21" y="8"/>
                    <a:pt x="20" y="9"/>
                    <a:pt x="19" y="9"/>
                  </a:cubicBezTo>
                  <a:cubicBezTo>
                    <a:pt x="18" y="8"/>
                    <a:pt x="17" y="9"/>
                    <a:pt x="16" y="10"/>
                  </a:cubicBezTo>
                  <a:cubicBezTo>
                    <a:pt x="15" y="11"/>
                    <a:pt x="13" y="7"/>
                    <a:pt x="15" y="6"/>
                  </a:cubicBezTo>
                  <a:cubicBezTo>
                    <a:pt x="16" y="5"/>
                    <a:pt x="9" y="1"/>
                    <a:pt x="7" y="1"/>
                  </a:cubicBezTo>
                  <a:cubicBezTo>
                    <a:pt x="5" y="1"/>
                    <a:pt x="6" y="3"/>
                    <a:pt x="8" y="4"/>
                  </a:cubicBezTo>
                  <a:cubicBezTo>
                    <a:pt x="9" y="5"/>
                    <a:pt x="7" y="5"/>
                    <a:pt x="6" y="4"/>
                  </a:cubicBezTo>
                  <a:cubicBezTo>
                    <a:pt x="5" y="3"/>
                    <a:pt x="3" y="4"/>
                    <a:pt x="2" y="5"/>
                  </a:cubicBezTo>
                  <a:cubicBezTo>
                    <a:pt x="1" y="7"/>
                    <a:pt x="0" y="7"/>
                    <a:pt x="0" y="9"/>
                  </a:cubicBezTo>
                  <a:cubicBezTo>
                    <a:pt x="0" y="10"/>
                    <a:pt x="2" y="11"/>
                    <a:pt x="5" y="10"/>
                  </a:cubicBezTo>
                  <a:cubicBezTo>
                    <a:pt x="7" y="9"/>
                    <a:pt x="10" y="9"/>
                    <a:pt x="11" y="10"/>
                  </a:cubicBezTo>
                  <a:cubicBezTo>
                    <a:pt x="12" y="11"/>
                    <a:pt x="9" y="11"/>
                    <a:pt x="10" y="12"/>
                  </a:cubicBezTo>
                  <a:cubicBezTo>
                    <a:pt x="11" y="13"/>
                    <a:pt x="10" y="14"/>
                    <a:pt x="7" y="14"/>
                  </a:cubicBezTo>
                  <a:cubicBezTo>
                    <a:pt x="4" y="13"/>
                    <a:pt x="1" y="14"/>
                    <a:pt x="1" y="15"/>
                  </a:cubicBezTo>
                  <a:cubicBezTo>
                    <a:pt x="2" y="16"/>
                    <a:pt x="9" y="14"/>
                    <a:pt x="9" y="15"/>
                  </a:cubicBezTo>
                  <a:cubicBezTo>
                    <a:pt x="9" y="16"/>
                    <a:pt x="9" y="18"/>
                    <a:pt x="11" y="17"/>
                  </a:cubicBezTo>
                  <a:cubicBezTo>
                    <a:pt x="13" y="17"/>
                    <a:pt x="11" y="19"/>
                    <a:pt x="12" y="19"/>
                  </a:cubicBezTo>
                  <a:cubicBezTo>
                    <a:pt x="13" y="19"/>
                    <a:pt x="13" y="21"/>
                    <a:pt x="10" y="21"/>
                  </a:cubicBezTo>
                  <a:cubicBezTo>
                    <a:pt x="8" y="22"/>
                    <a:pt x="7" y="22"/>
                    <a:pt x="8" y="23"/>
                  </a:cubicBezTo>
                  <a:cubicBezTo>
                    <a:pt x="9" y="24"/>
                    <a:pt x="12" y="23"/>
                    <a:pt x="14" y="23"/>
                  </a:cubicBezTo>
                  <a:cubicBezTo>
                    <a:pt x="17" y="22"/>
                    <a:pt x="21" y="25"/>
                    <a:pt x="24" y="27"/>
                  </a:cubicBezTo>
                  <a:cubicBezTo>
                    <a:pt x="27" y="28"/>
                    <a:pt x="32" y="26"/>
                    <a:pt x="33" y="24"/>
                  </a:cubicBezTo>
                  <a:cubicBezTo>
                    <a:pt x="33" y="23"/>
                    <a:pt x="37" y="23"/>
                    <a:pt x="39" y="22"/>
                  </a:cubicBezTo>
                  <a:cubicBezTo>
                    <a:pt x="41" y="21"/>
                    <a:pt x="43" y="20"/>
                    <a:pt x="46" y="20"/>
                  </a:cubicBezTo>
                  <a:cubicBezTo>
                    <a:pt x="49" y="20"/>
                    <a:pt x="49" y="16"/>
                    <a:pt x="50" y="16"/>
                  </a:cubicBezTo>
                  <a:cubicBezTo>
                    <a:pt x="51" y="17"/>
                    <a:pt x="53" y="14"/>
                    <a:pt x="54" y="13"/>
                  </a:cubicBezTo>
                  <a:cubicBezTo>
                    <a:pt x="55" y="11"/>
                    <a:pt x="53" y="8"/>
                    <a:pt x="51" y="8"/>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50"/>
            <p:cNvSpPr>
              <a:spLocks/>
            </p:cNvSpPr>
            <p:nvPr userDrawn="1"/>
          </p:nvSpPr>
          <p:spPr bwMode="auto">
            <a:xfrm>
              <a:off x="16611600" y="3217863"/>
              <a:ext cx="11113" cy="25400"/>
            </a:xfrm>
            <a:custGeom>
              <a:avLst/>
              <a:gdLst>
                <a:gd name="T0" fmla="*/ 1 w 4"/>
                <a:gd name="T1" fmla="*/ 2 h 9"/>
                <a:gd name="T2" fmla="*/ 0 w 4"/>
                <a:gd name="T3" fmla="*/ 3 h 9"/>
                <a:gd name="T4" fmla="*/ 1 w 4"/>
                <a:gd name="T5" fmla="*/ 7 h 9"/>
                <a:gd name="T6" fmla="*/ 3 w 4"/>
                <a:gd name="T7" fmla="*/ 9 h 9"/>
                <a:gd name="T8" fmla="*/ 2 w 4"/>
                <a:gd name="T9" fmla="*/ 6 h 9"/>
                <a:gd name="T10" fmla="*/ 1 w 4"/>
                <a:gd name="T11" fmla="*/ 2 h 9"/>
              </a:gdLst>
              <a:ahLst/>
              <a:cxnLst>
                <a:cxn ang="0">
                  <a:pos x="T0" y="T1"/>
                </a:cxn>
                <a:cxn ang="0">
                  <a:pos x="T2" y="T3"/>
                </a:cxn>
                <a:cxn ang="0">
                  <a:pos x="T4" y="T5"/>
                </a:cxn>
                <a:cxn ang="0">
                  <a:pos x="T6" y="T7"/>
                </a:cxn>
                <a:cxn ang="0">
                  <a:pos x="T8" y="T9"/>
                </a:cxn>
                <a:cxn ang="0">
                  <a:pos x="T10" y="T11"/>
                </a:cxn>
              </a:cxnLst>
              <a:rect l="0" t="0" r="r" b="b"/>
              <a:pathLst>
                <a:path w="4" h="9">
                  <a:moveTo>
                    <a:pt x="1" y="2"/>
                  </a:moveTo>
                  <a:cubicBezTo>
                    <a:pt x="0" y="0"/>
                    <a:pt x="0" y="1"/>
                    <a:pt x="0" y="3"/>
                  </a:cubicBezTo>
                  <a:cubicBezTo>
                    <a:pt x="0" y="5"/>
                    <a:pt x="1" y="5"/>
                    <a:pt x="1" y="7"/>
                  </a:cubicBezTo>
                  <a:cubicBezTo>
                    <a:pt x="1" y="8"/>
                    <a:pt x="3" y="9"/>
                    <a:pt x="3" y="9"/>
                  </a:cubicBezTo>
                  <a:cubicBezTo>
                    <a:pt x="4" y="8"/>
                    <a:pt x="2" y="6"/>
                    <a:pt x="2" y="6"/>
                  </a:cubicBezTo>
                  <a:cubicBezTo>
                    <a:pt x="2" y="5"/>
                    <a:pt x="2" y="4"/>
                    <a:pt x="1" y="2"/>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67"/>
            <p:cNvSpPr>
              <a:spLocks noEditPoints="1"/>
            </p:cNvSpPr>
            <p:nvPr userDrawn="1"/>
          </p:nvSpPr>
          <p:spPr bwMode="auto">
            <a:xfrm>
              <a:off x="16408400" y="3005138"/>
              <a:ext cx="85725" cy="134938"/>
            </a:xfrm>
            <a:custGeom>
              <a:avLst/>
              <a:gdLst>
                <a:gd name="T0" fmla="*/ 16 w 31"/>
                <a:gd name="T1" fmla="*/ 0 h 49"/>
                <a:gd name="T2" fmla="*/ 0 w 31"/>
                <a:gd name="T3" fmla="*/ 16 h 49"/>
                <a:gd name="T4" fmla="*/ 16 w 31"/>
                <a:gd name="T5" fmla="*/ 49 h 49"/>
                <a:gd name="T6" fmla="*/ 31 w 31"/>
                <a:gd name="T7" fmla="*/ 16 h 49"/>
                <a:gd name="T8" fmla="*/ 16 w 31"/>
                <a:gd name="T9" fmla="*/ 0 h 49"/>
                <a:gd name="T10" fmla="*/ 16 w 31"/>
                <a:gd name="T11" fmla="*/ 23 h 49"/>
                <a:gd name="T12" fmla="*/ 9 w 31"/>
                <a:gd name="T13" fmla="*/ 16 h 49"/>
                <a:gd name="T14" fmla="*/ 16 w 31"/>
                <a:gd name="T15" fmla="*/ 9 h 49"/>
                <a:gd name="T16" fmla="*/ 22 w 31"/>
                <a:gd name="T17" fmla="*/ 16 h 49"/>
                <a:gd name="T18" fmla="*/ 16 w 31"/>
                <a:gd name="T19" fmla="*/ 23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49">
                  <a:moveTo>
                    <a:pt x="16" y="0"/>
                  </a:moveTo>
                  <a:cubicBezTo>
                    <a:pt x="7" y="0"/>
                    <a:pt x="0" y="7"/>
                    <a:pt x="0" y="16"/>
                  </a:cubicBezTo>
                  <a:cubicBezTo>
                    <a:pt x="0" y="25"/>
                    <a:pt x="16" y="49"/>
                    <a:pt x="16" y="49"/>
                  </a:cubicBezTo>
                  <a:cubicBezTo>
                    <a:pt x="16" y="49"/>
                    <a:pt x="31" y="25"/>
                    <a:pt x="31" y="16"/>
                  </a:cubicBezTo>
                  <a:cubicBezTo>
                    <a:pt x="31" y="7"/>
                    <a:pt x="24" y="0"/>
                    <a:pt x="16" y="0"/>
                  </a:cubicBezTo>
                  <a:moveTo>
                    <a:pt x="16" y="23"/>
                  </a:moveTo>
                  <a:cubicBezTo>
                    <a:pt x="12" y="23"/>
                    <a:pt x="9" y="20"/>
                    <a:pt x="9" y="16"/>
                  </a:cubicBezTo>
                  <a:cubicBezTo>
                    <a:pt x="9" y="12"/>
                    <a:pt x="12" y="9"/>
                    <a:pt x="16" y="9"/>
                  </a:cubicBezTo>
                  <a:cubicBezTo>
                    <a:pt x="19" y="9"/>
                    <a:pt x="22" y="12"/>
                    <a:pt x="22" y="16"/>
                  </a:cubicBezTo>
                  <a:cubicBezTo>
                    <a:pt x="22" y="20"/>
                    <a:pt x="19" y="23"/>
                    <a:pt x="16" y="23"/>
                  </a:cubicBezTo>
                </a:path>
              </a:pathLst>
            </a:custGeom>
            <a:solidFill>
              <a:srgbClr val="7FBB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98" name="Group 97"/>
          <p:cNvGrpSpPr/>
          <p:nvPr userDrawn="1"/>
        </p:nvGrpSpPr>
        <p:grpSpPr>
          <a:xfrm>
            <a:off x="18853150" y="1957388"/>
            <a:ext cx="1490663" cy="1516063"/>
            <a:chOff x="18853150" y="1957388"/>
            <a:chExt cx="1490663" cy="1516063"/>
          </a:xfrm>
        </p:grpSpPr>
        <p:sp>
          <p:nvSpPr>
            <p:cNvPr id="58" name="Freeform 51"/>
            <p:cNvSpPr>
              <a:spLocks noEditPoints="1"/>
            </p:cNvSpPr>
            <p:nvPr userDrawn="1"/>
          </p:nvSpPr>
          <p:spPr bwMode="auto">
            <a:xfrm>
              <a:off x="18875375" y="2527300"/>
              <a:ext cx="1468438" cy="909638"/>
            </a:xfrm>
            <a:custGeom>
              <a:avLst/>
              <a:gdLst>
                <a:gd name="T0" fmla="*/ 475 w 529"/>
                <a:gd name="T1" fmla="*/ 128 h 328"/>
                <a:gd name="T2" fmla="*/ 449 w 529"/>
                <a:gd name="T3" fmla="*/ 95 h 328"/>
                <a:gd name="T4" fmla="*/ 400 w 529"/>
                <a:gd name="T5" fmla="*/ 48 h 328"/>
                <a:gd name="T6" fmla="*/ 377 w 529"/>
                <a:gd name="T7" fmla="*/ 1 h 328"/>
                <a:gd name="T8" fmla="*/ 328 w 529"/>
                <a:gd name="T9" fmla="*/ 43 h 328"/>
                <a:gd name="T10" fmla="*/ 305 w 529"/>
                <a:gd name="T11" fmla="*/ 82 h 328"/>
                <a:gd name="T12" fmla="*/ 220 w 529"/>
                <a:gd name="T13" fmla="*/ 82 h 328"/>
                <a:gd name="T14" fmla="*/ 216 w 529"/>
                <a:gd name="T15" fmla="*/ 41 h 328"/>
                <a:gd name="T16" fmla="*/ 203 w 529"/>
                <a:gd name="T17" fmla="*/ 89 h 328"/>
                <a:gd name="T18" fmla="*/ 141 w 529"/>
                <a:gd name="T19" fmla="*/ 126 h 328"/>
                <a:gd name="T20" fmla="*/ 71 w 529"/>
                <a:gd name="T21" fmla="*/ 162 h 328"/>
                <a:gd name="T22" fmla="*/ 86 w 529"/>
                <a:gd name="T23" fmla="*/ 236 h 328"/>
                <a:gd name="T24" fmla="*/ 18 w 529"/>
                <a:gd name="T25" fmla="*/ 317 h 328"/>
                <a:gd name="T26" fmla="*/ 105 w 529"/>
                <a:gd name="T27" fmla="*/ 294 h 328"/>
                <a:gd name="T28" fmla="*/ 192 w 529"/>
                <a:gd name="T29" fmla="*/ 229 h 328"/>
                <a:gd name="T30" fmla="*/ 274 w 529"/>
                <a:gd name="T31" fmla="*/ 304 h 328"/>
                <a:gd name="T32" fmla="*/ 250 w 529"/>
                <a:gd name="T33" fmla="*/ 205 h 328"/>
                <a:gd name="T34" fmla="*/ 310 w 529"/>
                <a:gd name="T35" fmla="*/ 259 h 328"/>
                <a:gd name="T36" fmla="*/ 344 w 529"/>
                <a:gd name="T37" fmla="*/ 311 h 328"/>
                <a:gd name="T38" fmla="*/ 357 w 529"/>
                <a:gd name="T39" fmla="*/ 267 h 328"/>
                <a:gd name="T40" fmla="*/ 395 w 529"/>
                <a:gd name="T41" fmla="*/ 242 h 328"/>
                <a:gd name="T42" fmla="*/ 461 w 529"/>
                <a:gd name="T43" fmla="*/ 199 h 328"/>
                <a:gd name="T44" fmla="*/ 507 w 529"/>
                <a:gd name="T45" fmla="*/ 185 h 328"/>
                <a:gd name="T46" fmla="*/ 343 w 529"/>
                <a:gd name="T47" fmla="*/ 151 h 328"/>
                <a:gd name="T48" fmla="*/ 342 w 529"/>
                <a:gd name="T49" fmla="*/ 224 h 328"/>
                <a:gd name="T50" fmla="*/ 341 w 529"/>
                <a:gd name="T51" fmla="*/ 221 h 328"/>
                <a:gd name="T52" fmla="*/ 326 w 529"/>
                <a:gd name="T53" fmla="*/ 196 h 328"/>
                <a:gd name="T54" fmla="*/ 345 w 529"/>
                <a:gd name="T55" fmla="*/ 172 h 328"/>
                <a:gd name="T56" fmla="*/ 352 w 529"/>
                <a:gd name="T57" fmla="*/ 122 h 328"/>
                <a:gd name="T58" fmla="*/ 352 w 529"/>
                <a:gd name="T59" fmla="*/ 118 h 328"/>
                <a:gd name="T60" fmla="*/ 383 w 529"/>
                <a:gd name="T61" fmla="*/ 170 h 328"/>
                <a:gd name="T62" fmla="*/ 393 w 529"/>
                <a:gd name="T63" fmla="*/ 166 h 328"/>
                <a:gd name="T64" fmla="*/ 346 w 529"/>
                <a:gd name="T65" fmla="*/ 83 h 328"/>
                <a:gd name="T66" fmla="*/ 340 w 529"/>
                <a:gd name="T67" fmla="*/ 168 h 328"/>
                <a:gd name="T68" fmla="*/ 277 w 529"/>
                <a:gd name="T69" fmla="*/ 189 h 328"/>
                <a:gd name="T70" fmla="*/ 279 w 529"/>
                <a:gd name="T71" fmla="*/ 193 h 328"/>
                <a:gd name="T72" fmla="*/ 249 w 529"/>
                <a:gd name="T73" fmla="*/ 166 h 328"/>
                <a:gd name="T74" fmla="*/ 277 w 529"/>
                <a:gd name="T75" fmla="*/ 194 h 328"/>
                <a:gd name="T76" fmla="*/ 274 w 529"/>
                <a:gd name="T77" fmla="*/ 196 h 328"/>
                <a:gd name="T78" fmla="*/ 308 w 529"/>
                <a:gd name="T79" fmla="*/ 215 h 328"/>
                <a:gd name="T80" fmla="*/ 308 w 529"/>
                <a:gd name="T81" fmla="*/ 231 h 328"/>
                <a:gd name="T82" fmla="*/ 309 w 529"/>
                <a:gd name="T83" fmla="*/ 225 h 328"/>
                <a:gd name="T84" fmla="*/ 309 w 529"/>
                <a:gd name="T85" fmla="*/ 219 h 328"/>
                <a:gd name="T86" fmla="*/ 318 w 529"/>
                <a:gd name="T87" fmla="*/ 248 h 328"/>
                <a:gd name="T88" fmla="*/ 383 w 529"/>
                <a:gd name="T89" fmla="*/ 255 h 328"/>
                <a:gd name="T90" fmla="*/ 403 w 529"/>
                <a:gd name="T91" fmla="*/ 207 h 328"/>
                <a:gd name="T92" fmla="*/ 408 w 529"/>
                <a:gd name="T93" fmla="*/ 199 h 328"/>
                <a:gd name="T94" fmla="*/ 404 w 529"/>
                <a:gd name="T95" fmla="*/ 206 h 328"/>
                <a:gd name="T96" fmla="*/ 303 w 529"/>
                <a:gd name="T97" fmla="*/ 152 h 328"/>
                <a:gd name="T98" fmla="*/ 265 w 529"/>
                <a:gd name="T99" fmla="*/ 126 h 328"/>
                <a:gd name="T100" fmla="*/ 210 w 529"/>
                <a:gd name="T101" fmla="*/ 180 h 328"/>
                <a:gd name="T102" fmla="*/ 187 w 529"/>
                <a:gd name="T103" fmla="*/ 174 h 328"/>
                <a:gd name="T104" fmla="*/ 176 w 529"/>
                <a:gd name="T105" fmla="*/ 154 h 328"/>
                <a:gd name="T106" fmla="*/ 182 w 529"/>
                <a:gd name="T107" fmla="*/ 208 h 328"/>
                <a:gd name="T108" fmla="*/ 171 w 529"/>
                <a:gd name="T109" fmla="*/ 126 h 328"/>
                <a:gd name="T110" fmla="*/ 219 w 529"/>
                <a:gd name="T111" fmla="*/ 189 h 328"/>
                <a:gd name="T112" fmla="*/ 315 w 529"/>
                <a:gd name="T113" fmla="*/ 246 h 328"/>
                <a:gd name="T114" fmla="*/ 332 w 529"/>
                <a:gd name="T115" fmla="*/ 267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29" h="328">
                  <a:moveTo>
                    <a:pt x="525" y="158"/>
                  </a:moveTo>
                  <a:cubicBezTo>
                    <a:pt x="525" y="157"/>
                    <a:pt x="529" y="155"/>
                    <a:pt x="529" y="153"/>
                  </a:cubicBezTo>
                  <a:cubicBezTo>
                    <a:pt x="528" y="152"/>
                    <a:pt x="525" y="151"/>
                    <a:pt x="522" y="150"/>
                  </a:cubicBezTo>
                  <a:cubicBezTo>
                    <a:pt x="519" y="148"/>
                    <a:pt x="516" y="149"/>
                    <a:pt x="513" y="147"/>
                  </a:cubicBezTo>
                  <a:cubicBezTo>
                    <a:pt x="511" y="146"/>
                    <a:pt x="505" y="147"/>
                    <a:pt x="505" y="146"/>
                  </a:cubicBezTo>
                  <a:cubicBezTo>
                    <a:pt x="505" y="145"/>
                    <a:pt x="501" y="142"/>
                    <a:pt x="500" y="140"/>
                  </a:cubicBezTo>
                  <a:cubicBezTo>
                    <a:pt x="499" y="139"/>
                    <a:pt x="496" y="140"/>
                    <a:pt x="494" y="141"/>
                  </a:cubicBezTo>
                  <a:cubicBezTo>
                    <a:pt x="492" y="142"/>
                    <a:pt x="490" y="142"/>
                    <a:pt x="489" y="141"/>
                  </a:cubicBezTo>
                  <a:cubicBezTo>
                    <a:pt x="487" y="140"/>
                    <a:pt x="485" y="138"/>
                    <a:pt x="483" y="139"/>
                  </a:cubicBezTo>
                  <a:cubicBezTo>
                    <a:pt x="482" y="140"/>
                    <a:pt x="479" y="139"/>
                    <a:pt x="479" y="137"/>
                  </a:cubicBezTo>
                  <a:cubicBezTo>
                    <a:pt x="480" y="134"/>
                    <a:pt x="476" y="129"/>
                    <a:pt x="475" y="128"/>
                  </a:cubicBezTo>
                  <a:cubicBezTo>
                    <a:pt x="473" y="128"/>
                    <a:pt x="468" y="129"/>
                    <a:pt x="467" y="126"/>
                  </a:cubicBezTo>
                  <a:cubicBezTo>
                    <a:pt x="466" y="124"/>
                    <a:pt x="463" y="122"/>
                    <a:pt x="464" y="121"/>
                  </a:cubicBezTo>
                  <a:cubicBezTo>
                    <a:pt x="465" y="119"/>
                    <a:pt x="464" y="114"/>
                    <a:pt x="463" y="113"/>
                  </a:cubicBezTo>
                  <a:cubicBezTo>
                    <a:pt x="462" y="111"/>
                    <a:pt x="456" y="111"/>
                    <a:pt x="454" y="112"/>
                  </a:cubicBezTo>
                  <a:cubicBezTo>
                    <a:pt x="453" y="112"/>
                    <a:pt x="449" y="111"/>
                    <a:pt x="447" y="112"/>
                  </a:cubicBezTo>
                  <a:cubicBezTo>
                    <a:pt x="445" y="113"/>
                    <a:pt x="444" y="114"/>
                    <a:pt x="442" y="114"/>
                  </a:cubicBezTo>
                  <a:cubicBezTo>
                    <a:pt x="441" y="114"/>
                    <a:pt x="440" y="114"/>
                    <a:pt x="439" y="113"/>
                  </a:cubicBezTo>
                  <a:cubicBezTo>
                    <a:pt x="439" y="112"/>
                    <a:pt x="438" y="111"/>
                    <a:pt x="438" y="109"/>
                  </a:cubicBezTo>
                  <a:cubicBezTo>
                    <a:pt x="436" y="104"/>
                    <a:pt x="435" y="100"/>
                    <a:pt x="436" y="99"/>
                  </a:cubicBezTo>
                  <a:cubicBezTo>
                    <a:pt x="437" y="97"/>
                    <a:pt x="441" y="101"/>
                    <a:pt x="444" y="100"/>
                  </a:cubicBezTo>
                  <a:cubicBezTo>
                    <a:pt x="446" y="99"/>
                    <a:pt x="449" y="97"/>
                    <a:pt x="449" y="95"/>
                  </a:cubicBezTo>
                  <a:cubicBezTo>
                    <a:pt x="449" y="93"/>
                    <a:pt x="445" y="90"/>
                    <a:pt x="443" y="90"/>
                  </a:cubicBezTo>
                  <a:cubicBezTo>
                    <a:pt x="441" y="89"/>
                    <a:pt x="440" y="85"/>
                    <a:pt x="437" y="84"/>
                  </a:cubicBezTo>
                  <a:cubicBezTo>
                    <a:pt x="434" y="82"/>
                    <a:pt x="435" y="79"/>
                    <a:pt x="432" y="77"/>
                  </a:cubicBezTo>
                  <a:cubicBezTo>
                    <a:pt x="429" y="75"/>
                    <a:pt x="431" y="72"/>
                    <a:pt x="431" y="69"/>
                  </a:cubicBezTo>
                  <a:cubicBezTo>
                    <a:pt x="431" y="67"/>
                    <a:pt x="431" y="63"/>
                    <a:pt x="430" y="62"/>
                  </a:cubicBezTo>
                  <a:cubicBezTo>
                    <a:pt x="428" y="61"/>
                    <a:pt x="422" y="58"/>
                    <a:pt x="420" y="59"/>
                  </a:cubicBezTo>
                  <a:cubicBezTo>
                    <a:pt x="417" y="60"/>
                    <a:pt x="415" y="61"/>
                    <a:pt x="414" y="59"/>
                  </a:cubicBezTo>
                  <a:cubicBezTo>
                    <a:pt x="413" y="57"/>
                    <a:pt x="411" y="56"/>
                    <a:pt x="409" y="57"/>
                  </a:cubicBezTo>
                  <a:cubicBezTo>
                    <a:pt x="406" y="57"/>
                    <a:pt x="404" y="56"/>
                    <a:pt x="403" y="55"/>
                  </a:cubicBezTo>
                  <a:cubicBezTo>
                    <a:pt x="403" y="55"/>
                    <a:pt x="403" y="54"/>
                    <a:pt x="402" y="54"/>
                  </a:cubicBezTo>
                  <a:cubicBezTo>
                    <a:pt x="402" y="52"/>
                    <a:pt x="402" y="49"/>
                    <a:pt x="400" y="48"/>
                  </a:cubicBezTo>
                  <a:cubicBezTo>
                    <a:pt x="399" y="46"/>
                    <a:pt x="396" y="43"/>
                    <a:pt x="397" y="41"/>
                  </a:cubicBezTo>
                  <a:cubicBezTo>
                    <a:pt x="398" y="40"/>
                    <a:pt x="398" y="37"/>
                    <a:pt x="396" y="36"/>
                  </a:cubicBezTo>
                  <a:cubicBezTo>
                    <a:pt x="395" y="35"/>
                    <a:pt x="394" y="34"/>
                    <a:pt x="394" y="33"/>
                  </a:cubicBezTo>
                  <a:cubicBezTo>
                    <a:pt x="393" y="32"/>
                    <a:pt x="393" y="31"/>
                    <a:pt x="394" y="30"/>
                  </a:cubicBezTo>
                  <a:cubicBezTo>
                    <a:pt x="396" y="29"/>
                    <a:pt x="399" y="29"/>
                    <a:pt x="397" y="26"/>
                  </a:cubicBezTo>
                  <a:cubicBezTo>
                    <a:pt x="395" y="24"/>
                    <a:pt x="395" y="23"/>
                    <a:pt x="395" y="21"/>
                  </a:cubicBezTo>
                  <a:cubicBezTo>
                    <a:pt x="395" y="18"/>
                    <a:pt x="394" y="16"/>
                    <a:pt x="394" y="14"/>
                  </a:cubicBezTo>
                  <a:cubicBezTo>
                    <a:pt x="394" y="13"/>
                    <a:pt x="396" y="12"/>
                    <a:pt x="398" y="9"/>
                  </a:cubicBezTo>
                  <a:cubicBezTo>
                    <a:pt x="399" y="6"/>
                    <a:pt x="402" y="6"/>
                    <a:pt x="400" y="2"/>
                  </a:cubicBezTo>
                  <a:cubicBezTo>
                    <a:pt x="399" y="2"/>
                    <a:pt x="399" y="3"/>
                    <a:pt x="397" y="3"/>
                  </a:cubicBezTo>
                  <a:cubicBezTo>
                    <a:pt x="393" y="4"/>
                    <a:pt x="383" y="0"/>
                    <a:pt x="377" y="1"/>
                  </a:cubicBezTo>
                  <a:cubicBezTo>
                    <a:pt x="372" y="2"/>
                    <a:pt x="360" y="2"/>
                    <a:pt x="357" y="5"/>
                  </a:cubicBezTo>
                  <a:cubicBezTo>
                    <a:pt x="355" y="8"/>
                    <a:pt x="348" y="9"/>
                    <a:pt x="351" y="11"/>
                  </a:cubicBezTo>
                  <a:cubicBezTo>
                    <a:pt x="354" y="14"/>
                    <a:pt x="351" y="15"/>
                    <a:pt x="353" y="18"/>
                  </a:cubicBezTo>
                  <a:cubicBezTo>
                    <a:pt x="355" y="21"/>
                    <a:pt x="356" y="22"/>
                    <a:pt x="359" y="22"/>
                  </a:cubicBezTo>
                  <a:cubicBezTo>
                    <a:pt x="362" y="21"/>
                    <a:pt x="365" y="23"/>
                    <a:pt x="362" y="26"/>
                  </a:cubicBezTo>
                  <a:cubicBezTo>
                    <a:pt x="362" y="26"/>
                    <a:pt x="361" y="26"/>
                    <a:pt x="361" y="26"/>
                  </a:cubicBezTo>
                  <a:cubicBezTo>
                    <a:pt x="359" y="29"/>
                    <a:pt x="361" y="32"/>
                    <a:pt x="360" y="37"/>
                  </a:cubicBezTo>
                  <a:cubicBezTo>
                    <a:pt x="360" y="42"/>
                    <a:pt x="355" y="41"/>
                    <a:pt x="352" y="41"/>
                  </a:cubicBezTo>
                  <a:cubicBezTo>
                    <a:pt x="349" y="41"/>
                    <a:pt x="344" y="32"/>
                    <a:pt x="342" y="30"/>
                  </a:cubicBezTo>
                  <a:cubicBezTo>
                    <a:pt x="341" y="28"/>
                    <a:pt x="336" y="32"/>
                    <a:pt x="332" y="34"/>
                  </a:cubicBezTo>
                  <a:cubicBezTo>
                    <a:pt x="328" y="37"/>
                    <a:pt x="330" y="41"/>
                    <a:pt x="328" y="43"/>
                  </a:cubicBezTo>
                  <a:cubicBezTo>
                    <a:pt x="325" y="45"/>
                    <a:pt x="324" y="48"/>
                    <a:pt x="326" y="53"/>
                  </a:cubicBezTo>
                  <a:cubicBezTo>
                    <a:pt x="326" y="53"/>
                    <a:pt x="326" y="53"/>
                    <a:pt x="326" y="54"/>
                  </a:cubicBezTo>
                  <a:cubicBezTo>
                    <a:pt x="329" y="58"/>
                    <a:pt x="328" y="62"/>
                    <a:pt x="325" y="65"/>
                  </a:cubicBezTo>
                  <a:cubicBezTo>
                    <a:pt x="324" y="67"/>
                    <a:pt x="325" y="67"/>
                    <a:pt x="326" y="68"/>
                  </a:cubicBezTo>
                  <a:cubicBezTo>
                    <a:pt x="329" y="68"/>
                    <a:pt x="331" y="67"/>
                    <a:pt x="332" y="69"/>
                  </a:cubicBezTo>
                  <a:cubicBezTo>
                    <a:pt x="334" y="70"/>
                    <a:pt x="337" y="72"/>
                    <a:pt x="339" y="71"/>
                  </a:cubicBezTo>
                  <a:cubicBezTo>
                    <a:pt x="340" y="70"/>
                    <a:pt x="345" y="73"/>
                    <a:pt x="345" y="75"/>
                  </a:cubicBezTo>
                  <a:cubicBezTo>
                    <a:pt x="345" y="76"/>
                    <a:pt x="344" y="80"/>
                    <a:pt x="344" y="82"/>
                  </a:cubicBezTo>
                  <a:cubicBezTo>
                    <a:pt x="337" y="83"/>
                    <a:pt x="318" y="81"/>
                    <a:pt x="317" y="81"/>
                  </a:cubicBezTo>
                  <a:cubicBezTo>
                    <a:pt x="316" y="80"/>
                    <a:pt x="313" y="79"/>
                    <a:pt x="311" y="79"/>
                  </a:cubicBezTo>
                  <a:cubicBezTo>
                    <a:pt x="310" y="80"/>
                    <a:pt x="308" y="82"/>
                    <a:pt x="305" y="82"/>
                  </a:cubicBezTo>
                  <a:cubicBezTo>
                    <a:pt x="301" y="82"/>
                    <a:pt x="300" y="77"/>
                    <a:pt x="300" y="75"/>
                  </a:cubicBezTo>
                  <a:cubicBezTo>
                    <a:pt x="300" y="73"/>
                    <a:pt x="282" y="77"/>
                    <a:pt x="277" y="82"/>
                  </a:cubicBezTo>
                  <a:cubicBezTo>
                    <a:pt x="272" y="86"/>
                    <a:pt x="261" y="85"/>
                    <a:pt x="260" y="87"/>
                  </a:cubicBezTo>
                  <a:cubicBezTo>
                    <a:pt x="260" y="89"/>
                    <a:pt x="258" y="90"/>
                    <a:pt x="257" y="90"/>
                  </a:cubicBezTo>
                  <a:cubicBezTo>
                    <a:pt x="257" y="89"/>
                    <a:pt x="257" y="89"/>
                    <a:pt x="256" y="88"/>
                  </a:cubicBezTo>
                  <a:cubicBezTo>
                    <a:pt x="256" y="86"/>
                    <a:pt x="254" y="85"/>
                    <a:pt x="250" y="85"/>
                  </a:cubicBezTo>
                  <a:cubicBezTo>
                    <a:pt x="246" y="85"/>
                    <a:pt x="253" y="81"/>
                    <a:pt x="251" y="79"/>
                  </a:cubicBezTo>
                  <a:cubicBezTo>
                    <a:pt x="249" y="77"/>
                    <a:pt x="245" y="83"/>
                    <a:pt x="242" y="81"/>
                  </a:cubicBezTo>
                  <a:cubicBezTo>
                    <a:pt x="238" y="80"/>
                    <a:pt x="233" y="86"/>
                    <a:pt x="230" y="88"/>
                  </a:cubicBezTo>
                  <a:cubicBezTo>
                    <a:pt x="226" y="91"/>
                    <a:pt x="222" y="88"/>
                    <a:pt x="224" y="84"/>
                  </a:cubicBezTo>
                  <a:cubicBezTo>
                    <a:pt x="227" y="80"/>
                    <a:pt x="224" y="81"/>
                    <a:pt x="220" y="82"/>
                  </a:cubicBezTo>
                  <a:cubicBezTo>
                    <a:pt x="216" y="84"/>
                    <a:pt x="212" y="82"/>
                    <a:pt x="212" y="78"/>
                  </a:cubicBezTo>
                  <a:cubicBezTo>
                    <a:pt x="212" y="78"/>
                    <a:pt x="212" y="77"/>
                    <a:pt x="212" y="76"/>
                  </a:cubicBezTo>
                  <a:cubicBezTo>
                    <a:pt x="210" y="74"/>
                    <a:pt x="207" y="72"/>
                    <a:pt x="207" y="70"/>
                  </a:cubicBezTo>
                  <a:cubicBezTo>
                    <a:pt x="208" y="68"/>
                    <a:pt x="211" y="69"/>
                    <a:pt x="213" y="71"/>
                  </a:cubicBezTo>
                  <a:cubicBezTo>
                    <a:pt x="215" y="73"/>
                    <a:pt x="220" y="74"/>
                    <a:pt x="221" y="71"/>
                  </a:cubicBezTo>
                  <a:cubicBezTo>
                    <a:pt x="221" y="70"/>
                    <a:pt x="220" y="63"/>
                    <a:pt x="217" y="65"/>
                  </a:cubicBezTo>
                  <a:cubicBezTo>
                    <a:pt x="214" y="66"/>
                    <a:pt x="213" y="65"/>
                    <a:pt x="212" y="64"/>
                  </a:cubicBezTo>
                  <a:cubicBezTo>
                    <a:pt x="211" y="62"/>
                    <a:pt x="214" y="60"/>
                    <a:pt x="215" y="57"/>
                  </a:cubicBezTo>
                  <a:cubicBezTo>
                    <a:pt x="216" y="55"/>
                    <a:pt x="221" y="56"/>
                    <a:pt x="222" y="54"/>
                  </a:cubicBezTo>
                  <a:cubicBezTo>
                    <a:pt x="222" y="52"/>
                    <a:pt x="218" y="49"/>
                    <a:pt x="217" y="49"/>
                  </a:cubicBezTo>
                  <a:cubicBezTo>
                    <a:pt x="215" y="48"/>
                    <a:pt x="214" y="43"/>
                    <a:pt x="216" y="41"/>
                  </a:cubicBezTo>
                  <a:cubicBezTo>
                    <a:pt x="218" y="40"/>
                    <a:pt x="219" y="34"/>
                    <a:pt x="217" y="32"/>
                  </a:cubicBezTo>
                  <a:cubicBezTo>
                    <a:pt x="216" y="30"/>
                    <a:pt x="210" y="32"/>
                    <a:pt x="210" y="36"/>
                  </a:cubicBezTo>
                  <a:cubicBezTo>
                    <a:pt x="209" y="41"/>
                    <a:pt x="205" y="39"/>
                    <a:pt x="203" y="40"/>
                  </a:cubicBezTo>
                  <a:cubicBezTo>
                    <a:pt x="202" y="41"/>
                    <a:pt x="206" y="42"/>
                    <a:pt x="204" y="44"/>
                  </a:cubicBezTo>
                  <a:cubicBezTo>
                    <a:pt x="202" y="46"/>
                    <a:pt x="201" y="41"/>
                    <a:pt x="198" y="41"/>
                  </a:cubicBezTo>
                  <a:cubicBezTo>
                    <a:pt x="194" y="41"/>
                    <a:pt x="194" y="46"/>
                    <a:pt x="192" y="49"/>
                  </a:cubicBezTo>
                  <a:cubicBezTo>
                    <a:pt x="191" y="52"/>
                    <a:pt x="192" y="57"/>
                    <a:pt x="192" y="61"/>
                  </a:cubicBezTo>
                  <a:cubicBezTo>
                    <a:pt x="193" y="65"/>
                    <a:pt x="198" y="67"/>
                    <a:pt x="196" y="70"/>
                  </a:cubicBezTo>
                  <a:cubicBezTo>
                    <a:pt x="196" y="72"/>
                    <a:pt x="197" y="73"/>
                    <a:pt x="198" y="75"/>
                  </a:cubicBezTo>
                  <a:cubicBezTo>
                    <a:pt x="199" y="77"/>
                    <a:pt x="201" y="79"/>
                    <a:pt x="200" y="80"/>
                  </a:cubicBezTo>
                  <a:cubicBezTo>
                    <a:pt x="198" y="83"/>
                    <a:pt x="201" y="85"/>
                    <a:pt x="203" y="89"/>
                  </a:cubicBezTo>
                  <a:cubicBezTo>
                    <a:pt x="205" y="93"/>
                    <a:pt x="198" y="91"/>
                    <a:pt x="198" y="94"/>
                  </a:cubicBezTo>
                  <a:cubicBezTo>
                    <a:pt x="198" y="96"/>
                    <a:pt x="192" y="93"/>
                    <a:pt x="190" y="92"/>
                  </a:cubicBezTo>
                  <a:cubicBezTo>
                    <a:pt x="188" y="92"/>
                    <a:pt x="182" y="92"/>
                    <a:pt x="182" y="94"/>
                  </a:cubicBezTo>
                  <a:cubicBezTo>
                    <a:pt x="182" y="94"/>
                    <a:pt x="182" y="95"/>
                    <a:pt x="182" y="96"/>
                  </a:cubicBezTo>
                  <a:cubicBezTo>
                    <a:pt x="181" y="97"/>
                    <a:pt x="181" y="98"/>
                    <a:pt x="179" y="97"/>
                  </a:cubicBezTo>
                  <a:cubicBezTo>
                    <a:pt x="177" y="96"/>
                    <a:pt x="173" y="96"/>
                    <a:pt x="168" y="97"/>
                  </a:cubicBezTo>
                  <a:cubicBezTo>
                    <a:pt x="164" y="98"/>
                    <a:pt x="162" y="103"/>
                    <a:pt x="164" y="105"/>
                  </a:cubicBezTo>
                  <a:cubicBezTo>
                    <a:pt x="166" y="107"/>
                    <a:pt x="159" y="108"/>
                    <a:pt x="159" y="105"/>
                  </a:cubicBezTo>
                  <a:cubicBezTo>
                    <a:pt x="159" y="103"/>
                    <a:pt x="154" y="104"/>
                    <a:pt x="154" y="108"/>
                  </a:cubicBezTo>
                  <a:cubicBezTo>
                    <a:pt x="154" y="111"/>
                    <a:pt x="149" y="112"/>
                    <a:pt x="149" y="116"/>
                  </a:cubicBezTo>
                  <a:cubicBezTo>
                    <a:pt x="150" y="120"/>
                    <a:pt x="144" y="124"/>
                    <a:pt x="141" y="126"/>
                  </a:cubicBezTo>
                  <a:cubicBezTo>
                    <a:pt x="140" y="127"/>
                    <a:pt x="140" y="127"/>
                    <a:pt x="139" y="127"/>
                  </a:cubicBezTo>
                  <a:cubicBezTo>
                    <a:pt x="137" y="129"/>
                    <a:pt x="134" y="130"/>
                    <a:pt x="132" y="130"/>
                  </a:cubicBezTo>
                  <a:cubicBezTo>
                    <a:pt x="131" y="130"/>
                    <a:pt x="130" y="131"/>
                    <a:pt x="129" y="131"/>
                  </a:cubicBezTo>
                  <a:cubicBezTo>
                    <a:pt x="126" y="130"/>
                    <a:pt x="122" y="133"/>
                    <a:pt x="123" y="140"/>
                  </a:cubicBezTo>
                  <a:cubicBezTo>
                    <a:pt x="124" y="146"/>
                    <a:pt x="118" y="147"/>
                    <a:pt x="112" y="147"/>
                  </a:cubicBezTo>
                  <a:cubicBezTo>
                    <a:pt x="105" y="148"/>
                    <a:pt x="108" y="153"/>
                    <a:pt x="105" y="155"/>
                  </a:cubicBezTo>
                  <a:cubicBezTo>
                    <a:pt x="102" y="157"/>
                    <a:pt x="93" y="154"/>
                    <a:pt x="92" y="150"/>
                  </a:cubicBezTo>
                  <a:cubicBezTo>
                    <a:pt x="90" y="147"/>
                    <a:pt x="82" y="150"/>
                    <a:pt x="85" y="154"/>
                  </a:cubicBezTo>
                  <a:cubicBezTo>
                    <a:pt x="89" y="158"/>
                    <a:pt x="89" y="164"/>
                    <a:pt x="87" y="166"/>
                  </a:cubicBezTo>
                  <a:cubicBezTo>
                    <a:pt x="85" y="167"/>
                    <a:pt x="80" y="163"/>
                    <a:pt x="78" y="165"/>
                  </a:cubicBezTo>
                  <a:cubicBezTo>
                    <a:pt x="75" y="167"/>
                    <a:pt x="75" y="163"/>
                    <a:pt x="71" y="162"/>
                  </a:cubicBezTo>
                  <a:cubicBezTo>
                    <a:pt x="68" y="161"/>
                    <a:pt x="66" y="164"/>
                    <a:pt x="61" y="163"/>
                  </a:cubicBezTo>
                  <a:cubicBezTo>
                    <a:pt x="55" y="163"/>
                    <a:pt x="52" y="166"/>
                    <a:pt x="54" y="168"/>
                  </a:cubicBezTo>
                  <a:cubicBezTo>
                    <a:pt x="56" y="170"/>
                    <a:pt x="54" y="173"/>
                    <a:pt x="55" y="175"/>
                  </a:cubicBezTo>
                  <a:cubicBezTo>
                    <a:pt x="57" y="177"/>
                    <a:pt x="64" y="176"/>
                    <a:pt x="69" y="179"/>
                  </a:cubicBezTo>
                  <a:cubicBezTo>
                    <a:pt x="75" y="182"/>
                    <a:pt x="76" y="180"/>
                    <a:pt x="79" y="182"/>
                  </a:cubicBezTo>
                  <a:cubicBezTo>
                    <a:pt x="81" y="184"/>
                    <a:pt x="82" y="183"/>
                    <a:pt x="82" y="187"/>
                  </a:cubicBezTo>
                  <a:cubicBezTo>
                    <a:pt x="82" y="191"/>
                    <a:pt x="85" y="194"/>
                    <a:pt x="91" y="196"/>
                  </a:cubicBezTo>
                  <a:cubicBezTo>
                    <a:pt x="96" y="197"/>
                    <a:pt x="92" y="201"/>
                    <a:pt x="93" y="204"/>
                  </a:cubicBezTo>
                  <a:cubicBezTo>
                    <a:pt x="95" y="208"/>
                    <a:pt x="91" y="213"/>
                    <a:pt x="92" y="217"/>
                  </a:cubicBezTo>
                  <a:cubicBezTo>
                    <a:pt x="93" y="221"/>
                    <a:pt x="89" y="235"/>
                    <a:pt x="87" y="236"/>
                  </a:cubicBezTo>
                  <a:cubicBezTo>
                    <a:pt x="87" y="236"/>
                    <a:pt x="86" y="236"/>
                    <a:pt x="86" y="236"/>
                  </a:cubicBezTo>
                  <a:cubicBezTo>
                    <a:pt x="83" y="237"/>
                    <a:pt x="74" y="234"/>
                    <a:pt x="68" y="234"/>
                  </a:cubicBezTo>
                  <a:cubicBezTo>
                    <a:pt x="61" y="235"/>
                    <a:pt x="41" y="233"/>
                    <a:pt x="33" y="234"/>
                  </a:cubicBezTo>
                  <a:cubicBezTo>
                    <a:pt x="24" y="235"/>
                    <a:pt x="24" y="231"/>
                    <a:pt x="20" y="231"/>
                  </a:cubicBezTo>
                  <a:cubicBezTo>
                    <a:pt x="15" y="231"/>
                    <a:pt x="17" y="236"/>
                    <a:pt x="11" y="236"/>
                  </a:cubicBezTo>
                  <a:cubicBezTo>
                    <a:pt x="4" y="236"/>
                    <a:pt x="4" y="240"/>
                    <a:pt x="8" y="244"/>
                  </a:cubicBezTo>
                  <a:cubicBezTo>
                    <a:pt x="11" y="246"/>
                    <a:pt x="11" y="250"/>
                    <a:pt x="10" y="254"/>
                  </a:cubicBezTo>
                  <a:cubicBezTo>
                    <a:pt x="10" y="257"/>
                    <a:pt x="10" y="260"/>
                    <a:pt x="11" y="262"/>
                  </a:cubicBezTo>
                  <a:cubicBezTo>
                    <a:pt x="13" y="265"/>
                    <a:pt x="8" y="282"/>
                    <a:pt x="4" y="287"/>
                  </a:cubicBezTo>
                  <a:cubicBezTo>
                    <a:pt x="0" y="292"/>
                    <a:pt x="4" y="293"/>
                    <a:pt x="8" y="296"/>
                  </a:cubicBezTo>
                  <a:cubicBezTo>
                    <a:pt x="12" y="300"/>
                    <a:pt x="9" y="312"/>
                    <a:pt x="9" y="315"/>
                  </a:cubicBezTo>
                  <a:cubicBezTo>
                    <a:pt x="9" y="317"/>
                    <a:pt x="13" y="317"/>
                    <a:pt x="18" y="317"/>
                  </a:cubicBezTo>
                  <a:cubicBezTo>
                    <a:pt x="20" y="317"/>
                    <a:pt x="23" y="316"/>
                    <a:pt x="26" y="315"/>
                  </a:cubicBezTo>
                  <a:cubicBezTo>
                    <a:pt x="28" y="315"/>
                    <a:pt x="30" y="315"/>
                    <a:pt x="32" y="315"/>
                  </a:cubicBezTo>
                  <a:cubicBezTo>
                    <a:pt x="36" y="317"/>
                    <a:pt x="39" y="328"/>
                    <a:pt x="45" y="328"/>
                  </a:cubicBezTo>
                  <a:cubicBezTo>
                    <a:pt x="47" y="327"/>
                    <a:pt x="46" y="326"/>
                    <a:pt x="47" y="324"/>
                  </a:cubicBezTo>
                  <a:cubicBezTo>
                    <a:pt x="49" y="323"/>
                    <a:pt x="51" y="324"/>
                    <a:pt x="54" y="324"/>
                  </a:cubicBezTo>
                  <a:cubicBezTo>
                    <a:pt x="56" y="324"/>
                    <a:pt x="57" y="320"/>
                    <a:pt x="63" y="320"/>
                  </a:cubicBezTo>
                  <a:cubicBezTo>
                    <a:pt x="69" y="320"/>
                    <a:pt x="73" y="320"/>
                    <a:pt x="77" y="320"/>
                  </a:cubicBezTo>
                  <a:cubicBezTo>
                    <a:pt x="81" y="320"/>
                    <a:pt x="84" y="319"/>
                    <a:pt x="85" y="316"/>
                  </a:cubicBezTo>
                  <a:cubicBezTo>
                    <a:pt x="86" y="313"/>
                    <a:pt x="89" y="311"/>
                    <a:pt x="93" y="310"/>
                  </a:cubicBezTo>
                  <a:cubicBezTo>
                    <a:pt x="97" y="310"/>
                    <a:pt x="97" y="305"/>
                    <a:pt x="97" y="303"/>
                  </a:cubicBezTo>
                  <a:cubicBezTo>
                    <a:pt x="97" y="300"/>
                    <a:pt x="104" y="296"/>
                    <a:pt x="105" y="294"/>
                  </a:cubicBezTo>
                  <a:cubicBezTo>
                    <a:pt x="105" y="293"/>
                    <a:pt x="101" y="285"/>
                    <a:pt x="105" y="279"/>
                  </a:cubicBezTo>
                  <a:cubicBezTo>
                    <a:pt x="109" y="272"/>
                    <a:pt x="114" y="272"/>
                    <a:pt x="114" y="268"/>
                  </a:cubicBezTo>
                  <a:cubicBezTo>
                    <a:pt x="114" y="265"/>
                    <a:pt x="118" y="264"/>
                    <a:pt x="124" y="263"/>
                  </a:cubicBezTo>
                  <a:cubicBezTo>
                    <a:pt x="129" y="263"/>
                    <a:pt x="131" y="259"/>
                    <a:pt x="135" y="257"/>
                  </a:cubicBezTo>
                  <a:cubicBezTo>
                    <a:pt x="139" y="255"/>
                    <a:pt x="141" y="253"/>
                    <a:pt x="140" y="248"/>
                  </a:cubicBezTo>
                  <a:cubicBezTo>
                    <a:pt x="140" y="247"/>
                    <a:pt x="139" y="246"/>
                    <a:pt x="139" y="245"/>
                  </a:cubicBezTo>
                  <a:cubicBezTo>
                    <a:pt x="137" y="239"/>
                    <a:pt x="143" y="236"/>
                    <a:pt x="148" y="235"/>
                  </a:cubicBezTo>
                  <a:cubicBezTo>
                    <a:pt x="153" y="234"/>
                    <a:pt x="165" y="237"/>
                    <a:pt x="168" y="239"/>
                  </a:cubicBezTo>
                  <a:cubicBezTo>
                    <a:pt x="171" y="241"/>
                    <a:pt x="175" y="240"/>
                    <a:pt x="180" y="235"/>
                  </a:cubicBezTo>
                  <a:cubicBezTo>
                    <a:pt x="182" y="232"/>
                    <a:pt x="185" y="231"/>
                    <a:pt x="187" y="231"/>
                  </a:cubicBezTo>
                  <a:cubicBezTo>
                    <a:pt x="188" y="230"/>
                    <a:pt x="190" y="230"/>
                    <a:pt x="192" y="229"/>
                  </a:cubicBezTo>
                  <a:cubicBezTo>
                    <a:pt x="195" y="227"/>
                    <a:pt x="194" y="224"/>
                    <a:pt x="199" y="223"/>
                  </a:cubicBezTo>
                  <a:cubicBezTo>
                    <a:pt x="205" y="221"/>
                    <a:pt x="212" y="226"/>
                    <a:pt x="214" y="229"/>
                  </a:cubicBezTo>
                  <a:cubicBezTo>
                    <a:pt x="216" y="232"/>
                    <a:pt x="217" y="233"/>
                    <a:pt x="217" y="235"/>
                  </a:cubicBezTo>
                  <a:cubicBezTo>
                    <a:pt x="218" y="238"/>
                    <a:pt x="220" y="243"/>
                    <a:pt x="228" y="248"/>
                  </a:cubicBezTo>
                  <a:cubicBezTo>
                    <a:pt x="235" y="253"/>
                    <a:pt x="238" y="259"/>
                    <a:pt x="242" y="261"/>
                  </a:cubicBezTo>
                  <a:cubicBezTo>
                    <a:pt x="246" y="263"/>
                    <a:pt x="250" y="262"/>
                    <a:pt x="252" y="265"/>
                  </a:cubicBezTo>
                  <a:cubicBezTo>
                    <a:pt x="255" y="268"/>
                    <a:pt x="258" y="270"/>
                    <a:pt x="262" y="271"/>
                  </a:cubicBezTo>
                  <a:cubicBezTo>
                    <a:pt x="265" y="273"/>
                    <a:pt x="266" y="277"/>
                    <a:pt x="269" y="278"/>
                  </a:cubicBezTo>
                  <a:cubicBezTo>
                    <a:pt x="273" y="278"/>
                    <a:pt x="270" y="281"/>
                    <a:pt x="273" y="284"/>
                  </a:cubicBezTo>
                  <a:cubicBezTo>
                    <a:pt x="275" y="287"/>
                    <a:pt x="276" y="292"/>
                    <a:pt x="273" y="296"/>
                  </a:cubicBezTo>
                  <a:cubicBezTo>
                    <a:pt x="271" y="299"/>
                    <a:pt x="272" y="304"/>
                    <a:pt x="274" y="304"/>
                  </a:cubicBezTo>
                  <a:cubicBezTo>
                    <a:pt x="275" y="304"/>
                    <a:pt x="279" y="298"/>
                    <a:pt x="279" y="295"/>
                  </a:cubicBezTo>
                  <a:cubicBezTo>
                    <a:pt x="279" y="292"/>
                    <a:pt x="283" y="292"/>
                    <a:pt x="285" y="289"/>
                  </a:cubicBezTo>
                  <a:cubicBezTo>
                    <a:pt x="288" y="286"/>
                    <a:pt x="281" y="285"/>
                    <a:pt x="280" y="281"/>
                  </a:cubicBezTo>
                  <a:cubicBezTo>
                    <a:pt x="279" y="276"/>
                    <a:pt x="285" y="272"/>
                    <a:pt x="291" y="276"/>
                  </a:cubicBezTo>
                  <a:cubicBezTo>
                    <a:pt x="296" y="279"/>
                    <a:pt x="298" y="282"/>
                    <a:pt x="299" y="276"/>
                  </a:cubicBezTo>
                  <a:cubicBezTo>
                    <a:pt x="299" y="271"/>
                    <a:pt x="282" y="264"/>
                    <a:pt x="277" y="261"/>
                  </a:cubicBezTo>
                  <a:cubicBezTo>
                    <a:pt x="273" y="259"/>
                    <a:pt x="276" y="255"/>
                    <a:pt x="270" y="255"/>
                  </a:cubicBezTo>
                  <a:cubicBezTo>
                    <a:pt x="263" y="255"/>
                    <a:pt x="255" y="247"/>
                    <a:pt x="253" y="238"/>
                  </a:cubicBezTo>
                  <a:cubicBezTo>
                    <a:pt x="251" y="229"/>
                    <a:pt x="240" y="228"/>
                    <a:pt x="238" y="223"/>
                  </a:cubicBezTo>
                  <a:cubicBezTo>
                    <a:pt x="235" y="217"/>
                    <a:pt x="240" y="217"/>
                    <a:pt x="238" y="212"/>
                  </a:cubicBezTo>
                  <a:cubicBezTo>
                    <a:pt x="236" y="207"/>
                    <a:pt x="246" y="204"/>
                    <a:pt x="250" y="205"/>
                  </a:cubicBezTo>
                  <a:cubicBezTo>
                    <a:pt x="251" y="206"/>
                    <a:pt x="251" y="207"/>
                    <a:pt x="251" y="208"/>
                  </a:cubicBezTo>
                  <a:cubicBezTo>
                    <a:pt x="252" y="210"/>
                    <a:pt x="252" y="213"/>
                    <a:pt x="253" y="213"/>
                  </a:cubicBezTo>
                  <a:cubicBezTo>
                    <a:pt x="256" y="213"/>
                    <a:pt x="261" y="212"/>
                    <a:pt x="262" y="216"/>
                  </a:cubicBezTo>
                  <a:cubicBezTo>
                    <a:pt x="262" y="220"/>
                    <a:pt x="269" y="228"/>
                    <a:pt x="271" y="231"/>
                  </a:cubicBezTo>
                  <a:cubicBezTo>
                    <a:pt x="274" y="234"/>
                    <a:pt x="279" y="233"/>
                    <a:pt x="280" y="236"/>
                  </a:cubicBezTo>
                  <a:cubicBezTo>
                    <a:pt x="280" y="238"/>
                    <a:pt x="284" y="240"/>
                    <a:pt x="289" y="241"/>
                  </a:cubicBezTo>
                  <a:cubicBezTo>
                    <a:pt x="290" y="241"/>
                    <a:pt x="292" y="242"/>
                    <a:pt x="293" y="243"/>
                  </a:cubicBezTo>
                  <a:cubicBezTo>
                    <a:pt x="295" y="244"/>
                    <a:pt x="297" y="245"/>
                    <a:pt x="299" y="247"/>
                  </a:cubicBezTo>
                  <a:cubicBezTo>
                    <a:pt x="302" y="249"/>
                    <a:pt x="304" y="251"/>
                    <a:pt x="306" y="252"/>
                  </a:cubicBezTo>
                  <a:cubicBezTo>
                    <a:pt x="307" y="252"/>
                    <a:pt x="307" y="252"/>
                    <a:pt x="307" y="253"/>
                  </a:cubicBezTo>
                  <a:cubicBezTo>
                    <a:pt x="311" y="255"/>
                    <a:pt x="313" y="256"/>
                    <a:pt x="310" y="259"/>
                  </a:cubicBezTo>
                  <a:cubicBezTo>
                    <a:pt x="307" y="262"/>
                    <a:pt x="306" y="272"/>
                    <a:pt x="309" y="275"/>
                  </a:cubicBezTo>
                  <a:cubicBezTo>
                    <a:pt x="313" y="278"/>
                    <a:pt x="314" y="283"/>
                    <a:pt x="317" y="284"/>
                  </a:cubicBezTo>
                  <a:cubicBezTo>
                    <a:pt x="317" y="284"/>
                    <a:pt x="317" y="284"/>
                    <a:pt x="317" y="284"/>
                  </a:cubicBezTo>
                  <a:cubicBezTo>
                    <a:pt x="321" y="285"/>
                    <a:pt x="323" y="290"/>
                    <a:pt x="323" y="293"/>
                  </a:cubicBezTo>
                  <a:cubicBezTo>
                    <a:pt x="322" y="297"/>
                    <a:pt x="328" y="299"/>
                    <a:pt x="330" y="296"/>
                  </a:cubicBezTo>
                  <a:cubicBezTo>
                    <a:pt x="333" y="293"/>
                    <a:pt x="340" y="298"/>
                    <a:pt x="340" y="299"/>
                  </a:cubicBezTo>
                  <a:cubicBezTo>
                    <a:pt x="340" y="301"/>
                    <a:pt x="333" y="297"/>
                    <a:pt x="329" y="300"/>
                  </a:cubicBezTo>
                  <a:cubicBezTo>
                    <a:pt x="324" y="303"/>
                    <a:pt x="332" y="306"/>
                    <a:pt x="331" y="309"/>
                  </a:cubicBezTo>
                  <a:cubicBezTo>
                    <a:pt x="330" y="313"/>
                    <a:pt x="333" y="317"/>
                    <a:pt x="336" y="317"/>
                  </a:cubicBezTo>
                  <a:cubicBezTo>
                    <a:pt x="340" y="317"/>
                    <a:pt x="344" y="323"/>
                    <a:pt x="346" y="322"/>
                  </a:cubicBezTo>
                  <a:cubicBezTo>
                    <a:pt x="348" y="320"/>
                    <a:pt x="344" y="312"/>
                    <a:pt x="344" y="311"/>
                  </a:cubicBezTo>
                  <a:cubicBezTo>
                    <a:pt x="345" y="310"/>
                    <a:pt x="350" y="313"/>
                    <a:pt x="352" y="311"/>
                  </a:cubicBezTo>
                  <a:cubicBezTo>
                    <a:pt x="354" y="308"/>
                    <a:pt x="350" y="306"/>
                    <a:pt x="347" y="306"/>
                  </a:cubicBezTo>
                  <a:cubicBezTo>
                    <a:pt x="344" y="306"/>
                    <a:pt x="347" y="302"/>
                    <a:pt x="351" y="304"/>
                  </a:cubicBezTo>
                  <a:cubicBezTo>
                    <a:pt x="355" y="307"/>
                    <a:pt x="357" y="304"/>
                    <a:pt x="358" y="303"/>
                  </a:cubicBezTo>
                  <a:cubicBezTo>
                    <a:pt x="360" y="303"/>
                    <a:pt x="361" y="296"/>
                    <a:pt x="355" y="295"/>
                  </a:cubicBezTo>
                  <a:cubicBezTo>
                    <a:pt x="349" y="293"/>
                    <a:pt x="350" y="299"/>
                    <a:pt x="346" y="295"/>
                  </a:cubicBezTo>
                  <a:cubicBezTo>
                    <a:pt x="342" y="291"/>
                    <a:pt x="350" y="293"/>
                    <a:pt x="350" y="289"/>
                  </a:cubicBezTo>
                  <a:cubicBezTo>
                    <a:pt x="350" y="286"/>
                    <a:pt x="344" y="281"/>
                    <a:pt x="341" y="277"/>
                  </a:cubicBezTo>
                  <a:cubicBezTo>
                    <a:pt x="338" y="273"/>
                    <a:pt x="345" y="271"/>
                    <a:pt x="346" y="274"/>
                  </a:cubicBezTo>
                  <a:cubicBezTo>
                    <a:pt x="348" y="277"/>
                    <a:pt x="352" y="277"/>
                    <a:pt x="355" y="275"/>
                  </a:cubicBezTo>
                  <a:cubicBezTo>
                    <a:pt x="358" y="274"/>
                    <a:pt x="352" y="269"/>
                    <a:pt x="357" y="267"/>
                  </a:cubicBezTo>
                  <a:cubicBezTo>
                    <a:pt x="362" y="266"/>
                    <a:pt x="362" y="269"/>
                    <a:pt x="363" y="269"/>
                  </a:cubicBezTo>
                  <a:cubicBezTo>
                    <a:pt x="365" y="270"/>
                    <a:pt x="366" y="266"/>
                    <a:pt x="372" y="266"/>
                  </a:cubicBezTo>
                  <a:cubicBezTo>
                    <a:pt x="374" y="266"/>
                    <a:pt x="376" y="267"/>
                    <a:pt x="379" y="269"/>
                  </a:cubicBezTo>
                  <a:cubicBezTo>
                    <a:pt x="381" y="270"/>
                    <a:pt x="383" y="272"/>
                    <a:pt x="385" y="272"/>
                  </a:cubicBezTo>
                  <a:cubicBezTo>
                    <a:pt x="386" y="272"/>
                    <a:pt x="387" y="272"/>
                    <a:pt x="388" y="271"/>
                  </a:cubicBezTo>
                  <a:cubicBezTo>
                    <a:pt x="407" y="265"/>
                    <a:pt x="407" y="265"/>
                    <a:pt x="407" y="265"/>
                  </a:cubicBezTo>
                  <a:cubicBezTo>
                    <a:pt x="408" y="265"/>
                    <a:pt x="409" y="265"/>
                    <a:pt x="409" y="264"/>
                  </a:cubicBezTo>
                  <a:cubicBezTo>
                    <a:pt x="411" y="263"/>
                    <a:pt x="404" y="260"/>
                    <a:pt x="401" y="258"/>
                  </a:cubicBezTo>
                  <a:cubicBezTo>
                    <a:pt x="400" y="257"/>
                    <a:pt x="399" y="254"/>
                    <a:pt x="399" y="252"/>
                  </a:cubicBezTo>
                  <a:cubicBezTo>
                    <a:pt x="398" y="251"/>
                    <a:pt x="398" y="250"/>
                    <a:pt x="397" y="250"/>
                  </a:cubicBezTo>
                  <a:cubicBezTo>
                    <a:pt x="395" y="250"/>
                    <a:pt x="393" y="242"/>
                    <a:pt x="395" y="242"/>
                  </a:cubicBezTo>
                  <a:cubicBezTo>
                    <a:pt x="397" y="241"/>
                    <a:pt x="400" y="234"/>
                    <a:pt x="403" y="233"/>
                  </a:cubicBezTo>
                  <a:cubicBezTo>
                    <a:pt x="405" y="232"/>
                    <a:pt x="405" y="231"/>
                    <a:pt x="406" y="230"/>
                  </a:cubicBezTo>
                  <a:cubicBezTo>
                    <a:pt x="406" y="229"/>
                    <a:pt x="406" y="227"/>
                    <a:pt x="406" y="225"/>
                  </a:cubicBezTo>
                  <a:cubicBezTo>
                    <a:pt x="406" y="221"/>
                    <a:pt x="408" y="216"/>
                    <a:pt x="411" y="216"/>
                  </a:cubicBezTo>
                  <a:cubicBezTo>
                    <a:pt x="414" y="216"/>
                    <a:pt x="417" y="216"/>
                    <a:pt x="417" y="210"/>
                  </a:cubicBezTo>
                  <a:cubicBezTo>
                    <a:pt x="417" y="210"/>
                    <a:pt x="417" y="210"/>
                    <a:pt x="416" y="210"/>
                  </a:cubicBezTo>
                  <a:cubicBezTo>
                    <a:pt x="416" y="205"/>
                    <a:pt x="417" y="205"/>
                    <a:pt x="422" y="202"/>
                  </a:cubicBezTo>
                  <a:cubicBezTo>
                    <a:pt x="426" y="198"/>
                    <a:pt x="427" y="192"/>
                    <a:pt x="431" y="191"/>
                  </a:cubicBezTo>
                  <a:cubicBezTo>
                    <a:pt x="435" y="190"/>
                    <a:pt x="437" y="188"/>
                    <a:pt x="443" y="189"/>
                  </a:cubicBezTo>
                  <a:cubicBezTo>
                    <a:pt x="449" y="190"/>
                    <a:pt x="440" y="194"/>
                    <a:pt x="444" y="196"/>
                  </a:cubicBezTo>
                  <a:cubicBezTo>
                    <a:pt x="448" y="198"/>
                    <a:pt x="460" y="196"/>
                    <a:pt x="461" y="199"/>
                  </a:cubicBezTo>
                  <a:cubicBezTo>
                    <a:pt x="462" y="202"/>
                    <a:pt x="447" y="205"/>
                    <a:pt x="447" y="207"/>
                  </a:cubicBezTo>
                  <a:cubicBezTo>
                    <a:pt x="447" y="208"/>
                    <a:pt x="455" y="210"/>
                    <a:pt x="458" y="212"/>
                  </a:cubicBezTo>
                  <a:cubicBezTo>
                    <a:pt x="460" y="213"/>
                    <a:pt x="457" y="218"/>
                    <a:pt x="458" y="220"/>
                  </a:cubicBezTo>
                  <a:cubicBezTo>
                    <a:pt x="459" y="221"/>
                    <a:pt x="463" y="220"/>
                    <a:pt x="467" y="218"/>
                  </a:cubicBezTo>
                  <a:cubicBezTo>
                    <a:pt x="470" y="215"/>
                    <a:pt x="473" y="216"/>
                    <a:pt x="477" y="213"/>
                  </a:cubicBezTo>
                  <a:cubicBezTo>
                    <a:pt x="481" y="210"/>
                    <a:pt x="490" y="213"/>
                    <a:pt x="491" y="211"/>
                  </a:cubicBezTo>
                  <a:cubicBezTo>
                    <a:pt x="492" y="209"/>
                    <a:pt x="489" y="208"/>
                    <a:pt x="480" y="208"/>
                  </a:cubicBezTo>
                  <a:cubicBezTo>
                    <a:pt x="472" y="209"/>
                    <a:pt x="472" y="201"/>
                    <a:pt x="472" y="200"/>
                  </a:cubicBezTo>
                  <a:cubicBezTo>
                    <a:pt x="472" y="198"/>
                    <a:pt x="480" y="192"/>
                    <a:pt x="485" y="191"/>
                  </a:cubicBezTo>
                  <a:cubicBezTo>
                    <a:pt x="490" y="191"/>
                    <a:pt x="494" y="189"/>
                    <a:pt x="499" y="187"/>
                  </a:cubicBezTo>
                  <a:cubicBezTo>
                    <a:pt x="501" y="186"/>
                    <a:pt x="504" y="185"/>
                    <a:pt x="507" y="185"/>
                  </a:cubicBezTo>
                  <a:cubicBezTo>
                    <a:pt x="507" y="182"/>
                    <a:pt x="506" y="180"/>
                    <a:pt x="508" y="180"/>
                  </a:cubicBezTo>
                  <a:cubicBezTo>
                    <a:pt x="509" y="179"/>
                    <a:pt x="514" y="174"/>
                    <a:pt x="516" y="174"/>
                  </a:cubicBezTo>
                  <a:cubicBezTo>
                    <a:pt x="518" y="174"/>
                    <a:pt x="525" y="175"/>
                    <a:pt x="525" y="174"/>
                  </a:cubicBezTo>
                  <a:cubicBezTo>
                    <a:pt x="525" y="173"/>
                    <a:pt x="527" y="169"/>
                    <a:pt x="527" y="168"/>
                  </a:cubicBezTo>
                  <a:cubicBezTo>
                    <a:pt x="526" y="167"/>
                    <a:pt x="524" y="165"/>
                    <a:pt x="524" y="164"/>
                  </a:cubicBezTo>
                  <a:cubicBezTo>
                    <a:pt x="525" y="162"/>
                    <a:pt x="528" y="162"/>
                    <a:pt x="528" y="161"/>
                  </a:cubicBezTo>
                  <a:cubicBezTo>
                    <a:pt x="528" y="160"/>
                    <a:pt x="525" y="159"/>
                    <a:pt x="525" y="158"/>
                  </a:cubicBezTo>
                  <a:moveTo>
                    <a:pt x="343" y="151"/>
                  </a:moveTo>
                  <a:cubicBezTo>
                    <a:pt x="343" y="153"/>
                    <a:pt x="344" y="157"/>
                    <a:pt x="343" y="158"/>
                  </a:cubicBezTo>
                  <a:cubicBezTo>
                    <a:pt x="343" y="157"/>
                    <a:pt x="343" y="157"/>
                    <a:pt x="343" y="157"/>
                  </a:cubicBezTo>
                  <a:cubicBezTo>
                    <a:pt x="344" y="156"/>
                    <a:pt x="343" y="153"/>
                    <a:pt x="343" y="151"/>
                  </a:cubicBezTo>
                  <a:moveTo>
                    <a:pt x="340" y="248"/>
                  </a:moveTo>
                  <a:cubicBezTo>
                    <a:pt x="340" y="248"/>
                    <a:pt x="340" y="248"/>
                    <a:pt x="340" y="248"/>
                  </a:cubicBezTo>
                  <a:cubicBezTo>
                    <a:pt x="340" y="248"/>
                    <a:pt x="340" y="248"/>
                    <a:pt x="340" y="248"/>
                  </a:cubicBezTo>
                  <a:close/>
                  <a:moveTo>
                    <a:pt x="343" y="171"/>
                  </a:moveTo>
                  <a:cubicBezTo>
                    <a:pt x="343" y="171"/>
                    <a:pt x="344" y="171"/>
                    <a:pt x="344" y="171"/>
                  </a:cubicBezTo>
                  <a:cubicBezTo>
                    <a:pt x="344" y="171"/>
                    <a:pt x="343" y="171"/>
                    <a:pt x="343" y="171"/>
                  </a:cubicBezTo>
                  <a:moveTo>
                    <a:pt x="341" y="245"/>
                  </a:moveTo>
                  <a:cubicBezTo>
                    <a:pt x="341" y="244"/>
                    <a:pt x="341" y="244"/>
                    <a:pt x="341" y="244"/>
                  </a:cubicBezTo>
                  <a:cubicBezTo>
                    <a:pt x="341" y="244"/>
                    <a:pt x="341" y="244"/>
                    <a:pt x="341" y="245"/>
                  </a:cubicBezTo>
                  <a:moveTo>
                    <a:pt x="342" y="224"/>
                  </a:moveTo>
                  <a:cubicBezTo>
                    <a:pt x="342" y="224"/>
                    <a:pt x="342" y="224"/>
                    <a:pt x="342" y="224"/>
                  </a:cubicBezTo>
                  <a:cubicBezTo>
                    <a:pt x="342" y="224"/>
                    <a:pt x="342" y="224"/>
                    <a:pt x="342" y="224"/>
                  </a:cubicBezTo>
                  <a:moveTo>
                    <a:pt x="341" y="225"/>
                  </a:moveTo>
                  <a:cubicBezTo>
                    <a:pt x="341" y="225"/>
                    <a:pt x="341" y="225"/>
                    <a:pt x="341" y="225"/>
                  </a:cubicBezTo>
                  <a:cubicBezTo>
                    <a:pt x="341" y="225"/>
                    <a:pt x="341" y="225"/>
                    <a:pt x="341" y="225"/>
                  </a:cubicBezTo>
                  <a:moveTo>
                    <a:pt x="342" y="224"/>
                  </a:moveTo>
                  <a:cubicBezTo>
                    <a:pt x="342" y="224"/>
                    <a:pt x="342" y="224"/>
                    <a:pt x="342" y="224"/>
                  </a:cubicBezTo>
                  <a:cubicBezTo>
                    <a:pt x="342" y="224"/>
                    <a:pt x="342" y="224"/>
                    <a:pt x="342" y="224"/>
                  </a:cubicBezTo>
                  <a:cubicBezTo>
                    <a:pt x="342" y="224"/>
                    <a:pt x="342" y="224"/>
                    <a:pt x="342" y="224"/>
                  </a:cubicBezTo>
                  <a:moveTo>
                    <a:pt x="341" y="221"/>
                  </a:moveTo>
                  <a:cubicBezTo>
                    <a:pt x="341" y="221"/>
                    <a:pt x="341" y="221"/>
                    <a:pt x="341" y="221"/>
                  </a:cubicBezTo>
                  <a:cubicBezTo>
                    <a:pt x="341" y="221"/>
                    <a:pt x="341" y="221"/>
                    <a:pt x="341" y="221"/>
                  </a:cubicBezTo>
                  <a:moveTo>
                    <a:pt x="345" y="172"/>
                  </a:moveTo>
                  <a:cubicBezTo>
                    <a:pt x="345" y="172"/>
                    <a:pt x="345" y="172"/>
                    <a:pt x="345" y="172"/>
                  </a:cubicBezTo>
                  <a:close/>
                  <a:moveTo>
                    <a:pt x="344" y="174"/>
                  </a:moveTo>
                  <a:cubicBezTo>
                    <a:pt x="345" y="173"/>
                    <a:pt x="345" y="173"/>
                    <a:pt x="345" y="173"/>
                  </a:cubicBezTo>
                  <a:cubicBezTo>
                    <a:pt x="345" y="173"/>
                    <a:pt x="345" y="173"/>
                    <a:pt x="344" y="174"/>
                  </a:cubicBezTo>
                  <a:moveTo>
                    <a:pt x="345" y="173"/>
                  </a:moveTo>
                  <a:cubicBezTo>
                    <a:pt x="345" y="173"/>
                    <a:pt x="345" y="173"/>
                    <a:pt x="345" y="173"/>
                  </a:cubicBezTo>
                  <a:cubicBezTo>
                    <a:pt x="345" y="173"/>
                    <a:pt x="345" y="173"/>
                    <a:pt x="345" y="173"/>
                  </a:cubicBezTo>
                  <a:moveTo>
                    <a:pt x="326" y="196"/>
                  </a:moveTo>
                  <a:cubicBezTo>
                    <a:pt x="326" y="196"/>
                    <a:pt x="326" y="196"/>
                    <a:pt x="326" y="196"/>
                  </a:cubicBezTo>
                  <a:cubicBezTo>
                    <a:pt x="326" y="196"/>
                    <a:pt x="326" y="196"/>
                    <a:pt x="326" y="196"/>
                  </a:cubicBezTo>
                  <a:moveTo>
                    <a:pt x="324" y="197"/>
                  </a:moveTo>
                  <a:cubicBezTo>
                    <a:pt x="325" y="197"/>
                    <a:pt x="325" y="197"/>
                    <a:pt x="325" y="197"/>
                  </a:cubicBezTo>
                  <a:cubicBezTo>
                    <a:pt x="325" y="197"/>
                    <a:pt x="325" y="197"/>
                    <a:pt x="324" y="197"/>
                  </a:cubicBezTo>
                  <a:moveTo>
                    <a:pt x="341" y="245"/>
                  </a:moveTo>
                  <a:cubicBezTo>
                    <a:pt x="341" y="245"/>
                    <a:pt x="341" y="245"/>
                    <a:pt x="340" y="245"/>
                  </a:cubicBezTo>
                  <a:cubicBezTo>
                    <a:pt x="341" y="245"/>
                    <a:pt x="341" y="245"/>
                    <a:pt x="341" y="245"/>
                  </a:cubicBezTo>
                  <a:moveTo>
                    <a:pt x="341" y="249"/>
                  </a:moveTo>
                  <a:cubicBezTo>
                    <a:pt x="340" y="249"/>
                    <a:pt x="340" y="249"/>
                    <a:pt x="340" y="249"/>
                  </a:cubicBezTo>
                  <a:cubicBezTo>
                    <a:pt x="340" y="249"/>
                    <a:pt x="340" y="249"/>
                    <a:pt x="341" y="249"/>
                  </a:cubicBezTo>
                  <a:moveTo>
                    <a:pt x="345" y="172"/>
                  </a:moveTo>
                  <a:cubicBezTo>
                    <a:pt x="345" y="172"/>
                    <a:pt x="345" y="172"/>
                    <a:pt x="345" y="172"/>
                  </a:cubicBezTo>
                  <a:cubicBezTo>
                    <a:pt x="345" y="172"/>
                    <a:pt x="345" y="172"/>
                    <a:pt x="345" y="172"/>
                  </a:cubicBezTo>
                  <a:cubicBezTo>
                    <a:pt x="345" y="172"/>
                    <a:pt x="345" y="172"/>
                    <a:pt x="345" y="172"/>
                  </a:cubicBezTo>
                  <a:moveTo>
                    <a:pt x="344" y="171"/>
                  </a:moveTo>
                  <a:cubicBezTo>
                    <a:pt x="344" y="171"/>
                    <a:pt x="344" y="171"/>
                    <a:pt x="344" y="171"/>
                  </a:cubicBezTo>
                  <a:cubicBezTo>
                    <a:pt x="344" y="171"/>
                    <a:pt x="344" y="171"/>
                    <a:pt x="344" y="171"/>
                  </a:cubicBezTo>
                  <a:moveTo>
                    <a:pt x="345" y="171"/>
                  </a:moveTo>
                  <a:cubicBezTo>
                    <a:pt x="345" y="171"/>
                    <a:pt x="345" y="171"/>
                    <a:pt x="345" y="171"/>
                  </a:cubicBezTo>
                  <a:cubicBezTo>
                    <a:pt x="345" y="171"/>
                    <a:pt x="345" y="171"/>
                    <a:pt x="345" y="171"/>
                  </a:cubicBezTo>
                  <a:moveTo>
                    <a:pt x="353" y="123"/>
                  </a:moveTo>
                  <a:cubicBezTo>
                    <a:pt x="352" y="122"/>
                    <a:pt x="352" y="122"/>
                    <a:pt x="352" y="121"/>
                  </a:cubicBezTo>
                  <a:cubicBezTo>
                    <a:pt x="352" y="121"/>
                    <a:pt x="352" y="122"/>
                    <a:pt x="352" y="122"/>
                  </a:cubicBezTo>
                  <a:cubicBezTo>
                    <a:pt x="352" y="123"/>
                    <a:pt x="352" y="123"/>
                    <a:pt x="353" y="123"/>
                  </a:cubicBezTo>
                  <a:moveTo>
                    <a:pt x="353" y="125"/>
                  </a:moveTo>
                  <a:cubicBezTo>
                    <a:pt x="353" y="125"/>
                    <a:pt x="353" y="125"/>
                    <a:pt x="353" y="125"/>
                  </a:cubicBezTo>
                  <a:cubicBezTo>
                    <a:pt x="353" y="125"/>
                    <a:pt x="353" y="125"/>
                    <a:pt x="353" y="125"/>
                  </a:cubicBezTo>
                  <a:moveTo>
                    <a:pt x="353" y="124"/>
                  </a:moveTo>
                  <a:cubicBezTo>
                    <a:pt x="353" y="124"/>
                    <a:pt x="353" y="124"/>
                    <a:pt x="353" y="123"/>
                  </a:cubicBezTo>
                  <a:cubicBezTo>
                    <a:pt x="353" y="124"/>
                    <a:pt x="353" y="124"/>
                    <a:pt x="353" y="124"/>
                  </a:cubicBezTo>
                  <a:moveTo>
                    <a:pt x="352" y="117"/>
                  </a:moveTo>
                  <a:cubicBezTo>
                    <a:pt x="352" y="117"/>
                    <a:pt x="352" y="117"/>
                    <a:pt x="353" y="116"/>
                  </a:cubicBezTo>
                  <a:cubicBezTo>
                    <a:pt x="352" y="117"/>
                    <a:pt x="352" y="117"/>
                    <a:pt x="352" y="117"/>
                  </a:cubicBezTo>
                  <a:moveTo>
                    <a:pt x="352" y="118"/>
                  </a:moveTo>
                  <a:cubicBezTo>
                    <a:pt x="352" y="118"/>
                    <a:pt x="352" y="118"/>
                    <a:pt x="352" y="119"/>
                  </a:cubicBezTo>
                  <a:cubicBezTo>
                    <a:pt x="352" y="118"/>
                    <a:pt x="352" y="118"/>
                    <a:pt x="352" y="118"/>
                  </a:cubicBezTo>
                  <a:moveTo>
                    <a:pt x="352" y="119"/>
                  </a:moveTo>
                  <a:cubicBezTo>
                    <a:pt x="352" y="120"/>
                    <a:pt x="352" y="120"/>
                    <a:pt x="352" y="121"/>
                  </a:cubicBezTo>
                  <a:cubicBezTo>
                    <a:pt x="352" y="120"/>
                    <a:pt x="352" y="120"/>
                    <a:pt x="352" y="119"/>
                  </a:cubicBezTo>
                  <a:moveTo>
                    <a:pt x="353" y="88"/>
                  </a:moveTo>
                  <a:cubicBezTo>
                    <a:pt x="353" y="88"/>
                    <a:pt x="353" y="88"/>
                    <a:pt x="353" y="88"/>
                  </a:cubicBezTo>
                  <a:cubicBezTo>
                    <a:pt x="353" y="88"/>
                    <a:pt x="353" y="88"/>
                    <a:pt x="353" y="88"/>
                  </a:cubicBezTo>
                  <a:moveTo>
                    <a:pt x="383" y="170"/>
                  </a:moveTo>
                  <a:cubicBezTo>
                    <a:pt x="383" y="170"/>
                    <a:pt x="382" y="170"/>
                    <a:pt x="382" y="170"/>
                  </a:cubicBezTo>
                  <a:cubicBezTo>
                    <a:pt x="382" y="170"/>
                    <a:pt x="383" y="170"/>
                    <a:pt x="383" y="170"/>
                  </a:cubicBezTo>
                  <a:moveTo>
                    <a:pt x="393" y="166"/>
                  </a:moveTo>
                  <a:cubicBezTo>
                    <a:pt x="391" y="167"/>
                    <a:pt x="389" y="167"/>
                    <a:pt x="387" y="168"/>
                  </a:cubicBezTo>
                  <a:cubicBezTo>
                    <a:pt x="385" y="168"/>
                    <a:pt x="384" y="169"/>
                    <a:pt x="383" y="170"/>
                  </a:cubicBezTo>
                  <a:cubicBezTo>
                    <a:pt x="385" y="168"/>
                    <a:pt x="389" y="167"/>
                    <a:pt x="393" y="166"/>
                  </a:cubicBezTo>
                  <a:moveTo>
                    <a:pt x="395" y="166"/>
                  </a:moveTo>
                  <a:cubicBezTo>
                    <a:pt x="395" y="166"/>
                    <a:pt x="395" y="166"/>
                    <a:pt x="395" y="166"/>
                  </a:cubicBezTo>
                  <a:cubicBezTo>
                    <a:pt x="395" y="166"/>
                    <a:pt x="395" y="166"/>
                    <a:pt x="395" y="166"/>
                  </a:cubicBezTo>
                  <a:moveTo>
                    <a:pt x="394" y="166"/>
                  </a:moveTo>
                  <a:cubicBezTo>
                    <a:pt x="394" y="166"/>
                    <a:pt x="394" y="166"/>
                    <a:pt x="394" y="166"/>
                  </a:cubicBezTo>
                  <a:cubicBezTo>
                    <a:pt x="394" y="166"/>
                    <a:pt x="394" y="166"/>
                    <a:pt x="394" y="166"/>
                  </a:cubicBezTo>
                  <a:moveTo>
                    <a:pt x="393" y="166"/>
                  </a:moveTo>
                  <a:cubicBezTo>
                    <a:pt x="393" y="166"/>
                    <a:pt x="393" y="166"/>
                    <a:pt x="393" y="166"/>
                  </a:cubicBezTo>
                  <a:cubicBezTo>
                    <a:pt x="393" y="166"/>
                    <a:pt x="393" y="166"/>
                    <a:pt x="393" y="166"/>
                  </a:cubicBezTo>
                  <a:moveTo>
                    <a:pt x="387" y="61"/>
                  </a:moveTo>
                  <a:cubicBezTo>
                    <a:pt x="387" y="61"/>
                    <a:pt x="388" y="60"/>
                    <a:pt x="388" y="60"/>
                  </a:cubicBezTo>
                  <a:cubicBezTo>
                    <a:pt x="388" y="60"/>
                    <a:pt x="387" y="61"/>
                    <a:pt x="387" y="61"/>
                  </a:cubicBezTo>
                  <a:moveTo>
                    <a:pt x="346" y="82"/>
                  </a:moveTo>
                  <a:cubicBezTo>
                    <a:pt x="346" y="82"/>
                    <a:pt x="346" y="82"/>
                    <a:pt x="346" y="82"/>
                  </a:cubicBezTo>
                  <a:cubicBezTo>
                    <a:pt x="346" y="82"/>
                    <a:pt x="346" y="82"/>
                    <a:pt x="346" y="82"/>
                  </a:cubicBezTo>
                  <a:moveTo>
                    <a:pt x="346" y="83"/>
                  </a:moveTo>
                  <a:cubicBezTo>
                    <a:pt x="346" y="83"/>
                    <a:pt x="346" y="83"/>
                    <a:pt x="347" y="83"/>
                  </a:cubicBezTo>
                  <a:cubicBezTo>
                    <a:pt x="346" y="83"/>
                    <a:pt x="346" y="83"/>
                    <a:pt x="346" y="83"/>
                  </a:cubicBezTo>
                  <a:moveTo>
                    <a:pt x="347" y="83"/>
                  </a:moveTo>
                  <a:cubicBezTo>
                    <a:pt x="347" y="83"/>
                    <a:pt x="347" y="83"/>
                    <a:pt x="347" y="83"/>
                  </a:cubicBezTo>
                  <a:close/>
                  <a:moveTo>
                    <a:pt x="339" y="166"/>
                  </a:moveTo>
                  <a:cubicBezTo>
                    <a:pt x="339" y="166"/>
                    <a:pt x="339" y="166"/>
                    <a:pt x="339" y="166"/>
                  </a:cubicBezTo>
                  <a:cubicBezTo>
                    <a:pt x="339" y="166"/>
                    <a:pt x="339" y="166"/>
                    <a:pt x="339" y="166"/>
                  </a:cubicBezTo>
                  <a:moveTo>
                    <a:pt x="339" y="167"/>
                  </a:moveTo>
                  <a:cubicBezTo>
                    <a:pt x="339" y="167"/>
                    <a:pt x="339" y="167"/>
                    <a:pt x="339" y="167"/>
                  </a:cubicBezTo>
                  <a:cubicBezTo>
                    <a:pt x="339" y="167"/>
                    <a:pt x="339" y="167"/>
                    <a:pt x="339" y="167"/>
                  </a:cubicBezTo>
                  <a:moveTo>
                    <a:pt x="340" y="168"/>
                  </a:moveTo>
                  <a:cubicBezTo>
                    <a:pt x="340" y="168"/>
                    <a:pt x="340" y="168"/>
                    <a:pt x="340" y="168"/>
                  </a:cubicBezTo>
                  <a:cubicBezTo>
                    <a:pt x="340" y="168"/>
                    <a:pt x="340" y="168"/>
                    <a:pt x="340" y="168"/>
                  </a:cubicBezTo>
                  <a:moveTo>
                    <a:pt x="340" y="169"/>
                  </a:moveTo>
                  <a:cubicBezTo>
                    <a:pt x="341" y="169"/>
                    <a:pt x="341" y="169"/>
                    <a:pt x="341" y="169"/>
                  </a:cubicBezTo>
                  <a:cubicBezTo>
                    <a:pt x="341" y="169"/>
                    <a:pt x="341" y="169"/>
                    <a:pt x="341" y="169"/>
                  </a:cubicBezTo>
                  <a:cubicBezTo>
                    <a:pt x="341" y="169"/>
                    <a:pt x="341" y="169"/>
                    <a:pt x="340" y="169"/>
                  </a:cubicBezTo>
                  <a:moveTo>
                    <a:pt x="342" y="170"/>
                  </a:moveTo>
                  <a:cubicBezTo>
                    <a:pt x="342" y="170"/>
                    <a:pt x="342" y="170"/>
                    <a:pt x="342" y="170"/>
                  </a:cubicBezTo>
                  <a:cubicBezTo>
                    <a:pt x="342" y="170"/>
                    <a:pt x="342" y="170"/>
                    <a:pt x="342" y="170"/>
                  </a:cubicBezTo>
                  <a:moveTo>
                    <a:pt x="284" y="165"/>
                  </a:moveTo>
                  <a:cubicBezTo>
                    <a:pt x="284" y="165"/>
                    <a:pt x="284" y="165"/>
                    <a:pt x="284" y="165"/>
                  </a:cubicBezTo>
                  <a:cubicBezTo>
                    <a:pt x="284" y="165"/>
                    <a:pt x="284" y="165"/>
                    <a:pt x="284" y="165"/>
                  </a:cubicBezTo>
                  <a:moveTo>
                    <a:pt x="277" y="189"/>
                  </a:moveTo>
                  <a:cubicBezTo>
                    <a:pt x="276" y="189"/>
                    <a:pt x="276" y="189"/>
                    <a:pt x="276" y="189"/>
                  </a:cubicBezTo>
                  <a:cubicBezTo>
                    <a:pt x="276" y="189"/>
                    <a:pt x="276" y="189"/>
                    <a:pt x="277" y="189"/>
                  </a:cubicBezTo>
                  <a:moveTo>
                    <a:pt x="277" y="189"/>
                  </a:moveTo>
                  <a:cubicBezTo>
                    <a:pt x="277" y="189"/>
                    <a:pt x="277" y="189"/>
                    <a:pt x="277" y="189"/>
                  </a:cubicBezTo>
                  <a:cubicBezTo>
                    <a:pt x="277" y="189"/>
                    <a:pt x="277" y="189"/>
                    <a:pt x="277" y="189"/>
                  </a:cubicBezTo>
                  <a:moveTo>
                    <a:pt x="277" y="190"/>
                  </a:moveTo>
                  <a:cubicBezTo>
                    <a:pt x="277" y="190"/>
                    <a:pt x="277" y="190"/>
                    <a:pt x="277" y="190"/>
                  </a:cubicBezTo>
                  <a:cubicBezTo>
                    <a:pt x="277" y="190"/>
                    <a:pt x="277" y="190"/>
                    <a:pt x="277" y="190"/>
                  </a:cubicBezTo>
                  <a:moveTo>
                    <a:pt x="278" y="193"/>
                  </a:moveTo>
                  <a:cubicBezTo>
                    <a:pt x="278" y="193"/>
                    <a:pt x="278" y="193"/>
                    <a:pt x="277" y="194"/>
                  </a:cubicBezTo>
                  <a:cubicBezTo>
                    <a:pt x="278" y="193"/>
                    <a:pt x="278" y="193"/>
                    <a:pt x="279" y="193"/>
                  </a:cubicBezTo>
                  <a:cubicBezTo>
                    <a:pt x="278" y="193"/>
                    <a:pt x="278" y="193"/>
                    <a:pt x="278" y="193"/>
                  </a:cubicBezTo>
                  <a:moveTo>
                    <a:pt x="303" y="151"/>
                  </a:moveTo>
                  <a:cubicBezTo>
                    <a:pt x="303" y="151"/>
                    <a:pt x="303" y="151"/>
                    <a:pt x="303" y="151"/>
                  </a:cubicBezTo>
                  <a:cubicBezTo>
                    <a:pt x="303" y="151"/>
                    <a:pt x="303" y="151"/>
                    <a:pt x="303" y="151"/>
                  </a:cubicBezTo>
                  <a:cubicBezTo>
                    <a:pt x="303" y="151"/>
                    <a:pt x="303" y="151"/>
                    <a:pt x="303" y="151"/>
                  </a:cubicBezTo>
                  <a:moveTo>
                    <a:pt x="283" y="163"/>
                  </a:moveTo>
                  <a:cubicBezTo>
                    <a:pt x="283" y="163"/>
                    <a:pt x="283" y="164"/>
                    <a:pt x="283" y="165"/>
                  </a:cubicBezTo>
                  <a:cubicBezTo>
                    <a:pt x="283" y="164"/>
                    <a:pt x="283" y="163"/>
                    <a:pt x="283" y="163"/>
                  </a:cubicBezTo>
                  <a:moveTo>
                    <a:pt x="249" y="166"/>
                  </a:moveTo>
                  <a:cubicBezTo>
                    <a:pt x="249" y="166"/>
                    <a:pt x="249" y="167"/>
                    <a:pt x="249" y="167"/>
                  </a:cubicBezTo>
                  <a:cubicBezTo>
                    <a:pt x="249" y="167"/>
                    <a:pt x="249" y="166"/>
                    <a:pt x="249" y="166"/>
                  </a:cubicBezTo>
                  <a:moveTo>
                    <a:pt x="249" y="167"/>
                  </a:moveTo>
                  <a:cubicBezTo>
                    <a:pt x="249" y="167"/>
                    <a:pt x="248" y="167"/>
                    <a:pt x="248" y="167"/>
                  </a:cubicBezTo>
                  <a:cubicBezTo>
                    <a:pt x="248" y="167"/>
                    <a:pt x="249" y="167"/>
                    <a:pt x="249" y="167"/>
                  </a:cubicBezTo>
                  <a:moveTo>
                    <a:pt x="248" y="167"/>
                  </a:moveTo>
                  <a:cubicBezTo>
                    <a:pt x="248" y="168"/>
                    <a:pt x="248" y="168"/>
                    <a:pt x="248" y="168"/>
                  </a:cubicBezTo>
                  <a:cubicBezTo>
                    <a:pt x="248" y="168"/>
                    <a:pt x="248" y="168"/>
                    <a:pt x="248" y="167"/>
                  </a:cubicBezTo>
                  <a:moveTo>
                    <a:pt x="276" y="189"/>
                  </a:moveTo>
                  <a:cubicBezTo>
                    <a:pt x="276" y="189"/>
                    <a:pt x="276" y="189"/>
                    <a:pt x="276" y="189"/>
                  </a:cubicBezTo>
                  <a:cubicBezTo>
                    <a:pt x="276" y="189"/>
                    <a:pt x="276" y="189"/>
                    <a:pt x="276" y="189"/>
                  </a:cubicBezTo>
                  <a:cubicBezTo>
                    <a:pt x="276" y="189"/>
                    <a:pt x="276" y="189"/>
                    <a:pt x="276" y="189"/>
                  </a:cubicBezTo>
                  <a:moveTo>
                    <a:pt x="277" y="194"/>
                  </a:moveTo>
                  <a:cubicBezTo>
                    <a:pt x="277" y="194"/>
                    <a:pt x="276" y="194"/>
                    <a:pt x="276" y="195"/>
                  </a:cubicBezTo>
                  <a:cubicBezTo>
                    <a:pt x="276" y="194"/>
                    <a:pt x="277" y="194"/>
                    <a:pt x="277" y="194"/>
                  </a:cubicBezTo>
                  <a:moveTo>
                    <a:pt x="276" y="195"/>
                  </a:moveTo>
                  <a:cubicBezTo>
                    <a:pt x="276" y="195"/>
                    <a:pt x="275" y="195"/>
                    <a:pt x="275" y="195"/>
                  </a:cubicBezTo>
                  <a:lnTo>
                    <a:pt x="276" y="195"/>
                  </a:lnTo>
                  <a:close/>
                  <a:moveTo>
                    <a:pt x="275" y="196"/>
                  </a:moveTo>
                  <a:cubicBezTo>
                    <a:pt x="275" y="196"/>
                    <a:pt x="274" y="196"/>
                    <a:pt x="274" y="196"/>
                  </a:cubicBezTo>
                  <a:cubicBezTo>
                    <a:pt x="274" y="196"/>
                    <a:pt x="275" y="196"/>
                    <a:pt x="275" y="196"/>
                  </a:cubicBezTo>
                  <a:moveTo>
                    <a:pt x="274" y="196"/>
                  </a:moveTo>
                  <a:cubicBezTo>
                    <a:pt x="274" y="196"/>
                    <a:pt x="273" y="197"/>
                    <a:pt x="273" y="197"/>
                  </a:cubicBezTo>
                  <a:cubicBezTo>
                    <a:pt x="273" y="197"/>
                    <a:pt x="274" y="196"/>
                    <a:pt x="274" y="196"/>
                  </a:cubicBezTo>
                  <a:moveTo>
                    <a:pt x="273" y="197"/>
                  </a:moveTo>
                  <a:cubicBezTo>
                    <a:pt x="273" y="197"/>
                    <a:pt x="272" y="197"/>
                    <a:pt x="272" y="197"/>
                  </a:cubicBezTo>
                  <a:cubicBezTo>
                    <a:pt x="272" y="197"/>
                    <a:pt x="273" y="197"/>
                    <a:pt x="273" y="197"/>
                  </a:cubicBezTo>
                  <a:moveTo>
                    <a:pt x="299" y="202"/>
                  </a:moveTo>
                  <a:cubicBezTo>
                    <a:pt x="300" y="202"/>
                    <a:pt x="300" y="201"/>
                    <a:pt x="301" y="201"/>
                  </a:cubicBezTo>
                  <a:cubicBezTo>
                    <a:pt x="300" y="201"/>
                    <a:pt x="300" y="202"/>
                    <a:pt x="299" y="202"/>
                  </a:cubicBezTo>
                  <a:moveTo>
                    <a:pt x="308" y="216"/>
                  </a:moveTo>
                  <a:cubicBezTo>
                    <a:pt x="309" y="217"/>
                    <a:pt x="309" y="217"/>
                    <a:pt x="309" y="218"/>
                  </a:cubicBezTo>
                  <a:cubicBezTo>
                    <a:pt x="309" y="218"/>
                    <a:pt x="309" y="217"/>
                    <a:pt x="309" y="217"/>
                  </a:cubicBezTo>
                  <a:cubicBezTo>
                    <a:pt x="309" y="217"/>
                    <a:pt x="309" y="216"/>
                    <a:pt x="308" y="216"/>
                  </a:cubicBezTo>
                  <a:moveTo>
                    <a:pt x="308" y="215"/>
                  </a:moveTo>
                  <a:cubicBezTo>
                    <a:pt x="308" y="216"/>
                    <a:pt x="308" y="216"/>
                    <a:pt x="308" y="216"/>
                  </a:cubicBezTo>
                  <a:cubicBezTo>
                    <a:pt x="308" y="216"/>
                    <a:pt x="308" y="216"/>
                    <a:pt x="308" y="215"/>
                  </a:cubicBezTo>
                  <a:moveTo>
                    <a:pt x="308" y="229"/>
                  </a:moveTo>
                  <a:cubicBezTo>
                    <a:pt x="308" y="229"/>
                    <a:pt x="308" y="229"/>
                    <a:pt x="308" y="229"/>
                  </a:cubicBezTo>
                  <a:cubicBezTo>
                    <a:pt x="308" y="229"/>
                    <a:pt x="308" y="229"/>
                    <a:pt x="308" y="229"/>
                  </a:cubicBezTo>
                  <a:moveTo>
                    <a:pt x="308" y="230"/>
                  </a:moveTo>
                  <a:cubicBezTo>
                    <a:pt x="308" y="230"/>
                    <a:pt x="308" y="230"/>
                    <a:pt x="308" y="230"/>
                  </a:cubicBezTo>
                  <a:cubicBezTo>
                    <a:pt x="308" y="230"/>
                    <a:pt x="308" y="230"/>
                    <a:pt x="308" y="230"/>
                  </a:cubicBezTo>
                  <a:moveTo>
                    <a:pt x="308" y="231"/>
                  </a:moveTo>
                  <a:cubicBezTo>
                    <a:pt x="308" y="231"/>
                    <a:pt x="308" y="231"/>
                    <a:pt x="308" y="231"/>
                  </a:cubicBezTo>
                  <a:cubicBezTo>
                    <a:pt x="308" y="231"/>
                    <a:pt x="308" y="231"/>
                    <a:pt x="308" y="231"/>
                  </a:cubicBezTo>
                  <a:moveTo>
                    <a:pt x="308" y="231"/>
                  </a:moveTo>
                  <a:cubicBezTo>
                    <a:pt x="308" y="231"/>
                    <a:pt x="308" y="231"/>
                    <a:pt x="308" y="231"/>
                  </a:cubicBezTo>
                  <a:cubicBezTo>
                    <a:pt x="308" y="231"/>
                    <a:pt x="308" y="231"/>
                    <a:pt x="308" y="231"/>
                  </a:cubicBezTo>
                  <a:moveTo>
                    <a:pt x="309" y="221"/>
                  </a:moveTo>
                  <a:cubicBezTo>
                    <a:pt x="309" y="221"/>
                    <a:pt x="309" y="222"/>
                    <a:pt x="309" y="222"/>
                  </a:cubicBezTo>
                  <a:cubicBezTo>
                    <a:pt x="309" y="222"/>
                    <a:pt x="309" y="221"/>
                    <a:pt x="309" y="221"/>
                  </a:cubicBezTo>
                  <a:moveTo>
                    <a:pt x="309" y="223"/>
                  </a:moveTo>
                  <a:cubicBezTo>
                    <a:pt x="309" y="223"/>
                    <a:pt x="309" y="223"/>
                    <a:pt x="309" y="223"/>
                  </a:cubicBezTo>
                  <a:cubicBezTo>
                    <a:pt x="309" y="223"/>
                    <a:pt x="309" y="223"/>
                    <a:pt x="309" y="223"/>
                  </a:cubicBezTo>
                  <a:moveTo>
                    <a:pt x="309" y="224"/>
                  </a:moveTo>
                  <a:cubicBezTo>
                    <a:pt x="309" y="224"/>
                    <a:pt x="309" y="224"/>
                    <a:pt x="309" y="225"/>
                  </a:cubicBezTo>
                  <a:cubicBezTo>
                    <a:pt x="309" y="224"/>
                    <a:pt x="309" y="224"/>
                    <a:pt x="309" y="224"/>
                  </a:cubicBezTo>
                  <a:moveTo>
                    <a:pt x="309" y="225"/>
                  </a:moveTo>
                  <a:cubicBezTo>
                    <a:pt x="309" y="226"/>
                    <a:pt x="309" y="226"/>
                    <a:pt x="309" y="226"/>
                  </a:cubicBezTo>
                  <a:cubicBezTo>
                    <a:pt x="309" y="226"/>
                    <a:pt x="309" y="226"/>
                    <a:pt x="309" y="225"/>
                  </a:cubicBezTo>
                  <a:moveTo>
                    <a:pt x="309" y="227"/>
                  </a:moveTo>
                  <a:cubicBezTo>
                    <a:pt x="309" y="227"/>
                    <a:pt x="309" y="227"/>
                    <a:pt x="309" y="227"/>
                  </a:cubicBezTo>
                  <a:cubicBezTo>
                    <a:pt x="309" y="227"/>
                    <a:pt x="309" y="227"/>
                    <a:pt x="309" y="227"/>
                  </a:cubicBezTo>
                  <a:moveTo>
                    <a:pt x="309" y="218"/>
                  </a:moveTo>
                  <a:cubicBezTo>
                    <a:pt x="309" y="219"/>
                    <a:pt x="309" y="219"/>
                    <a:pt x="309" y="219"/>
                  </a:cubicBezTo>
                  <a:cubicBezTo>
                    <a:pt x="309" y="219"/>
                    <a:pt x="309" y="219"/>
                    <a:pt x="309" y="218"/>
                  </a:cubicBezTo>
                  <a:moveTo>
                    <a:pt x="309" y="219"/>
                  </a:moveTo>
                  <a:cubicBezTo>
                    <a:pt x="309" y="220"/>
                    <a:pt x="309" y="220"/>
                    <a:pt x="309" y="220"/>
                  </a:cubicBezTo>
                  <a:cubicBezTo>
                    <a:pt x="309" y="220"/>
                    <a:pt x="309" y="220"/>
                    <a:pt x="309" y="219"/>
                  </a:cubicBezTo>
                  <a:moveTo>
                    <a:pt x="302" y="201"/>
                  </a:moveTo>
                  <a:cubicBezTo>
                    <a:pt x="302" y="201"/>
                    <a:pt x="302" y="201"/>
                    <a:pt x="302" y="201"/>
                  </a:cubicBezTo>
                  <a:cubicBezTo>
                    <a:pt x="302" y="201"/>
                    <a:pt x="302" y="201"/>
                    <a:pt x="302" y="201"/>
                  </a:cubicBezTo>
                  <a:cubicBezTo>
                    <a:pt x="302" y="201"/>
                    <a:pt x="302" y="201"/>
                    <a:pt x="302" y="201"/>
                  </a:cubicBezTo>
                  <a:moveTo>
                    <a:pt x="320" y="249"/>
                  </a:moveTo>
                  <a:cubicBezTo>
                    <a:pt x="320" y="249"/>
                    <a:pt x="320" y="249"/>
                    <a:pt x="320" y="249"/>
                  </a:cubicBezTo>
                  <a:cubicBezTo>
                    <a:pt x="320" y="249"/>
                    <a:pt x="320" y="249"/>
                    <a:pt x="320" y="249"/>
                  </a:cubicBezTo>
                  <a:moveTo>
                    <a:pt x="319" y="249"/>
                  </a:moveTo>
                  <a:cubicBezTo>
                    <a:pt x="319" y="248"/>
                    <a:pt x="319" y="248"/>
                    <a:pt x="318" y="248"/>
                  </a:cubicBezTo>
                  <a:cubicBezTo>
                    <a:pt x="319" y="248"/>
                    <a:pt x="319" y="248"/>
                    <a:pt x="319" y="249"/>
                  </a:cubicBezTo>
                  <a:moveTo>
                    <a:pt x="318" y="248"/>
                  </a:moveTo>
                  <a:cubicBezTo>
                    <a:pt x="317" y="248"/>
                    <a:pt x="317" y="247"/>
                    <a:pt x="317" y="247"/>
                  </a:cubicBezTo>
                  <a:cubicBezTo>
                    <a:pt x="317" y="247"/>
                    <a:pt x="317" y="248"/>
                    <a:pt x="318" y="248"/>
                  </a:cubicBezTo>
                  <a:moveTo>
                    <a:pt x="340" y="247"/>
                  </a:moveTo>
                  <a:cubicBezTo>
                    <a:pt x="340" y="247"/>
                    <a:pt x="340" y="247"/>
                    <a:pt x="340" y="247"/>
                  </a:cubicBezTo>
                  <a:cubicBezTo>
                    <a:pt x="340" y="247"/>
                    <a:pt x="340" y="247"/>
                    <a:pt x="340" y="247"/>
                  </a:cubicBezTo>
                  <a:close/>
                  <a:moveTo>
                    <a:pt x="383" y="254"/>
                  </a:moveTo>
                  <a:cubicBezTo>
                    <a:pt x="383" y="254"/>
                    <a:pt x="383" y="254"/>
                    <a:pt x="383" y="254"/>
                  </a:cubicBezTo>
                  <a:cubicBezTo>
                    <a:pt x="383" y="254"/>
                    <a:pt x="383" y="254"/>
                    <a:pt x="383" y="254"/>
                  </a:cubicBezTo>
                  <a:moveTo>
                    <a:pt x="383" y="255"/>
                  </a:moveTo>
                  <a:cubicBezTo>
                    <a:pt x="383" y="255"/>
                    <a:pt x="383" y="255"/>
                    <a:pt x="383" y="256"/>
                  </a:cubicBezTo>
                  <a:cubicBezTo>
                    <a:pt x="383" y="255"/>
                    <a:pt x="383" y="255"/>
                    <a:pt x="383" y="255"/>
                  </a:cubicBezTo>
                  <a:moveTo>
                    <a:pt x="383" y="256"/>
                  </a:moveTo>
                  <a:cubicBezTo>
                    <a:pt x="384" y="256"/>
                    <a:pt x="384" y="257"/>
                    <a:pt x="384" y="257"/>
                  </a:cubicBezTo>
                  <a:cubicBezTo>
                    <a:pt x="384" y="257"/>
                    <a:pt x="384" y="256"/>
                    <a:pt x="383" y="256"/>
                  </a:cubicBezTo>
                  <a:cubicBezTo>
                    <a:pt x="383" y="256"/>
                    <a:pt x="383" y="256"/>
                    <a:pt x="383" y="256"/>
                  </a:cubicBezTo>
                  <a:moveTo>
                    <a:pt x="383" y="254"/>
                  </a:moveTo>
                  <a:cubicBezTo>
                    <a:pt x="383" y="254"/>
                    <a:pt x="383" y="254"/>
                    <a:pt x="383" y="254"/>
                  </a:cubicBezTo>
                  <a:cubicBezTo>
                    <a:pt x="383" y="254"/>
                    <a:pt x="383" y="254"/>
                    <a:pt x="383" y="254"/>
                  </a:cubicBezTo>
                  <a:moveTo>
                    <a:pt x="403" y="207"/>
                  </a:moveTo>
                  <a:cubicBezTo>
                    <a:pt x="403" y="207"/>
                    <a:pt x="403" y="207"/>
                    <a:pt x="403" y="207"/>
                  </a:cubicBezTo>
                  <a:cubicBezTo>
                    <a:pt x="403" y="207"/>
                    <a:pt x="403" y="206"/>
                    <a:pt x="403" y="206"/>
                  </a:cubicBezTo>
                  <a:cubicBezTo>
                    <a:pt x="403" y="206"/>
                    <a:pt x="403" y="207"/>
                    <a:pt x="403" y="207"/>
                  </a:cubicBezTo>
                  <a:moveTo>
                    <a:pt x="409" y="197"/>
                  </a:moveTo>
                  <a:cubicBezTo>
                    <a:pt x="409" y="198"/>
                    <a:pt x="409" y="198"/>
                    <a:pt x="409" y="198"/>
                  </a:cubicBezTo>
                  <a:cubicBezTo>
                    <a:pt x="409" y="198"/>
                    <a:pt x="409" y="198"/>
                    <a:pt x="409" y="197"/>
                  </a:cubicBezTo>
                  <a:moveTo>
                    <a:pt x="409" y="198"/>
                  </a:moveTo>
                  <a:cubicBezTo>
                    <a:pt x="409" y="198"/>
                    <a:pt x="408" y="199"/>
                    <a:pt x="408" y="199"/>
                  </a:cubicBezTo>
                  <a:cubicBezTo>
                    <a:pt x="408" y="199"/>
                    <a:pt x="409" y="198"/>
                    <a:pt x="409" y="198"/>
                  </a:cubicBezTo>
                  <a:moveTo>
                    <a:pt x="408" y="199"/>
                  </a:moveTo>
                  <a:cubicBezTo>
                    <a:pt x="408" y="200"/>
                    <a:pt x="408" y="200"/>
                    <a:pt x="408" y="200"/>
                  </a:cubicBezTo>
                  <a:cubicBezTo>
                    <a:pt x="408" y="200"/>
                    <a:pt x="408" y="200"/>
                    <a:pt x="408" y="199"/>
                  </a:cubicBezTo>
                  <a:moveTo>
                    <a:pt x="407" y="201"/>
                  </a:moveTo>
                  <a:cubicBezTo>
                    <a:pt x="407" y="201"/>
                    <a:pt x="407" y="201"/>
                    <a:pt x="407" y="202"/>
                  </a:cubicBezTo>
                  <a:cubicBezTo>
                    <a:pt x="407" y="201"/>
                    <a:pt x="407" y="201"/>
                    <a:pt x="407" y="201"/>
                  </a:cubicBezTo>
                  <a:moveTo>
                    <a:pt x="406" y="202"/>
                  </a:moveTo>
                  <a:cubicBezTo>
                    <a:pt x="406" y="203"/>
                    <a:pt x="406" y="203"/>
                    <a:pt x="406" y="203"/>
                  </a:cubicBezTo>
                  <a:cubicBezTo>
                    <a:pt x="406" y="203"/>
                    <a:pt x="406" y="203"/>
                    <a:pt x="406" y="202"/>
                  </a:cubicBezTo>
                  <a:moveTo>
                    <a:pt x="405" y="204"/>
                  </a:moveTo>
                  <a:cubicBezTo>
                    <a:pt x="405" y="204"/>
                    <a:pt x="405" y="204"/>
                    <a:pt x="405" y="204"/>
                  </a:cubicBezTo>
                  <a:cubicBezTo>
                    <a:pt x="405" y="204"/>
                    <a:pt x="405" y="204"/>
                    <a:pt x="405" y="204"/>
                  </a:cubicBezTo>
                  <a:moveTo>
                    <a:pt x="404" y="205"/>
                  </a:moveTo>
                  <a:cubicBezTo>
                    <a:pt x="404" y="205"/>
                    <a:pt x="404" y="206"/>
                    <a:pt x="404" y="206"/>
                  </a:cubicBezTo>
                  <a:cubicBezTo>
                    <a:pt x="404" y="206"/>
                    <a:pt x="404" y="205"/>
                    <a:pt x="404" y="205"/>
                  </a:cubicBezTo>
                  <a:moveTo>
                    <a:pt x="345" y="82"/>
                  </a:moveTo>
                  <a:cubicBezTo>
                    <a:pt x="345" y="82"/>
                    <a:pt x="345" y="82"/>
                    <a:pt x="345" y="82"/>
                  </a:cubicBezTo>
                  <a:cubicBezTo>
                    <a:pt x="345" y="82"/>
                    <a:pt x="345" y="82"/>
                    <a:pt x="345" y="82"/>
                  </a:cubicBezTo>
                  <a:moveTo>
                    <a:pt x="345" y="82"/>
                  </a:moveTo>
                  <a:cubicBezTo>
                    <a:pt x="345" y="82"/>
                    <a:pt x="345" y="82"/>
                    <a:pt x="345" y="82"/>
                  </a:cubicBezTo>
                  <a:cubicBezTo>
                    <a:pt x="345" y="82"/>
                    <a:pt x="345" y="82"/>
                    <a:pt x="345" y="82"/>
                  </a:cubicBezTo>
                  <a:moveTo>
                    <a:pt x="343" y="150"/>
                  </a:moveTo>
                  <a:cubicBezTo>
                    <a:pt x="343" y="150"/>
                    <a:pt x="343" y="151"/>
                    <a:pt x="343" y="151"/>
                  </a:cubicBezTo>
                  <a:cubicBezTo>
                    <a:pt x="343" y="151"/>
                    <a:pt x="343" y="150"/>
                    <a:pt x="343" y="150"/>
                  </a:cubicBezTo>
                  <a:moveTo>
                    <a:pt x="303" y="152"/>
                  </a:moveTo>
                  <a:cubicBezTo>
                    <a:pt x="304" y="152"/>
                    <a:pt x="304" y="152"/>
                    <a:pt x="304" y="152"/>
                  </a:cubicBezTo>
                  <a:cubicBezTo>
                    <a:pt x="304" y="152"/>
                    <a:pt x="304" y="152"/>
                    <a:pt x="303" y="152"/>
                  </a:cubicBezTo>
                  <a:moveTo>
                    <a:pt x="301" y="147"/>
                  </a:moveTo>
                  <a:cubicBezTo>
                    <a:pt x="300" y="147"/>
                    <a:pt x="300" y="147"/>
                    <a:pt x="300" y="147"/>
                  </a:cubicBezTo>
                  <a:cubicBezTo>
                    <a:pt x="300" y="147"/>
                    <a:pt x="300" y="147"/>
                    <a:pt x="301" y="147"/>
                  </a:cubicBezTo>
                  <a:moveTo>
                    <a:pt x="300" y="147"/>
                  </a:moveTo>
                  <a:cubicBezTo>
                    <a:pt x="300" y="147"/>
                    <a:pt x="300" y="147"/>
                    <a:pt x="300" y="147"/>
                  </a:cubicBezTo>
                  <a:cubicBezTo>
                    <a:pt x="300" y="147"/>
                    <a:pt x="300" y="147"/>
                    <a:pt x="300" y="147"/>
                  </a:cubicBezTo>
                  <a:moveTo>
                    <a:pt x="265" y="126"/>
                  </a:moveTo>
                  <a:cubicBezTo>
                    <a:pt x="265" y="126"/>
                    <a:pt x="264" y="126"/>
                    <a:pt x="264" y="126"/>
                  </a:cubicBezTo>
                  <a:cubicBezTo>
                    <a:pt x="264" y="126"/>
                    <a:pt x="265" y="126"/>
                    <a:pt x="265" y="126"/>
                  </a:cubicBezTo>
                  <a:moveTo>
                    <a:pt x="265" y="128"/>
                  </a:moveTo>
                  <a:cubicBezTo>
                    <a:pt x="265" y="128"/>
                    <a:pt x="265" y="127"/>
                    <a:pt x="265" y="127"/>
                  </a:cubicBezTo>
                  <a:cubicBezTo>
                    <a:pt x="265" y="127"/>
                    <a:pt x="265" y="128"/>
                    <a:pt x="265" y="128"/>
                  </a:cubicBezTo>
                  <a:moveTo>
                    <a:pt x="265" y="127"/>
                  </a:moveTo>
                  <a:cubicBezTo>
                    <a:pt x="265" y="127"/>
                    <a:pt x="265" y="127"/>
                    <a:pt x="265" y="127"/>
                  </a:cubicBezTo>
                  <a:cubicBezTo>
                    <a:pt x="265" y="127"/>
                    <a:pt x="265" y="127"/>
                    <a:pt x="265" y="127"/>
                  </a:cubicBezTo>
                  <a:moveTo>
                    <a:pt x="209" y="180"/>
                  </a:moveTo>
                  <a:cubicBezTo>
                    <a:pt x="209" y="180"/>
                    <a:pt x="209" y="180"/>
                    <a:pt x="209" y="180"/>
                  </a:cubicBezTo>
                  <a:cubicBezTo>
                    <a:pt x="209" y="180"/>
                    <a:pt x="209" y="180"/>
                    <a:pt x="209" y="180"/>
                  </a:cubicBezTo>
                  <a:moveTo>
                    <a:pt x="209" y="180"/>
                  </a:moveTo>
                  <a:cubicBezTo>
                    <a:pt x="209" y="180"/>
                    <a:pt x="210" y="180"/>
                    <a:pt x="210" y="180"/>
                  </a:cubicBezTo>
                  <a:cubicBezTo>
                    <a:pt x="210" y="180"/>
                    <a:pt x="209" y="180"/>
                    <a:pt x="209" y="180"/>
                  </a:cubicBezTo>
                  <a:moveTo>
                    <a:pt x="217" y="188"/>
                  </a:moveTo>
                  <a:cubicBezTo>
                    <a:pt x="217" y="188"/>
                    <a:pt x="216" y="188"/>
                    <a:pt x="216" y="188"/>
                  </a:cubicBezTo>
                  <a:cubicBezTo>
                    <a:pt x="216" y="188"/>
                    <a:pt x="217" y="188"/>
                    <a:pt x="217" y="188"/>
                  </a:cubicBezTo>
                  <a:moveTo>
                    <a:pt x="216" y="190"/>
                  </a:moveTo>
                  <a:cubicBezTo>
                    <a:pt x="216" y="190"/>
                    <a:pt x="216" y="190"/>
                    <a:pt x="216" y="190"/>
                  </a:cubicBezTo>
                  <a:close/>
                  <a:moveTo>
                    <a:pt x="215" y="188"/>
                  </a:moveTo>
                  <a:cubicBezTo>
                    <a:pt x="215" y="188"/>
                    <a:pt x="215" y="188"/>
                    <a:pt x="215" y="188"/>
                  </a:cubicBezTo>
                  <a:cubicBezTo>
                    <a:pt x="215" y="188"/>
                    <a:pt x="215" y="188"/>
                    <a:pt x="215" y="188"/>
                  </a:cubicBezTo>
                  <a:moveTo>
                    <a:pt x="187" y="172"/>
                  </a:moveTo>
                  <a:cubicBezTo>
                    <a:pt x="187" y="173"/>
                    <a:pt x="187" y="173"/>
                    <a:pt x="187" y="174"/>
                  </a:cubicBezTo>
                  <a:cubicBezTo>
                    <a:pt x="187" y="173"/>
                    <a:pt x="187" y="173"/>
                    <a:pt x="187" y="172"/>
                  </a:cubicBezTo>
                  <a:moveTo>
                    <a:pt x="187" y="174"/>
                  </a:moveTo>
                  <a:cubicBezTo>
                    <a:pt x="187" y="174"/>
                    <a:pt x="187" y="175"/>
                    <a:pt x="187" y="175"/>
                  </a:cubicBezTo>
                  <a:cubicBezTo>
                    <a:pt x="187" y="175"/>
                    <a:pt x="187" y="174"/>
                    <a:pt x="187" y="174"/>
                  </a:cubicBezTo>
                  <a:moveTo>
                    <a:pt x="185" y="180"/>
                  </a:moveTo>
                  <a:cubicBezTo>
                    <a:pt x="185" y="180"/>
                    <a:pt x="185" y="180"/>
                    <a:pt x="185" y="180"/>
                  </a:cubicBezTo>
                  <a:cubicBezTo>
                    <a:pt x="185" y="180"/>
                    <a:pt x="185" y="180"/>
                    <a:pt x="185" y="180"/>
                  </a:cubicBezTo>
                  <a:moveTo>
                    <a:pt x="169" y="144"/>
                  </a:moveTo>
                  <a:cubicBezTo>
                    <a:pt x="169" y="144"/>
                    <a:pt x="169" y="144"/>
                    <a:pt x="169" y="144"/>
                  </a:cubicBezTo>
                  <a:close/>
                  <a:moveTo>
                    <a:pt x="176" y="154"/>
                  </a:moveTo>
                  <a:cubicBezTo>
                    <a:pt x="176" y="154"/>
                    <a:pt x="176" y="154"/>
                    <a:pt x="176" y="154"/>
                  </a:cubicBezTo>
                  <a:cubicBezTo>
                    <a:pt x="176" y="154"/>
                    <a:pt x="176" y="154"/>
                    <a:pt x="176" y="154"/>
                  </a:cubicBezTo>
                  <a:moveTo>
                    <a:pt x="171" y="143"/>
                  </a:moveTo>
                  <a:cubicBezTo>
                    <a:pt x="171" y="143"/>
                    <a:pt x="171" y="143"/>
                    <a:pt x="171" y="143"/>
                  </a:cubicBezTo>
                  <a:cubicBezTo>
                    <a:pt x="171" y="143"/>
                    <a:pt x="171" y="143"/>
                    <a:pt x="171" y="143"/>
                  </a:cubicBezTo>
                  <a:moveTo>
                    <a:pt x="172" y="142"/>
                  </a:moveTo>
                  <a:cubicBezTo>
                    <a:pt x="172" y="142"/>
                    <a:pt x="172" y="142"/>
                    <a:pt x="173" y="141"/>
                  </a:cubicBezTo>
                  <a:cubicBezTo>
                    <a:pt x="172" y="142"/>
                    <a:pt x="172" y="142"/>
                    <a:pt x="172" y="142"/>
                  </a:cubicBezTo>
                  <a:moveTo>
                    <a:pt x="173" y="141"/>
                  </a:moveTo>
                  <a:cubicBezTo>
                    <a:pt x="173" y="141"/>
                    <a:pt x="173" y="141"/>
                    <a:pt x="173" y="140"/>
                  </a:cubicBezTo>
                  <a:cubicBezTo>
                    <a:pt x="173" y="141"/>
                    <a:pt x="173" y="141"/>
                    <a:pt x="173" y="141"/>
                  </a:cubicBezTo>
                  <a:moveTo>
                    <a:pt x="182" y="208"/>
                  </a:moveTo>
                  <a:cubicBezTo>
                    <a:pt x="180" y="207"/>
                    <a:pt x="179" y="205"/>
                    <a:pt x="180" y="203"/>
                  </a:cubicBezTo>
                  <a:cubicBezTo>
                    <a:pt x="180" y="203"/>
                    <a:pt x="180" y="203"/>
                    <a:pt x="180" y="203"/>
                  </a:cubicBezTo>
                  <a:cubicBezTo>
                    <a:pt x="180" y="205"/>
                    <a:pt x="180" y="207"/>
                    <a:pt x="182" y="208"/>
                  </a:cubicBezTo>
                  <a:moveTo>
                    <a:pt x="171" y="125"/>
                  </a:moveTo>
                  <a:cubicBezTo>
                    <a:pt x="171" y="126"/>
                    <a:pt x="171" y="126"/>
                    <a:pt x="171" y="126"/>
                  </a:cubicBezTo>
                  <a:cubicBezTo>
                    <a:pt x="171" y="126"/>
                    <a:pt x="171" y="126"/>
                    <a:pt x="171" y="125"/>
                  </a:cubicBezTo>
                  <a:moveTo>
                    <a:pt x="171" y="129"/>
                  </a:moveTo>
                  <a:cubicBezTo>
                    <a:pt x="170" y="131"/>
                    <a:pt x="170" y="133"/>
                    <a:pt x="170" y="134"/>
                  </a:cubicBezTo>
                  <a:cubicBezTo>
                    <a:pt x="170" y="134"/>
                    <a:pt x="170" y="134"/>
                    <a:pt x="170" y="133"/>
                  </a:cubicBezTo>
                  <a:cubicBezTo>
                    <a:pt x="170" y="132"/>
                    <a:pt x="170" y="130"/>
                    <a:pt x="171" y="129"/>
                  </a:cubicBezTo>
                  <a:moveTo>
                    <a:pt x="171" y="126"/>
                  </a:moveTo>
                  <a:cubicBezTo>
                    <a:pt x="171" y="127"/>
                    <a:pt x="171" y="127"/>
                    <a:pt x="171" y="127"/>
                  </a:cubicBezTo>
                  <a:cubicBezTo>
                    <a:pt x="171" y="127"/>
                    <a:pt x="171" y="127"/>
                    <a:pt x="171" y="126"/>
                  </a:cubicBezTo>
                  <a:moveTo>
                    <a:pt x="171" y="127"/>
                  </a:moveTo>
                  <a:cubicBezTo>
                    <a:pt x="171" y="128"/>
                    <a:pt x="171" y="128"/>
                    <a:pt x="171" y="128"/>
                  </a:cubicBezTo>
                  <a:cubicBezTo>
                    <a:pt x="171" y="128"/>
                    <a:pt x="171" y="128"/>
                    <a:pt x="171" y="127"/>
                  </a:cubicBezTo>
                  <a:moveTo>
                    <a:pt x="166" y="153"/>
                  </a:moveTo>
                  <a:cubicBezTo>
                    <a:pt x="166" y="153"/>
                    <a:pt x="166" y="153"/>
                    <a:pt x="166" y="153"/>
                  </a:cubicBezTo>
                  <a:close/>
                  <a:moveTo>
                    <a:pt x="219" y="189"/>
                  </a:moveTo>
                  <a:cubicBezTo>
                    <a:pt x="219" y="188"/>
                    <a:pt x="218" y="188"/>
                    <a:pt x="217" y="188"/>
                  </a:cubicBezTo>
                  <a:cubicBezTo>
                    <a:pt x="218" y="188"/>
                    <a:pt x="220" y="189"/>
                    <a:pt x="221" y="189"/>
                  </a:cubicBezTo>
                  <a:cubicBezTo>
                    <a:pt x="220" y="189"/>
                    <a:pt x="220" y="189"/>
                    <a:pt x="219" y="189"/>
                  </a:cubicBezTo>
                  <a:moveTo>
                    <a:pt x="313" y="245"/>
                  </a:moveTo>
                  <a:cubicBezTo>
                    <a:pt x="312" y="245"/>
                    <a:pt x="312" y="245"/>
                    <a:pt x="312" y="245"/>
                  </a:cubicBezTo>
                  <a:cubicBezTo>
                    <a:pt x="312" y="245"/>
                    <a:pt x="312" y="245"/>
                    <a:pt x="313" y="245"/>
                  </a:cubicBezTo>
                  <a:moveTo>
                    <a:pt x="314" y="245"/>
                  </a:moveTo>
                  <a:cubicBezTo>
                    <a:pt x="314" y="245"/>
                    <a:pt x="313" y="245"/>
                    <a:pt x="313" y="245"/>
                  </a:cubicBezTo>
                  <a:cubicBezTo>
                    <a:pt x="313" y="245"/>
                    <a:pt x="314" y="245"/>
                    <a:pt x="314" y="245"/>
                  </a:cubicBezTo>
                  <a:moveTo>
                    <a:pt x="315" y="246"/>
                  </a:moveTo>
                  <a:cubicBezTo>
                    <a:pt x="316" y="246"/>
                    <a:pt x="316" y="247"/>
                    <a:pt x="316" y="247"/>
                  </a:cubicBezTo>
                  <a:cubicBezTo>
                    <a:pt x="316" y="247"/>
                    <a:pt x="316" y="246"/>
                    <a:pt x="315" y="246"/>
                  </a:cubicBezTo>
                  <a:moveTo>
                    <a:pt x="314" y="246"/>
                  </a:moveTo>
                  <a:cubicBezTo>
                    <a:pt x="314" y="246"/>
                    <a:pt x="315" y="246"/>
                    <a:pt x="315" y="246"/>
                  </a:cubicBezTo>
                  <a:cubicBezTo>
                    <a:pt x="315" y="246"/>
                    <a:pt x="314" y="246"/>
                    <a:pt x="314" y="246"/>
                  </a:cubicBezTo>
                  <a:moveTo>
                    <a:pt x="327" y="268"/>
                  </a:moveTo>
                  <a:cubicBezTo>
                    <a:pt x="327" y="268"/>
                    <a:pt x="327" y="268"/>
                    <a:pt x="327" y="268"/>
                  </a:cubicBezTo>
                  <a:cubicBezTo>
                    <a:pt x="327" y="268"/>
                    <a:pt x="327" y="268"/>
                    <a:pt x="327" y="268"/>
                  </a:cubicBezTo>
                  <a:cubicBezTo>
                    <a:pt x="327" y="268"/>
                    <a:pt x="327" y="268"/>
                    <a:pt x="327" y="268"/>
                  </a:cubicBezTo>
                  <a:moveTo>
                    <a:pt x="330" y="267"/>
                  </a:moveTo>
                  <a:cubicBezTo>
                    <a:pt x="330" y="267"/>
                    <a:pt x="330" y="267"/>
                    <a:pt x="331" y="267"/>
                  </a:cubicBezTo>
                  <a:cubicBezTo>
                    <a:pt x="331" y="267"/>
                    <a:pt x="331" y="267"/>
                    <a:pt x="331" y="267"/>
                  </a:cubicBezTo>
                  <a:cubicBezTo>
                    <a:pt x="331" y="267"/>
                    <a:pt x="332" y="267"/>
                    <a:pt x="332" y="267"/>
                  </a:cubicBezTo>
                  <a:cubicBezTo>
                    <a:pt x="331" y="267"/>
                    <a:pt x="330" y="267"/>
                    <a:pt x="330" y="267"/>
                  </a:cubicBezTo>
                  <a:moveTo>
                    <a:pt x="332" y="267"/>
                  </a:moveTo>
                  <a:cubicBezTo>
                    <a:pt x="332" y="267"/>
                    <a:pt x="332" y="267"/>
                    <a:pt x="332" y="267"/>
                  </a:cubicBezTo>
                  <a:cubicBezTo>
                    <a:pt x="333" y="267"/>
                    <a:pt x="333" y="267"/>
                    <a:pt x="333" y="267"/>
                  </a:cubicBezTo>
                  <a:cubicBezTo>
                    <a:pt x="333" y="267"/>
                    <a:pt x="333" y="267"/>
                    <a:pt x="332" y="267"/>
                  </a:cubicBezTo>
                  <a:moveTo>
                    <a:pt x="384" y="258"/>
                  </a:moveTo>
                  <a:cubicBezTo>
                    <a:pt x="384" y="258"/>
                    <a:pt x="384" y="258"/>
                    <a:pt x="384" y="258"/>
                  </a:cubicBezTo>
                  <a:cubicBezTo>
                    <a:pt x="384" y="258"/>
                    <a:pt x="384" y="258"/>
                    <a:pt x="384" y="258"/>
                  </a:cubicBezTo>
                  <a:moveTo>
                    <a:pt x="384" y="259"/>
                  </a:moveTo>
                  <a:cubicBezTo>
                    <a:pt x="384" y="259"/>
                    <a:pt x="384" y="259"/>
                    <a:pt x="384" y="259"/>
                  </a:cubicBezTo>
                  <a:cubicBezTo>
                    <a:pt x="384" y="259"/>
                    <a:pt x="384" y="259"/>
                    <a:pt x="384" y="259"/>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52"/>
            <p:cNvSpPr>
              <a:spLocks/>
            </p:cNvSpPr>
            <p:nvPr userDrawn="1"/>
          </p:nvSpPr>
          <p:spPr bwMode="auto">
            <a:xfrm>
              <a:off x="19416713" y="3192463"/>
              <a:ext cx="36513" cy="58738"/>
            </a:xfrm>
            <a:custGeom>
              <a:avLst/>
              <a:gdLst>
                <a:gd name="T0" fmla="*/ 9 w 13"/>
                <a:gd name="T1" fmla="*/ 20 h 21"/>
                <a:gd name="T2" fmla="*/ 11 w 13"/>
                <a:gd name="T3" fmla="*/ 0 h 21"/>
                <a:gd name="T4" fmla="*/ 4 w 13"/>
                <a:gd name="T5" fmla="*/ 6 h 21"/>
                <a:gd name="T6" fmla="*/ 9 w 13"/>
                <a:gd name="T7" fmla="*/ 20 h 21"/>
              </a:gdLst>
              <a:ahLst/>
              <a:cxnLst>
                <a:cxn ang="0">
                  <a:pos x="T0" y="T1"/>
                </a:cxn>
                <a:cxn ang="0">
                  <a:pos x="T2" y="T3"/>
                </a:cxn>
                <a:cxn ang="0">
                  <a:pos x="T4" y="T5"/>
                </a:cxn>
                <a:cxn ang="0">
                  <a:pos x="T6" y="T7"/>
                </a:cxn>
              </a:cxnLst>
              <a:rect l="0" t="0" r="r" b="b"/>
              <a:pathLst>
                <a:path w="13" h="21">
                  <a:moveTo>
                    <a:pt x="9" y="20"/>
                  </a:moveTo>
                  <a:cubicBezTo>
                    <a:pt x="13" y="20"/>
                    <a:pt x="13" y="0"/>
                    <a:pt x="11" y="0"/>
                  </a:cubicBezTo>
                  <a:cubicBezTo>
                    <a:pt x="9" y="0"/>
                    <a:pt x="9" y="3"/>
                    <a:pt x="4" y="6"/>
                  </a:cubicBezTo>
                  <a:cubicBezTo>
                    <a:pt x="0" y="9"/>
                    <a:pt x="4" y="21"/>
                    <a:pt x="9" y="20"/>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53"/>
            <p:cNvSpPr>
              <a:spLocks/>
            </p:cNvSpPr>
            <p:nvPr userDrawn="1"/>
          </p:nvSpPr>
          <p:spPr bwMode="auto">
            <a:xfrm>
              <a:off x="19234150" y="3295650"/>
              <a:ext cx="33338" cy="33338"/>
            </a:xfrm>
            <a:custGeom>
              <a:avLst/>
              <a:gdLst>
                <a:gd name="T0" fmla="*/ 2 w 12"/>
                <a:gd name="T1" fmla="*/ 9 h 12"/>
                <a:gd name="T2" fmla="*/ 12 w 12"/>
                <a:gd name="T3" fmla="*/ 6 h 12"/>
                <a:gd name="T4" fmla="*/ 2 w 12"/>
                <a:gd name="T5" fmla="*/ 9 h 12"/>
              </a:gdLst>
              <a:ahLst/>
              <a:cxnLst>
                <a:cxn ang="0">
                  <a:pos x="T0" y="T1"/>
                </a:cxn>
                <a:cxn ang="0">
                  <a:pos x="T2" y="T3"/>
                </a:cxn>
                <a:cxn ang="0">
                  <a:pos x="T4" y="T5"/>
                </a:cxn>
              </a:cxnLst>
              <a:rect l="0" t="0" r="r" b="b"/>
              <a:pathLst>
                <a:path w="12" h="12">
                  <a:moveTo>
                    <a:pt x="2" y="9"/>
                  </a:moveTo>
                  <a:cubicBezTo>
                    <a:pt x="7" y="12"/>
                    <a:pt x="12" y="11"/>
                    <a:pt x="12" y="6"/>
                  </a:cubicBezTo>
                  <a:cubicBezTo>
                    <a:pt x="11" y="0"/>
                    <a:pt x="0" y="7"/>
                    <a:pt x="2" y="9"/>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54"/>
            <p:cNvSpPr>
              <a:spLocks/>
            </p:cNvSpPr>
            <p:nvPr userDrawn="1"/>
          </p:nvSpPr>
          <p:spPr bwMode="auto">
            <a:xfrm>
              <a:off x="19535775" y="3359150"/>
              <a:ext cx="88900" cy="55563"/>
            </a:xfrm>
            <a:custGeom>
              <a:avLst/>
              <a:gdLst>
                <a:gd name="T0" fmla="*/ 23 w 32"/>
                <a:gd name="T1" fmla="*/ 2 h 20"/>
                <a:gd name="T2" fmla="*/ 10 w 32"/>
                <a:gd name="T3" fmla="*/ 2 h 20"/>
                <a:gd name="T4" fmla="*/ 1 w 32"/>
                <a:gd name="T5" fmla="*/ 7 h 20"/>
                <a:gd name="T6" fmla="*/ 12 w 32"/>
                <a:gd name="T7" fmla="*/ 13 h 20"/>
                <a:gd name="T8" fmla="*/ 24 w 32"/>
                <a:gd name="T9" fmla="*/ 20 h 20"/>
                <a:gd name="T10" fmla="*/ 27 w 32"/>
                <a:gd name="T11" fmla="*/ 13 h 20"/>
                <a:gd name="T12" fmla="*/ 32 w 32"/>
                <a:gd name="T13" fmla="*/ 3 h 20"/>
                <a:gd name="T14" fmla="*/ 23 w 32"/>
                <a:gd name="T15" fmla="*/ 2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20">
                  <a:moveTo>
                    <a:pt x="23" y="2"/>
                  </a:moveTo>
                  <a:cubicBezTo>
                    <a:pt x="17" y="4"/>
                    <a:pt x="14" y="4"/>
                    <a:pt x="10" y="2"/>
                  </a:cubicBezTo>
                  <a:cubicBezTo>
                    <a:pt x="6" y="0"/>
                    <a:pt x="0" y="4"/>
                    <a:pt x="1" y="7"/>
                  </a:cubicBezTo>
                  <a:cubicBezTo>
                    <a:pt x="2" y="8"/>
                    <a:pt x="4" y="11"/>
                    <a:pt x="12" y="13"/>
                  </a:cubicBezTo>
                  <a:cubicBezTo>
                    <a:pt x="20" y="15"/>
                    <a:pt x="21" y="20"/>
                    <a:pt x="24" y="20"/>
                  </a:cubicBezTo>
                  <a:cubicBezTo>
                    <a:pt x="28" y="20"/>
                    <a:pt x="28" y="17"/>
                    <a:pt x="27" y="13"/>
                  </a:cubicBezTo>
                  <a:cubicBezTo>
                    <a:pt x="26" y="9"/>
                    <a:pt x="31" y="4"/>
                    <a:pt x="32" y="3"/>
                  </a:cubicBezTo>
                  <a:cubicBezTo>
                    <a:pt x="32" y="2"/>
                    <a:pt x="30" y="1"/>
                    <a:pt x="23" y="2"/>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55"/>
            <p:cNvSpPr>
              <a:spLocks/>
            </p:cNvSpPr>
            <p:nvPr userDrawn="1"/>
          </p:nvSpPr>
          <p:spPr bwMode="auto">
            <a:xfrm>
              <a:off x="19405600" y="3257550"/>
              <a:ext cx="55563" cy="90488"/>
            </a:xfrm>
            <a:custGeom>
              <a:avLst/>
              <a:gdLst>
                <a:gd name="T0" fmla="*/ 9 w 20"/>
                <a:gd name="T1" fmla="*/ 3 h 33"/>
                <a:gd name="T2" fmla="*/ 1 w 20"/>
                <a:gd name="T3" fmla="*/ 5 h 33"/>
                <a:gd name="T4" fmla="*/ 5 w 20"/>
                <a:gd name="T5" fmla="*/ 19 h 33"/>
                <a:gd name="T6" fmla="*/ 10 w 20"/>
                <a:gd name="T7" fmla="*/ 29 h 33"/>
                <a:gd name="T8" fmla="*/ 17 w 20"/>
                <a:gd name="T9" fmla="*/ 25 h 33"/>
                <a:gd name="T10" fmla="*/ 19 w 20"/>
                <a:gd name="T11" fmla="*/ 7 h 33"/>
                <a:gd name="T12" fmla="*/ 9 w 20"/>
                <a:gd name="T13" fmla="*/ 3 h 33"/>
              </a:gdLst>
              <a:ahLst/>
              <a:cxnLst>
                <a:cxn ang="0">
                  <a:pos x="T0" y="T1"/>
                </a:cxn>
                <a:cxn ang="0">
                  <a:pos x="T2" y="T3"/>
                </a:cxn>
                <a:cxn ang="0">
                  <a:pos x="T4" y="T5"/>
                </a:cxn>
                <a:cxn ang="0">
                  <a:pos x="T6" y="T7"/>
                </a:cxn>
                <a:cxn ang="0">
                  <a:pos x="T8" y="T9"/>
                </a:cxn>
                <a:cxn ang="0">
                  <a:pos x="T10" y="T11"/>
                </a:cxn>
                <a:cxn ang="0">
                  <a:pos x="T12" y="T13"/>
                </a:cxn>
              </a:cxnLst>
              <a:rect l="0" t="0" r="r" b="b"/>
              <a:pathLst>
                <a:path w="20" h="33">
                  <a:moveTo>
                    <a:pt x="9" y="3"/>
                  </a:moveTo>
                  <a:cubicBezTo>
                    <a:pt x="6" y="6"/>
                    <a:pt x="3" y="3"/>
                    <a:pt x="1" y="5"/>
                  </a:cubicBezTo>
                  <a:cubicBezTo>
                    <a:pt x="0" y="8"/>
                    <a:pt x="7" y="13"/>
                    <a:pt x="5" y="19"/>
                  </a:cubicBezTo>
                  <a:cubicBezTo>
                    <a:pt x="4" y="25"/>
                    <a:pt x="6" y="33"/>
                    <a:pt x="10" y="29"/>
                  </a:cubicBezTo>
                  <a:cubicBezTo>
                    <a:pt x="13" y="26"/>
                    <a:pt x="15" y="27"/>
                    <a:pt x="17" y="25"/>
                  </a:cubicBezTo>
                  <a:cubicBezTo>
                    <a:pt x="19" y="22"/>
                    <a:pt x="17" y="12"/>
                    <a:pt x="19" y="7"/>
                  </a:cubicBezTo>
                  <a:cubicBezTo>
                    <a:pt x="20" y="3"/>
                    <a:pt x="13" y="0"/>
                    <a:pt x="9" y="3"/>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56"/>
            <p:cNvSpPr>
              <a:spLocks/>
            </p:cNvSpPr>
            <p:nvPr userDrawn="1"/>
          </p:nvSpPr>
          <p:spPr bwMode="auto">
            <a:xfrm>
              <a:off x="19843750" y="3446463"/>
              <a:ext cx="88900" cy="26988"/>
            </a:xfrm>
            <a:custGeom>
              <a:avLst/>
              <a:gdLst>
                <a:gd name="T0" fmla="*/ 26 w 32"/>
                <a:gd name="T1" fmla="*/ 5 h 10"/>
                <a:gd name="T2" fmla="*/ 9 w 32"/>
                <a:gd name="T3" fmla="*/ 3 h 10"/>
                <a:gd name="T4" fmla="*/ 2 w 32"/>
                <a:gd name="T5" fmla="*/ 6 h 10"/>
                <a:gd name="T6" fmla="*/ 18 w 32"/>
                <a:gd name="T7" fmla="*/ 10 h 10"/>
                <a:gd name="T8" fmla="*/ 32 w 32"/>
                <a:gd name="T9" fmla="*/ 5 h 10"/>
                <a:gd name="T10" fmla="*/ 26 w 32"/>
                <a:gd name="T11" fmla="*/ 5 h 10"/>
              </a:gdLst>
              <a:ahLst/>
              <a:cxnLst>
                <a:cxn ang="0">
                  <a:pos x="T0" y="T1"/>
                </a:cxn>
                <a:cxn ang="0">
                  <a:pos x="T2" y="T3"/>
                </a:cxn>
                <a:cxn ang="0">
                  <a:pos x="T4" y="T5"/>
                </a:cxn>
                <a:cxn ang="0">
                  <a:pos x="T6" y="T7"/>
                </a:cxn>
                <a:cxn ang="0">
                  <a:pos x="T8" y="T9"/>
                </a:cxn>
                <a:cxn ang="0">
                  <a:pos x="T10" y="T11"/>
                </a:cxn>
              </a:cxnLst>
              <a:rect l="0" t="0" r="r" b="b"/>
              <a:pathLst>
                <a:path w="32" h="10">
                  <a:moveTo>
                    <a:pt x="26" y="5"/>
                  </a:moveTo>
                  <a:cubicBezTo>
                    <a:pt x="23" y="3"/>
                    <a:pt x="12" y="6"/>
                    <a:pt x="9" y="3"/>
                  </a:cubicBezTo>
                  <a:cubicBezTo>
                    <a:pt x="6" y="0"/>
                    <a:pt x="0" y="5"/>
                    <a:pt x="2" y="6"/>
                  </a:cubicBezTo>
                  <a:cubicBezTo>
                    <a:pt x="6" y="6"/>
                    <a:pt x="12" y="10"/>
                    <a:pt x="18" y="10"/>
                  </a:cubicBezTo>
                  <a:cubicBezTo>
                    <a:pt x="24" y="10"/>
                    <a:pt x="32" y="7"/>
                    <a:pt x="32" y="5"/>
                  </a:cubicBezTo>
                  <a:cubicBezTo>
                    <a:pt x="32" y="4"/>
                    <a:pt x="28" y="6"/>
                    <a:pt x="26" y="5"/>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57"/>
            <p:cNvSpPr>
              <a:spLocks/>
            </p:cNvSpPr>
            <p:nvPr userDrawn="1"/>
          </p:nvSpPr>
          <p:spPr bwMode="auto">
            <a:xfrm>
              <a:off x="18853150" y="2709863"/>
              <a:ext cx="152400" cy="161925"/>
            </a:xfrm>
            <a:custGeom>
              <a:avLst/>
              <a:gdLst>
                <a:gd name="T0" fmla="*/ 31 w 55"/>
                <a:gd name="T1" fmla="*/ 50 h 58"/>
                <a:gd name="T2" fmla="*/ 44 w 55"/>
                <a:gd name="T3" fmla="*/ 48 h 58"/>
                <a:gd name="T4" fmla="*/ 44 w 55"/>
                <a:gd name="T5" fmla="*/ 23 h 58"/>
                <a:gd name="T6" fmla="*/ 44 w 55"/>
                <a:gd name="T7" fmla="*/ 21 h 58"/>
                <a:gd name="T8" fmla="*/ 52 w 55"/>
                <a:gd name="T9" fmla="*/ 16 h 58"/>
                <a:gd name="T10" fmla="*/ 46 w 55"/>
                <a:gd name="T11" fmla="*/ 4 h 58"/>
                <a:gd name="T12" fmla="*/ 33 w 55"/>
                <a:gd name="T13" fmla="*/ 6 h 58"/>
                <a:gd name="T14" fmla="*/ 31 w 55"/>
                <a:gd name="T15" fmla="*/ 6 h 58"/>
                <a:gd name="T16" fmla="*/ 20 w 55"/>
                <a:gd name="T17" fmla="*/ 8 h 58"/>
                <a:gd name="T18" fmla="*/ 26 w 55"/>
                <a:gd name="T19" fmla="*/ 13 h 58"/>
                <a:gd name="T20" fmla="*/ 17 w 55"/>
                <a:gd name="T21" fmla="*/ 18 h 58"/>
                <a:gd name="T22" fmla="*/ 5 w 55"/>
                <a:gd name="T23" fmla="*/ 18 h 58"/>
                <a:gd name="T24" fmla="*/ 7 w 55"/>
                <a:gd name="T25" fmla="*/ 26 h 58"/>
                <a:gd name="T26" fmla="*/ 12 w 55"/>
                <a:gd name="T27" fmla="*/ 34 h 58"/>
                <a:gd name="T28" fmla="*/ 9 w 55"/>
                <a:gd name="T29" fmla="*/ 43 h 58"/>
                <a:gd name="T30" fmla="*/ 2 w 55"/>
                <a:gd name="T31" fmla="*/ 50 h 58"/>
                <a:gd name="T32" fmla="*/ 12 w 55"/>
                <a:gd name="T33" fmla="*/ 58 h 58"/>
                <a:gd name="T34" fmla="*/ 31 w 55"/>
                <a:gd name="T35" fmla="*/ 5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5" h="58">
                  <a:moveTo>
                    <a:pt x="31" y="50"/>
                  </a:moveTo>
                  <a:cubicBezTo>
                    <a:pt x="36" y="45"/>
                    <a:pt x="39" y="50"/>
                    <a:pt x="44" y="48"/>
                  </a:cubicBezTo>
                  <a:cubicBezTo>
                    <a:pt x="49" y="45"/>
                    <a:pt x="46" y="27"/>
                    <a:pt x="44" y="23"/>
                  </a:cubicBezTo>
                  <a:cubicBezTo>
                    <a:pt x="43" y="22"/>
                    <a:pt x="44" y="22"/>
                    <a:pt x="44" y="21"/>
                  </a:cubicBezTo>
                  <a:cubicBezTo>
                    <a:pt x="44" y="19"/>
                    <a:pt x="49" y="19"/>
                    <a:pt x="52" y="16"/>
                  </a:cubicBezTo>
                  <a:cubicBezTo>
                    <a:pt x="55" y="13"/>
                    <a:pt x="50" y="8"/>
                    <a:pt x="46" y="4"/>
                  </a:cubicBezTo>
                  <a:cubicBezTo>
                    <a:pt x="42" y="0"/>
                    <a:pt x="37" y="6"/>
                    <a:pt x="33" y="6"/>
                  </a:cubicBezTo>
                  <a:cubicBezTo>
                    <a:pt x="32" y="6"/>
                    <a:pt x="32" y="6"/>
                    <a:pt x="31" y="6"/>
                  </a:cubicBezTo>
                  <a:cubicBezTo>
                    <a:pt x="27" y="4"/>
                    <a:pt x="21" y="4"/>
                    <a:pt x="20" y="8"/>
                  </a:cubicBezTo>
                  <a:cubicBezTo>
                    <a:pt x="20" y="12"/>
                    <a:pt x="25" y="11"/>
                    <a:pt x="26" y="13"/>
                  </a:cubicBezTo>
                  <a:cubicBezTo>
                    <a:pt x="26" y="16"/>
                    <a:pt x="20" y="15"/>
                    <a:pt x="17" y="18"/>
                  </a:cubicBezTo>
                  <a:cubicBezTo>
                    <a:pt x="13" y="20"/>
                    <a:pt x="9" y="16"/>
                    <a:pt x="5" y="18"/>
                  </a:cubicBezTo>
                  <a:cubicBezTo>
                    <a:pt x="2" y="20"/>
                    <a:pt x="10" y="22"/>
                    <a:pt x="7" y="26"/>
                  </a:cubicBezTo>
                  <a:cubicBezTo>
                    <a:pt x="4" y="30"/>
                    <a:pt x="7" y="30"/>
                    <a:pt x="12" y="34"/>
                  </a:cubicBezTo>
                  <a:cubicBezTo>
                    <a:pt x="16" y="37"/>
                    <a:pt x="9" y="38"/>
                    <a:pt x="9" y="43"/>
                  </a:cubicBezTo>
                  <a:cubicBezTo>
                    <a:pt x="9" y="47"/>
                    <a:pt x="3" y="47"/>
                    <a:pt x="2" y="50"/>
                  </a:cubicBezTo>
                  <a:cubicBezTo>
                    <a:pt x="0" y="52"/>
                    <a:pt x="7" y="58"/>
                    <a:pt x="12" y="58"/>
                  </a:cubicBezTo>
                  <a:cubicBezTo>
                    <a:pt x="16" y="58"/>
                    <a:pt x="25" y="56"/>
                    <a:pt x="31" y="50"/>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58"/>
            <p:cNvSpPr>
              <a:spLocks/>
            </p:cNvSpPr>
            <p:nvPr userDrawn="1"/>
          </p:nvSpPr>
          <p:spPr bwMode="auto">
            <a:xfrm>
              <a:off x="19119850" y="2479675"/>
              <a:ext cx="22225" cy="39688"/>
            </a:xfrm>
            <a:custGeom>
              <a:avLst/>
              <a:gdLst>
                <a:gd name="T0" fmla="*/ 2 w 8"/>
                <a:gd name="T1" fmla="*/ 13 h 14"/>
                <a:gd name="T2" fmla="*/ 4 w 8"/>
                <a:gd name="T3" fmla="*/ 1 h 14"/>
                <a:gd name="T4" fmla="*/ 2 w 8"/>
                <a:gd name="T5" fmla="*/ 13 h 14"/>
              </a:gdLst>
              <a:ahLst/>
              <a:cxnLst>
                <a:cxn ang="0">
                  <a:pos x="T0" y="T1"/>
                </a:cxn>
                <a:cxn ang="0">
                  <a:pos x="T2" y="T3"/>
                </a:cxn>
                <a:cxn ang="0">
                  <a:pos x="T4" y="T5"/>
                </a:cxn>
              </a:cxnLst>
              <a:rect l="0" t="0" r="r" b="b"/>
              <a:pathLst>
                <a:path w="8" h="14">
                  <a:moveTo>
                    <a:pt x="2" y="13"/>
                  </a:moveTo>
                  <a:cubicBezTo>
                    <a:pt x="5" y="10"/>
                    <a:pt x="8" y="0"/>
                    <a:pt x="4" y="1"/>
                  </a:cubicBezTo>
                  <a:cubicBezTo>
                    <a:pt x="0" y="2"/>
                    <a:pt x="1" y="14"/>
                    <a:pt x="2" y="13"/>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59"/>
            <p:cNvSpPr>
              <a:spLocks/>
            </p:cNvSpPr>
            <p:nvPr userDrawn="1"/>
          </p:nvSpPr>
          <p:spPr bwMode="auto">
            <a:xfrm>
              <a:off x="18961100" y="2557463"/>
              <a:ext cx="261938" cy="377825"/>
            </a:xfrm>
            <a:custGeom>
              <a:avLst/>
              <a:gdLst>
                <a:gd name="T0" fmla="*/ 3 w 94"/>
                <a:gd name="T1" fmla="*/ 24 h 136"/>
                <a:gd name="T2" fmla="*/ 11 w 94"/>
                <a:gd name="T3" fmla="*/ 30 h 136"/>
                <a:gd name="T4" fmla="*/ 7 w 94"/>
                <a:gd name="T5" fmla="*/ 38 h 136"/>
                <a:gd name="T6" fmla="*/ 12 w 94"/>
                <a:gd name="T7" fmla="*/ 44 h 136"/>
                <a:gd name="T8" fmla="*/ 3 w 94"/>
                <a:gd name="T9" fmla="*/ 50 h 136"/>
                <a:gd name="T10" fmla="*/ 11 w 94"/>
                <a:gd name="T11" fmla="*/ 48 h 136"/>
                <a:gd name="T12" fmla="*/ 15 w 94"/>
                <a:gd name="T13" fmla="*/ 54 h 136"/>
                <a:gd name="T14" fmla="*/ 22 w 94"/>
                <a:gd name="T15" fmla="*/ 46 h 136"/>
                <a:gd name="T16" fmla="*/ 22 w 94"/>
                <a:gd name="T17" fmla="*/ 53 h 136"/>
                <a:gd name="T18" fmla="*/ 19 w 94"/>
                <a:gd name="T19" fmla="*/ 64 h 136"/>
                <a:gd name="T20" fmla="*/ 34 w 94"/>
                <a:gd name="T21" fmla="*/ 63 h 136"/>
                <a:gd name="T22" fmla="*/ 37 w 94"/>
                <a:gd name="T23" fmla="*/ 66 h 136"/>
                <a:gd name="T24" fmla="*/ 38 w 94"/>
                <a:gd name="T25" fmla="*/ 72 h 136"/>
                <a:gd name="T26" fmla="*/ 41 w 94"/>
                <a:gd name="T27" fmla="*/ 76 h 136"/>
                <a:gd name="T28" fmla="*/ 40 w 94"/>
                <a:gd name="T29" fmla="*/ 86 h 136"/>
                <a:gd name="T30" fmla="*/ 29 w 94"/>
                <a:gd name="T31" fmla="*/ 86 h 136"/>
                <a:gd name="T32" fmla="*/ 26 w 94"/>
                <a:gd name="T33" fmla="*/ 88 h 136"/>
                <a:gd name="T34" fmla="*/ 23 w 94"/>
                <a:gd name="T35" fmla="*/ 95 h 136"/>
                <a:gd name="T36" fmla="*/ 29 w 94"/>
                <a:gd name="T37" fmla="*/ 99 h 136"/>
                <a:gd name="T38" fmla="*/ 19 w 94"/>
                <a:gd name="T39" fmla="*/ 106 h 136"/>
                <a:gd name="T40" fmla="*/ 23 w 94"/>
                <a:gd name="T41" fmla="*/ 111 h 136"/>
                <a:gd name="T42" fmla="*/ 29 w 94"/>
                <a:gd name="T43" fmla="*/ 112 h 136"/>
                <a:gd name="T44" fmla="*/ 41 w 94"/>
                <a:gd name="T45" fmla="*/ 114 h 136"/>
                <a:gd name="T46" fmla="*/ 42 w 94"/>
                <a:gd name="T47" fmla="*/ 116 h 136"/>
                <a:gd name="T48" fmla="*/ 30 w 94"/>
                <a:gd name="T49" fmla="*/ 118 h 136"/>
                <a:gd name="T50" fmla="*/ 16 w 94"/>
                <a:gd name="T51" fmla="*/ 135 h 136"/>
                <a:gd name="T52" fmla="*/ 24 w 94"/>
                <a:gd name="T53" fmla="*/ 130 h 136"/>
                <a:gd name="T54" fmla="*/ 32 w 94"/>
                <a:gd name="T55" fmla="*/ 132 h 136"/>
                <a:gd name="T56" fmla="*/ 37 w 94"/>
                <a:gd name="T57" fmla="*/ 127 h 136"/>
                <a:gd name="T58" fmla="*/ 44 w 94"/>
                <a:gd name="T59" fmla="*/ 126 h 136"/>
                <a:gd name="T60" fmla="*/ 53 w 94"/>
                <a:gd name="T61" fmla="*/ 123 h 136"/>
                <a:gd name="T62" fmla="*/ 61 w 94"/>
                <a:gd name="T63" fmla="*/ 126 h 136"/>
                <a:gd name="T64" fmla="*/ 73 w 94"/>
                <a:gd name="T65" fmla="*/ 123 h 136"/>
                <a:gd name="T66" fmla="*/ 88 w 94"/>
                <a:gd name="T67" fmla="*/ 117 h 136"/>
                <a:gd name="T68" fmla="*/ 84 w 94"/>
                <a:gd name="T69" fmla="*/ 115 h 136"/>
                <a:gd name="T70" fmla="*/ 84 w 94"/>
                <a:gd name="T71" fmla="*/ 109 h 136"/>
                <a:gd name="T72" fmla="*/ 93 w 94"/>
                <a:gd name="T73" fmla="*/ 98 h 136"/>
                <a:gd name="T74" fmla="*/ 82 w 94"/>
                <a:gd name="T75" fmla="*/ 93 h 136"/>
                <a:gd name="T76" fmla="*/ 77 w 94"/>
                <a:gd name="T77" fmla="*/ 92 h 136"/>
                <a:gd name="T78" fmla="*/ 77 w 94"/>
                <a:gd name="T79" fmla="*/ 86 h 136"/>
                <a:gd name="T80" fmla="*/ 73 w 94"/>
                <a:gd name="T81" fmla="*/ 81 h 136"/>
                <a:gd name="T82" fmla="*/ 65 w 94"/>
                <a:gd name="T83" fmla="*/ 68 h 136"/>
                <a:gd name="T84" fmla="*/ 58 w 94"/>
                <a:gd name="T85" fmla="*/ 55 h 136"/>
                <a:gd name="T86" fmla="*/ 51 w 94"/>
                <a:gd name="T87" fmla="*/ 49 h 136"/>
                <a:gd name="T88" fmla="*/ 41 w 94"/>
                <a:gd name="T89" fmla="*/ 48 h 136"/>
                <a:gd name="T90" fmla="*/ 45 w 94"/>
                <a:gd name="T91" fmla="*/ 41 h 136"/>
                <a:gd name="T92" fmla="*/ 53 w 94"/>
                <a:gd name="T93" fmla="*/ 22 h 136"/>
                <a:gd name="T94" fmla="*/ 34 w 94"/>
                <a:gd name="T95" fmla="*/ 21 h 136"/>
                <a:gd name="T96" fmla="*/ 30 w 94"/>
                <a:gd name="T97" fmla="*/ 18 h 136"/>
                <a:gd name="T98" fmla="*/ 38 w 94"/>
                <a:gd name="T99" fmla="*/ 9 h 136"/>
                <a:gd name="T100" fmla="*/ 40 w 94"/>
                <a:gd name="T101" fmla="*/ 3 h 136"/>
                <a:gd name="T102" fmla="*/ 35 w 94"/>
                <a:gd name="T103" fmla="*/ 7 h 136"/>
                <a:gd name="T104" fmla="*/ 23 w 94"/>
                <a:gd name="T105" fmla="*/ 7 h 136"/>
                <a:gd name="T106" fmla="*/ 17 w 94"/>
                <a:gd name="T107" fmla="*/ 16 h 136"/>
                <a:gd name="T108" fmla="*/ 12 w 94"/>
                <a:gd name="T109" fmla="*/ 23 h 136"/>
                <a:gd name="T110" fmla="*/ 9 w 94"/>
                <a:gd name="T111" fmla="*/ 26 h 136"/>
                <a:gd name="T112" fmla="*/ 3 w 94"/>
                <a:gd name="T113" fmla="*/ 24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4" h="136">
                  <a:moveTo>
                    <a:pt x="3" y="24"/>
                  </a:moveTo>
                  <a:cubicBezTo>
                    <a:pt x="0" y="26"/>
                    <a:pt x="6" y="30"/>
                    <a:pt x="11" y="30"/>
                  </a:cubicBezTo>
                  <a:cubicBezTo>
                    <a:pt x="15" y="31"/>
                    <a:pt x="7" y="34"/>
                    <a:pt x="7" y="38"/>
                  </a:cubicBezTo>
                  <a:cubicBezTo>
                    <a:pt x="6" y="42"/>
                    <a:pt x="12" y="41"/>
                    <a:pt x="12" y="44"/>
                  </a:cubicBezTo>
                  <a:cubicBezTo>
                    <a:pt x="13" y="47"/>
                    <a:pt x="3" y="47"/>
                    <a:pt x="3" y="50"/>
                  </a:cubicBezTo>
                  <a:cubicBezTo>
                    <a:pt x="3" y="53"/>
                    <a:pt x="9" y="49"/>
                    <a:pt x="11" y="48"/>
                  </a:cubicBezTo>
                  <a:cubicBezTo>
                    <a:pt x="13" y="46"/>
                    <a:pt x="10" y="55"/>
                    <a:pt x="15" y="54"/>
                  </a:cubicBezTo>
                  <a:cubicBezTo>
                    <a:pt x="21" y="53"/>
                    <a:pt x="20" y="45"/>
                    <a:pt x="22" y="46"/>
                  </a:cubicBezTo>
                  <a:cubicBezTo>
                    <a:pt x="24" y="46"/>
                    <a:pt x="21" y="50"/>
                    <a:pt x="22" y="53"/>
                  </a:cubicBezTo>
                  <a:cubicBezTo>
                    <a:pt x="24" y="57"/>
                    <a:pt x="18" y="62"/>
                    <a:pt x="19" y="64"/>
                  </a:cubicBezTo>
                  <a:cubicBezTo>
                    <a:pt x="19" y="66"/>
                    <a:pt x="30" y="66"/>
                    <a:pt x="34" y="63"/>
                  </a:cubicBezTo>
                  <a:cubicBezTo>
                    <a:pt x="38" y="59"/>
                    <a:pt x="39" y="63"/>
                    <a:pt x="37" y="66"/>
                  </a:cubicBezTo>
                  <a:cubicBezTo>
                    <a:pt x="34" y="69"/>
                    <a:pt x="35" y="71"/>
                    <a:pt x="38" y="72"/>
                  </a:cubicBezTo>
                  <a:cubicBezTo>
                    <a:pt x="42" y="73"/>
                    <a:pt x="43" y="74"/>
                    <a:pt x="41" y="76"/>
                  </a:cubicBezTo>
                  <a:cubicBezTo>
                    <a:pt x="40" y="79"/>
                    <a:pt x="41" y="84"/>
                    <a:pt x="40" y="86"/>
                  </a:cubicBezTo>
                  <a:cubicBezTo>
                    <a:pt x="40" y="88"/>
                    <a:pt x="30" y="88"/>
                    <a:pt x="29" y="86"/>
                  </a:cubicBezTo>
                  <a:cubicBezTo>
                    <a:pt x="29" y="85"/>
                    <a:pt x="25" y="86"/>
                    <a:pt x="26" y="88"/>
                  </a:cubicBezTo>
                  <a:cubicBezTo>
                    <a:pt x="27" y="90"/>
                    <a:pt x="23" y="93"/>
                    <a:pt x="23" y="95"/>
                  </a:cubicBezTo>
                  <a:cubicBezTo>
                    <a:pt x="23" y="97"/>
                    <a:pt x="29" y="96"/>
                    <a:pt x="29" y="99"/>
                  </a:cubicBezTo>
                  <a:cubicBezTo>
                    <a:pt x="29" y="101"/>
                    <a:pt x="25" y="104"/>
                    <a:pt x="19" y="106"/>
                  </a:cubicBezTo>
                  <a:cubicBezTo>
                    <a:pt x="13" y="108"/>
                    <a:pt x="20" y="113"/>
                    <a:pt x="23" y="111"/>
                  </a:cubicBezTo>
                  <a:cubicBezTo>
                    <a:pt x="26" y="108"/>
                    <a:pt x="25" y="112"/>
                    <a:pt x="29" y="112"/>
                  </a:cubicBezTo>
                  <a:cubicBezTo>
                    <a:pt x="34" y="112"/>
                    <a:pt x="36" y="115"/>
                    <a:pt x="41" y="114"/>
                  </a:cubicBezTo>
                  <a:cubicBezTo>
                    <a:pt x="45" y="112"/>
                    <a:pt x="45" y="114"/>
                    <a:pt x="42" y="116"/>
                  </a:cubicBezTo>
                  <a:cubicBezTo>
                    <a:pt x="38" y="119"/>
                    <a:pt x="33" y="116"/>
                    <a:pt x="30" y="118"/>
                  </a:cubicBezTo>
                  <a:cubicBezTo>
                    <a:pt x="27" y="120"/>
                    <a:pt x="14" y="132"/>
                    <a:pt x="16" y="135"/>
                  </a:cubicBezTo>
                  <a:cubicBezTo>
                    <a:pt x="18" y="136"/>
                    <a:pt x="20" y="132"/>
                    <a:pt x="24" y="130"/>
                  </a:cubicBezTo>
                  <a:cubicBezTo>
                    <a:pt x="29" y="128"/>
                    <a:pt x="29" y="131"/>
                    <a:pt x="32" y="132"/>
                  </a:cubicBezTo>
                  <a:cubicBezTo>
                    <a:pt x="35" y="132"/>
                    <a:pt x="35" y="126"/>
                    <a:pt x="37" y="127"/>
                  </a:cubicBezTo>
                  <a:cubicBezTo>
                    <a:pt x="39" y="127"/>
                    <a:pt x="41" y="125"/>
                    <a:pt x="44" y="126"/>
                  </a:cubicBezTo>
                  <a:cubicBezTo>
                    <a:pt x="48" y="126"/>
                    <a:pt x="51" y="125"/>
                    <a:pt x="53" y="123"/>
                  </a:cubicBezTo>
                  <a:cubicBezTo>
                    <a:pt x="55" y="122"/>
                    <a:pt x="60" y="127"/>
                    <a:pt x="61" y="126"/>
                  </a:cubicBezTo>
                  <a:cubicBezTo>
                    <a:pt x="63" y="124"/>
                    <a:pt x="70" y="123"/>
                    <a:pt x="73" y="123"/>
                  </a:cubicBezTo>
                  <a:cubicBezTo>
                    <a:pt x="77" y="123"/>
                    <a:pt x="86" y="119"/>
                    <a:pt x="88" y="117"/>
                  </a:cubicBezTo>
                  <a:cubicBezTo>
                    <a:pt x="91" y="115"/>
                    <a:pt x="87" y="114"/>
                    <a:pt x="84" y="115"/>
                  </a:cubicBezTo>
                  <a:cubicBezTo>
                    <a:pt x="80" y="115"/>
                    <a:pt x="81" y="112"/>
                    <a:pt x="84" y="109"/>
                  </a:cubicBezTo>
                  <a:cubicBezTo>
                    <a:pt x="88" y="105"/>
                    <a:pt x="93" y="103"/>
                    <a:pt x="93" y="98"/>
                  </a:cubicBezTo>
                  <a:cubicBezTo>
                    <a:pt x="94" y="94"/>
                    <a:pt x="83" y="90"/>
                    <a:pt x="82" y="93"/>
                  </a:cubicBezTo>
                  <a:cubicBezTo>
                    <a:pt x="81" y="95"/>
                    <a:pt x="79" y="95"/>
                    <a:pt x="77" y="92"/>
                  </a:cubicBezTo>
                  <a:cubicBezTo>
                    <a:pt x="75" y="89"/>
                    <a:pt x="78" y="87"/>
                    <a:pt x="77" y="86"/>
                  </a:cubicBezTo>
                  <a:cubicBezTo>
                    <a:pt x="75" y="86"/>
                    <a:pt x="73" y="82"/>
                    <a:pt x="73" y="81"/>
                  </a:cubicBezTo>
                  <a:cubicBezTo>
                    <a:pt x="74" y="79"/>
                    <a:pt x="71" y="69"/>
                    <a:pt x="65" y="68"/>
                  </a:cubicBezTo>
                  <a:cubicBezTo>
                    <a:pt x="60" y="66"/>
                    <a:pt x="59" y="59"/>
                    <a:pt x="58" y="55"/>
                  </a:cubicBezTo>
                  <a:cubicBezTo>
                    <a:pt x="57" y="51"/>
                    <a:pt x="54" y="53"/>
                    <a:pt x="51" y="49"/>
                  </a:cubicBezTo>
                  <a:cubicBezTo>
                    <a:pt x="48" y="46"/>
                    <a:pt x="44" y="48"/>
                    <a:pt x="41" y="48"/>
                  </a:cubicBezTo>
                  <a:cubicBezTo>
                    <a:pt x="39" y="48"/>
                    <a:pt x="41" y="43"/>
                    <a:pt x="45" y="41"/>
                  </a:cubicBezTo>
                  <a:cubicBezTo>
                    <a:pt x="49" y="38"/>
                    <a:pt x="53" y="25"/>
                    <a:pt x="53" y="22"/>
                  </a:cubicBezTo>
                  <a:cubicBezTo>
                    <a:pt x="53" y="19"/>
                    <a:pt x="37" y="20"/>
                    <a:pt x="34" y="21"/>
                  </a:cubicBezTo>
                  <a:cubicBezTo>
                    <a:pt x="30" y="23"/>
                    <a:pt x="27" y="19"/>
                    <a:pt x="30" y="18"/>
                  </a:cubicBezTo>
                  <a:cubicBezTo>
                    <a:pt x="33" y="17"/>
                    <a:pt x="38" y="11"/>
                    <a:pt x="38" y="9"/>
                  </a:cubicBezTo>
                  <a:cubicBezTo>
                    <a:pt x="38" y="7"/>
                    <a:pt x="42" y="5"/>
                    <a:pt x="40" y="3"/>
                  </a:cubicBezTo>
                  <a:cubicBezTo>
                    <a:pt x="37" y="0"/>
                    <a:pt x="37" y="5"/>
                    <a:pt x="35" y="7"/>
                  </a:cubicBezTo>
                  <a:cubicBezTo>
                    <a:pt x="33" y="8"/>
                    <a:pt x="28" y="8"/>
                    <a:pt x="23" y="7"/>
                  </a:cubicBezTo>
                  <a:cubicBezTo>
                    <a:pt x="18" y="6"/>
                    <a:pt x="17" y="13"/>
                    <a:pt x="17" y="16"/>
                  </a:cubicBezTo>
                  <a:cubicBezTo>
                    <a:pt x="17" y="19"/>
                    <a:pt x="11" y="21"/>
                    <a:pt x="12" y="23"/>
                  </a:cubicBezTo>
                  <a:cubicBezTo>
                    <a:pt x="13" y="26"/>
                    <a:pt x="11" y="28"/>
                    <a:pt x="9" y="26"/>
                  </a:cubicBezTo>
                  <a:cubicBezTo>
                    <a:pt x="8" y="25"/>
                    <a:pt x="6" y="21"/>
                    <a:pt x="3" y="24"/>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Freeform 60"/>
            <p:cNvSpPr>
              <a:spLocks/>
            </p:cNvSpPr>
            <p:nvPr userDrawn="1"/>
          </p:nvSpPr>
          <p:spPr bwMode="auto">
            <a:xfrm>
              <a:off x="18948400" y="2579688"/>
              <a:ext cx="34925" cy="30163"/>
            </a:xfrm>
            <a:custGeom>
              <a:avLst/>
              <a:gdLst>
                <a:gd name="T0" fmla="*/ 3 w 13"/>
                <a:gd name="T1" fmla="*/ 11 h 11"/>
                <a:gd name="T2" fmla="*/ 10 w 13"/>
                <a:gd name="T3" fmla="*/ 2 h 11"/>
                <a:gd name="T4" fmla="*/ 3 w 13"/>
                <a:gd name="T5" fmla="*/ 11 h 11"/>
              </a:gdLst>
              <a:ahLst/>
              <a:cxnLst>
                <a:cxn ang="0">
                  <a:pos x="T0" y="T1"/>
                </a:cxn>
                <a:cxn ang="0">
                  <a:pos x="T2" y="T3"/>
                </a:cxn>
                <a:cxn ang="0">
                  <a:pos x="T4" y="T5"/>
                </a:cxn>
              </a:cxnLst>
              <a:rect l="0" t="0" r="r" b="b"/>
              <a:pathLst>
                <a:path w="13" h="11">
                  <a:moveTo>
                    <a:pt x="3" y="11"/>
                  </a:moveTo>
                  <a:cubicBezTo>
                    <a:pt x="8" y="11"/>
                    <a:pt x="13" y="4"/>
                    <a:pt x="10" y="2"/>
                  </a:cubicBezTo>
                  <a:cubicBezTo>
                    <a:pt x="8" y="0"/>
                    <a:pt x="0" y="11"/>
                    <a:pt x="3" y="11"/>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Freeform 61"/>
            <p:cNvSpPr>
              <a:spLocks/>
            </p:cNvSpPr>
            <p:nvPr userDrawn="1"/>
          </p:nvSpPr>
          <p:spPr bwMode="auto">
            <a:xfrm>
              <a:off x="19494500" y="2679700"/>
              <a:ext cx="52388" cy="66675"/>
            </a:xfrm>
            <a:custGeom>
              <a:avLst/>
              <a:gdLst>
                <a:gd name="T0" fmla="*/ 17 w 19"/>
                <a:gd name="T1" fmla="*/ 3 h 24"/>
                <a:gd name="T2" fmla="*/ 14 w 19"/>
                <a:gd name="T3" fmla="*/ 6 h 24"/>
                <a:gd name="T4" fmla="*/ 10 w 19"/>
                <a:gd name="T5" fmla="*/ 3 h 24"/>
                <a:gd name="T6" fmla="*/ 3 w 19"/>
                <a:gd name="T7" fmla="*/ 6 h 24"/>
                <a:gd name="T8" fmla="*/ 7 w 19"/>
                <a:gd name="T9" fmla="*/ 16 h 24"/>
                <a:gd name="T10" fmla="*/ 4 w 19"/>
                <a:gd name="T11" fmla="*/ 19 h 24"/>
                <a:gd name="T12" fmla="*/ 7 w 19"/>
                <a:gd name="T13" fmla="*/ 24 h 24"/>
                <a:gd name="T14" fmla="*/ 15 w 19"/>
                <a:gd name="T15" fmla="*/ 15 h 24"/>
                <a:gd name="T16" fmla="*/ 17 w 19"/>
                <a:gd name="T17" fmla="*/ 3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24">
                  <a:moveTo>
                    <a:pt x="17" y="3"/>
                  </a:moveTo>
                  <a:cubicBezTo>
                    <a:pt x="16" y="2"/>
                    <a:pt x="15" y="5"/>
                    <a:pt x="14" y="6"/>
                  </a:cubicBezTo>
                  <a:cubicBezTo>
                    <a:pt x="12" y="6"/>
                    <a:pt x="11" y="0"/>
                    <a:pt x="10" y="3"/>
                  </a:cubicBezTo>
                  <a:cubicBezTo>
                    <a:pt x="10" y="7"/>
                    <a:pt x="6" y="2"/>
                    <a:pt x="3" y="6"/>
                  </a:cubicBezTo>
                  <a:cubicBezTo>
                    <a:pt x="0" y="11"/>
                    <a:pt x="5" y="15"/>
                    <a:pt x="7" y="16"/>
                  </a:cubicBezTo>
                  <a:cubicBezTo>
                    <a:pt x="10" y="17"/>
                    <a:pt x="7" y="19"/>
                    <a:pt x="4" y="19"/>
                  </a:cubicBezTo>
                  <a:cubicBezTo>
                    <a:pt x="2" y="18"/>
                    <a:pt x="3" y="23"/>
                    <a:pt x="7" y="24"/>
                  </a:cubicBezTo>
                  <a:cubicBezTo>
                    <a:pt x="11" y="24"/>
                    <a:pt x="15" y="17"/>
                    <a:pt x="15" y="15"/>
                  </a:cubicBezTo>
                  <a:cubicBezTo>
                    <a:pt x="14" y="13"/>
                    <a:pt x="19" y="4"/>
                    <a:pt x="17" y="3"/>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62"/>
            <p:cNvSpPr>
              <a:spLocks/>
            </p:cNvSpPr>
            <p:nvPr userDrawn="1"/>
          </p:nvSpPr>
          <p:spPr bwMode="auto">
            <a:xfrm>
              <a:off x="19694525" y="2608263"/>
              <a:ext cx="41275" cy="44450"/>
            </a:xfrm>
            <a:custGeom>
              <a:avLst/>
              <a:gdLst>
                <a:gd name="T0" fmla="*/ 2 w 15"/>
                <a:gd name="T1" fmla="*/ 14 h 16"/>
                <a:gd name="T2" fmla="*/ 9 w 15"/>
                <a:gd name="T3" fmla="*/ 0 h 16"/>
                <a:gd name="T4" fmla="*/ 2 w 15"/>
                <a:gd name="T5" fmla="*/ 14 h 16"/>
              </a:gdLst>
              <a:ahLst/>
              <a:cxnLst>
                <a:cxn ang="0">
                  <a:pos x="T0" y="T1"/>
                </a:cxn>
                <a:cxn ang="0">
                  <a:pos x="T2" y="T3"/>
                </a:cxn>
                <a:cxn ang="0">
                  <a:pos x="T4" y="T5"/>
                </a:cxn>
              </a:cxnLst>
              <a:rect l="0" t="0" r="r" b="b"/>
              <a:pathLst>
                <a:path w="15" h="16">
                  <a:moveTo>
                    <a:pt x="2" y="14"/>
                  </a:moveTo>
                  <a:cubicBezTo>
                    <a:pt x="3" y="16"/>
                    <a:pt x="15" y="0"/>
                    <a:pt x="9" y="0"/>
                  </a:cubicBezTo>
                  <a:cubicBezTo>
                    <a:pt x="3" y="0"/>
                    <a:pt x="0" y="12"/>
                    <a:pt x="2" y="14"/>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63"/>
            <p:cNvSpPr>
              <a:spLocks/>
            </p:cNvSpPr>
            <p:nvPr userDrawn="1"/>
          </p:nvSpPr>
          <p:spPr bwMode="auto">
            <a:xfrm>
              <a:off x="19810413" y="2554288"/>
              <a:ext cx="30163" cy="11113"/>
            </a:xfrm>
            <a:custGeom>
              <a:avLst/>
              <a:gdLst>
                <a:gd name="T0" fmla="*/ 9 w 11"/>
                <a:gd name="T1" fmla="*/ 2 h 4"/>
                <a:gd name="T2" fmla="*/ 3 w 11"/>
                <a:gd name="T3" fmla="*/ 3 h 4"/>
                <a:gd name="T4" fmla="*/ 9 w 11"/>
                <a:gd name="T5" fmla="*/ 2 h 4"/>
              </a:gdLst>
              <a:ahLst/>
              <a:cxnLst>
                <a:cxn ang="0">
                  <a:pos x="T0" y="T1"/>
                </a:cxn>
                <a:cxn ang="0">
                  <a:pos x="T2" y="T3"/>
                </a:cxn>
                <a:cxn ang="0">
                  <a:pos x="T4" y="T5"/>
                </a:cxn>
              </a:cxnLst>
              <a:rect l="0" t="0" r="r" b="b"/>
              <a:pathLst>
                <a:path w="11" h="4">
                  <a:moveTo>
                    <a:pt x="9" y="2"/>
                  </a:moveTo>
                  <a:cubicBezTo>
                    <a:pt x="11" y="0"/>
                    <a:pt x="0" y="1"/>
                    <a:pt x="3" y="3"/>
                  </a:cubicBezTo>
                  <a:cubicBezTo>
                    <a:pt x="4" y="4"/>
                    <a:pt x="8" y="4"/>
                    <a:pt x="9" y="2"/>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64"/>
            <p:cNvSpPr>
              <a:spLocks/>
            </p:cNvSpPr>
            <p:nvPr userDrawn="1"/>
          </p:nvSpPr>
          <p:spPr bwMode="auto">
            <a:xfrm>
              <a:off x="19805650" y="2568575"/>
              <a:ext cx="41275" cy="30163"/>
            </a:xfrm>
            <a:custGeom>
              <a:avLst/>
              <a:gdLst>
                <a:gd name="T0" fmla="*/ 2 w 15"/>
                <a:gd name="T1" fmla="*/ 11 h 11"/>
                <a:gd name="T2" fmla="*/ 13 w 15"/>
                <a:gd name="T3" fmla="*/ 4 h 11"/>
                <a:gd name="T4" fmla="*/ 7 w 15"/>
                <a:gd name="T5" fmla="*/ 2 h 11"/>
                <a:gd name="T6" fmla="*/ 2 w 15"/>
                <a:gd name="T7" fmla="*/ 11 h 11"/>
              </a:gdLst>
              <a:ahLst/>
              <a:cxnLst>
                <a:cxn ang="0">
                  <a:pos x="T0" y="T1"/>
                </a:cxn>
                <a:cxn ang="0">
                  <a:pos x="T2" y="T3"/>
                </a:cxn>
                <a:cxn ang="0">
                  <a:pos x="T4" y="T5"/>
                </a:cxn>
                <a:cxn ang="0">
                  <a:pos x="T6" y="T7"/>
                </a:cxn>
              </a:cxnLst>
              <a:rect l="0" t="0" r="r" b="b"/>
              <a:pathLst>
                <a:path w="15" h="11">
                  <a:moveTo>
                    <a:pt x="2" y="11"/>
                  </a:moveTo>
                  <a:cubicBezTo>
                    <a:pt x="5" y="11"/>
                    <a:pt x="12" y="5"/>
                    <a:pt x="13" y="4"/>
                  </a:cubicBezTo>
                  <a:cubicBezTo>
                    <a:pt x="15" y="2"/>
                    <a:pt x="12" y="0"/>
                    <a:pt x="7" y="2"/>
                  </a:cubicBezTo>
                  <a:cubicBezTo>
                    <a:pt x="1" y="3"/>
                    <a:pt x="0" y="11"/>
                    <a:pt x="2" y="11"/>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65"/>
            <p:cNvSpPr>
              <a:spLocks/>
            </p:cNvSpPr>
            <p:nvPr userDrawn="1"/>
          </p:nvSpPr>
          <p:spPr bwMode="auto">
            <a:xfrm>
              <a:off x="20051713" y="2035175"/>
              <a:ext cx="3175" cy="3175"/>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1"/>
                    <a:pt x="0" y="1"/>
                    <a:pt x="0" y="1"/>
                  </a:cubicBezTo>
                  <a:cubicBezTo>
                    <a:pt x="1" y="1"/>
                    <a:pt x="1" y="0"/>
                    <a:pt x="1" y="0"/>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66"/>
            <p:cNvSpPr>
              <a:spLocks noEditPoints="1"/>
            </p:cNvSpPr>
            <p:nvPr userDrawn="1"/>
          </p:nvSpPr>
          <p:spPr bwMode="auto">
            <a:xfrm>
              <a:off x="19310350" y="1957388"/>
              <a:ext cx="781050" cy="760413"/>
            </a:xfrm>
            <a:custGeom>
              <a:avLst/>
              <a:gdLst>
                <a:gd name="T0" fmla="*/ 4 w 281"/>
                <a:gd name="T1" fmla="*/ 189 h 274"/>
                <a:gd name="T2" fmla="*/ 18 w 281"/>
                <a:gd name="T3" fmla="*/ 198 h 274"/>
                <a:gd name="T4" fmla="*/ 4 w 281"/>
                <a:gd name="T5" fmla="*/ 211 h 274"/>
                <a:gd name="T6" fmla="*/ 8 w 281"/>
                <a:gd name="T7" fmla="*/ 218 h 274"/>
                <a:gd name="T8" fmla="*/ 59 w 281"/>
                <a:gd name="T9" fmla="*/ 214 h 274"/>
                <a:gd name="T10" fmla="*/ 69 w 281"/>
                <a:gd name="T11" fmla="*/ 218 h 274"/>
                <a:gd name="T12" fmla="*/ 85 w 281"/>
                <a:gd name="T13" fmla="*/ 258 h 274"/>
                <a:gd name="T14" fmla="*/ 100 w 281"/>
                <a:gd name="T15" fmla="*/ 265 h 274"/>
                <a:gd name="T16" fmla="*/ 122 w 281"/>
                <a:gd name="T17" fmla="*/ 257 h 274"/>
                <a:gd name="T18" fmla="*/ 126 w 281"/>
                <a:gd name="T19" fmla="*/ 225 h 274"/>
                <a:gd name="T20" fmla="*/ 138 w 281"/>
                <a:gd name="T21" fmla="*/ 190 h 274"/>
                <a:gd name="T22" fmla="*/ 136 w 281"/>
                <a:gd name="T23" fmla="*/ 157 h 274"/>
                <a:gd name="T24" fmla="*/ 175 w 281"/>
                <a:gd name="T25" fmla="*/ 126 h 274"/>
                <a:gd name="T26" fmla="*/ 196 w 281"/>
                <a:gd name="T27" fmla="*/ 100 h 274"/>
                <a:gd name="T28" fmla="*/ 212 w 281"/>
                <a:gd name="T29" fmla="*/ 116 h 274"/>
                <a:gd name="T30" fmla="*/ 184 w 281"/>
                <a:gd name="T31" fmla="*/ 142 h 274"/>
                <a:gd name="T32" fmla="*/ 173 w 281"/>
                <a:gd name="T33" fmla="*/ 166 h 274"/>
                <a:gd name="T34" fmla="*/ 188 w 281"/>
                <a:gd name="T35" fmla="*/ 197 h 274"/>
                <a:gd name="T36" fmla="*/ 248 w 281"/>
                <a:gd name="T37" fmla="*/ 184 h 274"/>
                <a:gd name="T38" fmla="*/ 264 w 281"/>
                <a:gd name="T39" fmla="*/ 137 h 274"/>
                <a:gd name="T40" fmla="*/ 261 w 281"/>
                <a:gd name="T41" fmla="*/ 116 h 274"/>
                <a:gd name="T42" fmla="*/ 255 w 281"/>
                <a:gd name="T43" fmla="*/ 82 h 274"/>
                <a:gd name="T44" fmla="*/ 251 w 281"/>
                <a:gd name="T45" fmla="*/ 56 h 274"/>
                <a:gd name="T46" fmla="*/ 257 w 281"/>
                <a:gd name="T47" fmla="*/ 38 h 274"/>
                <a:gd name="T48" fmla="*/ 257 w 281"/>
                <a:gd name="T49" fmla="*/ 22 h 274"/>
                <a:gd name="T50" fmla="*/ 271 w 281"/>
                <a:gd name="T51" fmla="*/ 12 h 274"/>
                <a:gd name="T52" fmla="*/ 246 w 281"/>
                <a:gd name="T53" fmla="*/ 13 h 274"/>
                <a:gd name="T54" fmla="*/ 230 w 281"/>
                <a:gd name="T55" fmla="*/ 16 h 274"/>
                <a:gd name="T56" fmla="*/ 215 w 281"/>
                <a:gd name="T57" fmla="*/ 14 h 274"/>
                <a:gd name="T58" fmla="*/ 207 w 281"/>
                <a:gd name="T59" fmla="*/ 5 h 274"/>
                <a:gd name="T60" fmla="*/ 193 w 281"/>
                <a:gd name="T61" fmla="*/ 17 h 274"/>
                <a:gd name="T62" fmla="*/ 196 w 281"/>
                <a:gd name="T63" fmla="*/ 7 h 274"/>
                <a:gd name="T64" fmla="*/ 181 w 281"/>
                <a:gd name="T65" fmla="*/ 19 h 274"/>
                <a:gd name="T66" fmla="*/ 168 w 281"/>
                <a:gd name="T67" fmla="*/ 20 h 274"/>
                <a:gd name="T68" fmla="*/ 158 w 281"/>
                <a:gd name="T69" fmla="*/ 27 h 274"/>
                <a:gd name="T70" fmla="*/ 146 w 281"/>
                <a:gd name="T71" fmla="*/ 29 h 274"/>
                <a:gd name="T72" fmla="*/ 126 w 281"/>
                <a:gd name="T73" fmla="*/ 40 h 274"/>
                <a:gd name="T74" fmla="*/ 127 w 281"/>
                <a:gd name="T75" fmla="*/ 47 h 274"/>
                <a:gd name="T76" fmla="*/ 113 w 281"/>
                <a:gd name="T77" fmla="*/ 43 h 274"/>
                <a:gd name="T78" fmla="*/ 92 w 281"/>
                <a:gd name="T79" fmla="*/ 62 h 274"/>
                <a:gd name="T80" fmla="*/ 123 w 281"/>
                <a:gd name="T81" fmla="*/ 53 h 274"/>
                <a:gd name="T82" fmla="*/ 110 w 281"/>
                <a:gd name="T83" fmla="*/ 62 h 274"/>
                <a:gd name="T84" fmla="*/ 90 w 281"/>
                <a:gd name="T85" fmla="*/ 95 h 274"/>
                <a:gd name="T86" fmla="*/ 74 w 281"/>
                <a:gd name="T87" fmla="*/ 114 h 274"/>
                <a:gd name="T88" fmla="*/ 60 w 281"/>
                <a:gd name="T89" fmla="*/ 128 h 274"/>
                <a:gd name="T90" fmla="*/ 41 w 281"/>
                <a:gd name="T91" fmla="*/ 145 h 274"/>
                <a:gd name="T92" fmla="*/ 21 w 281"/>
                <a:gd name="T93" fmla="*/ 156 h 274"/>
                <a:gd name="T94" fmla="*/ 2 w 281"/>
                <a:gd name="T95" fmla="*/ 171 h 274"/>
                <a:gd name="T96" fmla="*/ 177 w 281"/>
                <a:gd name="T97" fmla="*/ 49 h 274"/>
                <a:gd name="T98" fmla="*/ 169 w 281"/>
                <a:gd name="T99" fmla="*/ 4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1" h="274">
                  <a:moveTo>
                    <a:pt x="6" y="176"/>
                  </a:moveTo>
                  <a:cubicBezTo>
                    <a:pt x="6" y="178"/>
                    <a:pt x="2" y="180"/>
                    <a:pt x="5" y="180"/>
                  </a:cubicBezTo>
                  <a:cubicBezTo>
                    <a:pt x="8" y="181"/>
                    <a:pt x="5" y="183"/>
                    <a:pt x="4" y="184"/>
                  </a:cubicBezTo>
                  <a:cubicBezTo>
                    <a:pt x="2" y="185"/>
                    <a:pt x="2" y="187"/>
                    <a:pt x="4" y="189"/>
                  </a:cubicBezTo>
                  <a:cubicBezTo>
                    <a:pt x="5" y="192"/>
                    <a:pt x="0" y="192"/>
                    <a:pt x="3" y="196"/>
                  </a:cubicBezTo>
                  <a:cubicBezTo>
                    <a:pt x="5" y="199"/>
                    <a:pt x="7" y="195"/>
                    <a:pt x="8" y="198"/>
                  </a:cubicBezTo>
                  <a:cubicBezTo>
                    <a:pt x="9" y="200"/>
                    <a:pt x="12" y="198"/>
                    <a:pt x="16" y="195"/>
                  </a:cubicBezTo>
                  <a:cubicBezTo>
                    <a:pt x="19" y="192"/>
                    <a:pt x="21" y="198"/>
                    <a:pt x="18" y="198"/>
                  </a:cubicBezTo>
                  <a:cubicBezTo>
                    <a:pt x="15" y="198"/>
                    <a:pt x="12" y="200"/>
                    <a:pt x="12" y="202"/>
                  </a:cubicBezTo>
                  <a:cubicBezTo>
                    <a:pt x="13" y="205"/>
                    <a:pt x="8" y="205"/>
                    <a:pt x="8" y="201"/>
                  </a:cubicBezTo>
                  <a:cubicBezTo>
                    <a:pt x="8" y="198"/>
                    <a:pt x="2" y="202"/>
                    <a:pt x="4" y="204"/>
                  </a:cubicBezTo>
                  <a:cubicBezTo>
                    <a:pt x="7" y="207"/>
                    <a:pt x="4" y="208"/>
                    <a:pt x="4" y="211"/>
                  </a:cubicBezTo>
                  <a:cubicBezTo>
                    <a:pt x="4" y="213"/>
                    <a:pt x="8" y="213"/>
                    <a:pt x="10" y="210"/>
                  </a:cubicBezTo>
                  <a:cubicBezTo>
                    <a:pt x="11" y="207"/>
                    <a:pt x="14" y="208"/>
                    <a:pt x="15" y="211"/>
                  </a:cubicBezTo>
                  <a:cubicBezTo>
                    <a:pt x="16" y="213"/>
                    <a:pt x="13" y="211"/>
                    <a:pt x="13" y="215"/>
                  </a:cubicBezTo>
                  <a:cubicBezTo>
                    <a:pt x="13" y="219"/>
                    <a:pt x="10" y="215"/>
                    <a:pt x="8" y="218"/>
                  </a:cubicBezTo>
                  <a:cubicBezTo>
                    <a:pt x="6" y="221"/>
                    <a:pt x="16" y="226"/>
                    <a:pt x="19" y="227"/>
                  </a:cubicBezTo>
                  <a:cubicBezTo>
                    <a:pt x="23" y="228"/>
                    <a:pt x="26" y="231"/>
                    <a:pt x="32" y="230"/>
                  </a:cubicBezTo>
                  <a:cubicBezTo>
                    <a:pt x="38" y="229"/>
                    <a:pt x="50" y="218"/>
                    <a:pt x="52" y="216"/>
                  </a:cubicBezTo>
                  <a:cubicBezTo>
                    <a:pt x="53" y="214"/>
                    <a:pt x="57" y="216"/>
                    <a:pt x="59" y="214"/>
                  </a:cubicBezTo>
                  <a:cubicBezTo>
                    <a:pt x="62" y="212"/>
                    <a:pt x="60" y="207"/>
                    <a:pt x="62" y="206"/>
                  </a:cubicBezTo>
                  <a:cubicBezTo>
                    <a:pt x="64" y="205"/>
                    <a:pt x="65" y="212"/>
                    <a:pt x="66" y="212"/>
                  </a:cubicBezTo>
                  <a:cubicBezTo>
                    <a:pt x="68" y="213"/>
                    <a:pt x="69" y="214"/>
                    <a:pt x="69" y="217"/>
                  </a:cubicBezTo>
                  <a:cubicBezTo>
                    <a:pt x="69" y="217"/>
                    <a:pt x="69" y="218"/>
                    <a:pt x="69" y="218"/>
                  </a:cubicBezTo>
                  <a:cubicBezTo>
                    <a:pt x="68" y="222"/>
                    <a:pt x="70" y="226"/>
                    <a:pt x="73" y="229"/>
                  </a:cubicBezTo>
                  <a:cubicBezTo>
                    <a:pt x="77" y="232"/>
                    <a:pt x="74" y="236"/>
                    <a:pt x="77" y="240"/>
                  </a:cubicBezTo>
                  <a:cubicBezTo>
                    <a:pt x="80" y="244"/>
                    <a:pt x="79" y="247"/>
                    <a:pt x="83" y="249"/>
                  </a:cubicBezTo>
                  <a:cubicBezTo>
                    <a:pt x="86" y="252"/>
                    <a:pt x="86" y="254"/>
                    <a:pt x="85" y="258"/>
                  </a:cubicBezTo>
                  <a:cubicBezTo>
                    <a:pt x="83" y="261"/>
                    <a:pt x="88" y="260"/>
                    <a:pt x="88" y="262"/>
                  </a:cubicBezTo>
                  <a:cubicBezTo>
                    <a:pt x="88" y="265"/>
                    <a:pt x="87" y="269"/>
                    <a:pt x="88" y="271"/>
                  </a:cubicBezTo>
                  <a:cubicBezTo>
                    <a:pt x="89" y="274"/>
                    <a:pt x="91" y="271"/>
                    <a:pt x="96" y="271"/>
                  </a:cubicBezTo>
                  <a:cubicBezTo>
                    <a:pt x="101" y="271"/>
                    <a:pt x="100" y="268"/>
                    <a:pt x="100" y="265"/>
                  </a:cubicBezTo>
                  <a:cubicBezTo>
                    <a:pt x="100" y="262"/>
                    <a:pt x="103" y="263"/>
                    <a:pt x="104" y="261"/>
                  </a:cubicBezTo>
                  <a:cubicBezTo>
                    <a:pt x="104" y="260"/>
                    <a:pt x="109" y="259"/>
                    <a:pt x="112" y="261"/>
                  </a:cubicBezTo>
                  <a:cubicBezTo>
                    <a:pt x="116" y="262"/>
                    <a:pt x="118" y="260"/>
                    <a:pt x="119" y="256"/>
                  </a:cubicBezTo>
                  <a:cubicBezTo>
                    <a:pt x="119" y="252"/>
                    <a:pt x="121" y="257"/>
                    <a:pt x="122" y="257"/>
                  </a:cubicBezTo>
                  <a:cubicBezTo>
                    <a:pt x="123" y="258"/>
                    <a:pt x="127" y="252"/>
                    <a:pt x="128" y="247"/>
                  </a:cubicBezTo>
                  <a:cubicBezTo>
                    <a:pt x="130" y="243"/>
                    <a:pt x="128" y="244"/>
                    <a:pt x="125" y="248"/>
                  </a:cubicBezTo>
                  <a:cubicBezTo>
                    <a:pt x="121" y="252"/>
                    <a:pt x="123" y="244"/>
                    <a:pt x="124" y="240"/>
                  </a:cubicBezTo>
                  <a:cubicBezTo>
                    <a:pt x="126" y="237"/>
                    <a:pt x="126" y="228"/>
                    <a:pt x="126" y="225"/>
                  </a:cubicBezTo>
                  <a:cubicBezTo>
                    <a:pt x="127" y="223"/>
                    <a:pt x="128" y="220"/>
                    <a:pt x="132" y="219"/>
                  </a:cubicBezTo>
                  <a:cubicBezTo>
                    <a:pt x="137" y="218"/>
                    <a:pt x="143" y="212"/>
                    <a:pt x="142" y="210"/>
                  </a:cubicBezTo>
                  <a:cubicBezTo>
                    <a:pt x="141" y="207"/>
                    <a:pt x="148" y="204"/>
                    <a:pt x="148" y="201"/>
                  </a:cubicBezTo>
                  <a:cubicBezTo>
                    <a:pt x="148" y="199"/>
                    <a:pt x="140" y="192"/>
                    <a:pt x="138" y="190"/>
                  </a:cubicBezTo>
                  <a:cubicBezTo>
                    <a:pt x="135" y="188"/>
                    <a:pt x="130" y="190"/>
                    <a:pt x="130" y="188"/>
                  </a:cubicBezTo>
                  <a:cubicBezTo>
                    <a:pt x="131" y="186"/>
                    <a:pt x="130" y="179"/>
                    <a:pt x="129" y="176"/>
                  </a:cubicBezTo>
                  <a:cubicBezTo>
                    <a:pt x="128" y="172"/>
                    <a:pt x="133" y="169"/>
                    <a:pt x="133" y="165"/>
                  </a:cubicBezTo>
                  <a:cubicBezTo>
                    <a:pt x="133" y="162"/>
                    <a:pt x="133" y="158"/>
                    <a:pt x="136" y="157"/>
                  </a:cubicBezTo>
                  <a:cubicBezTo>
                    <a:pt x="139" y="156"/>
                    <a:pt x="137" y="153"/>
                    <a:pt x="141" y="152"/>
                  </a:cubicBezTo>
                  <a:cubicBezTo>
                    <a:pt x="145" y="151"/>
                    <a:pt x="144" y="146"/>
                    <a:pt x="148" y="144"/>
                  </a:cubicBezTo>
                  <a:cubicBezTo>
                    <a:pt x="153" y="142"/>
                    <a:pt x="153" y="141"/>
                    <a:pt x="158" y="138"/>
                  </a:cubicBezTo>
                  <a:cubicBezTo>
                    <a:pt x="164" y="135"/>
                    <a:pt x="173" y="129"/>
                    <a:pt x="175" y="126"/>
                  </a:cubicBezTo>
                  <a:cubicBezTo>
                    <a:pt x="176" y="123"/>
                    <a:pt x="169" y="119"/>
                    <a:pt x="174" y="116"/>
                  </a:cubicBezTo>
                  <a:cubicBezTo>
                    <a:pt x="178" y="112"/>
                    <a:pt x="175" y="108"/>
                    <a:pt x="178" y="107"/>
                  </a:cubicBezTo>
                  <a:cubicBezTo>
                    <a:pt x="181" y="106"/>
                    <a:pt x="182" y="104"/>
                    <a:pt x="185" y="101"/>
                  </a:cubicBezTo>
                  <a:cubicBezTo>
                    <a:pt x="187" y="99"/>
                    <a:pt x="190" y="101"/>
                    <a:pt x="196" y="100"/>
                  </a:cubicBezTo>
                  <a:cubicBezTo>
                    <a:pt x="198" y="100"/>
                    <a:pt x="200" y="100"/>
                    <a:pt x="202" y="100"/>
                  </a:cubicBezTo>
                  <a:cubicBezTo>
                    <a:pt x="205" y="101"/>
                    <a:pt x="208" y="103"/>
                    <a:pt x="210" y="104"/>
                  </a:cubicBezTo>
                  <a:cubicBezTo>
                    <a:pt x="215" y="106"/>
                    <a:pt x="214" y="109"/>
                    <a:pt x="214" y="112"/>
                  </a:cubicBezTo>
                  <a:cubicBezTo>
                    <a:pt x="214" y="116"/>
                    <a:pt x="215" y="117"/>
                    <a:pt x="212" y="116"/>
                  </a:cubicBezTo>
                  <a:cubicBezTo>
                    <a:pt x="210" y="115"/>
                    <a:pt x="208" y="116"/>
                    <a:pt x="206" y="121"/>
                  </a:cubicBezTo>
                  <a:cubicBezTo>
                    <a:pt x="205" y="126"/>
                    <a:pt x="199" y="131"/>
                    <a:pt x="196" y="132"/>
                  </a:cubicBezTo>
                  <a:cubicBezTo>
                    <a:pt x="192" y="132"/>
                    <a:pt x="192" y="136"/>
                    <a:pt x="189" y="136"/>
                  </a:cubicBezTo>
                  <a:cubicBezTo>
                    <a:pt x="186" y="137"/>
                    <a:pt x="183" y="139"/>
                    <a:pt x="184" y="142"/>
                  </a:cubicBezTo>
                  <a:cubicBezTo>
                    <a:pt x="184" y="146"/>
                    <a:pt x="179" y="146"/>
                    <a:pt x="176" y="146"/>
                  </a:cubicBezTo>
                  <a:cubicBezTo>
                    <a:pt x="173" y="146"/>
                    <a:pt x="174" y="151"/>
                    <a:pt x="171" y="153"/>
                  </a:cubicBezTo>
                  <a:cubicBezTo>
                    <a:pt x="169" y="154"/>
                    <a:pt x="170" y="156"/>
                    <a:pt x="172" y="159"/>
                  </a:cubicBezTo>
                  <a:cubicBezTo>
                    <a:pt x="174" y="162"/>
                    <a:pt x="172" y="164"/>
                    <a:pt x="173" y="166"/>
                  </a:cubicBezTo>
                  <a:cubicBezTo>
                    <a:pt x="174" y="168"/>
                    <a:pt x="177" y="173"/>
                    <a:pt x="175" y="178"/>
                  </a:cubicBezTo>
                  <a:cubicBezTo>
                    <a:pt x="172" y="183"/>
                    <a:pt x="170" y="190"/>
                    <a:pt x="172" y="189"/>
                  </a:cubicBezTo>
                  <a:cubicBezTo>
                    <a:pt x="174" y="189"/>
                    <a:pt x="179" y="194"/>
                    <a:pt x="182" y="193"/>
                  </a:cubicBezTo>
                  <a:cubicBezTo>
                    <a:pt x="185" y="193"/>
                    <a:pt x="185" y="198"/>
                    <a:pt x="188" y="197"/>
                  </a:cubicBezTo>
                  <a:cubicBezTo>
                    <a:pt x="191" y="196"/>
                    <a:pt x="191" y="200"/>
                    <a:pt x="200" y="199"/>
                  </a:cubicBezTo>
                  <a:cubicBezTo>
                    <a:pt x="209" y="199"/>
                    <a:pt x="226" y="192"/>
                    <a:pt x="233" y="192"/>
                  </a:cubicBezTo>
                  <a:cubicBezTo>
                    <a:pt x="237" y="192"/>
                    <a:pt x="240" y="191"/>
                    <a:pt x="243" y="191"/>
                  </a:cubicBezTo>
                  <a:cubicBezTo>
                    <a:pt x="244" y="188"/>
                    <a:pt x="246" y="186"/>
                    <a:pt x="248" y="184"/>
                  </a:cubicBezTo>
                  <a:cubicBezTo>
                    <a:pt x="252" y="180"/>
                    <a:pt x="262" y="177"/>
                    <a:pt x="264" y="171"/>
                  </a:cubicBezTo>
                  <a:cubicBezTo>
                    <a:pt x="267" y="165"/>
                    <a:pt x="278" y="161"/>
                    <a:pt x="280" y="156"/>
                  </a:cubicBezTo>
                  <a:cubicBezTo>
                    <a:pt x="281" y="153"/>
                    <a:pt x="281" y="152"/>
                    <a:pt x="277" y="147"/>
                  </a:cubicBezTo>
                  <a:cubicBezTo>
                    <a:pt x="273" y="142"/>
                    <a:pt x="264" y="139"/>
                    <a:pt x="264" y="137"/>
                  </a:cubicBezTo>
                  <a:cubicBezTo>
                    <a:pt x="263" y="134"/>
                    <a:pt x="271" y="134"/>
                    <a:pt x="270" y="131"/>
                  </a:cubicBezTo>
                  <a:cubicBezTo>
                    <a:pt x="270" y="128"/>
                    <a:pt x="266" y="128"/>
                    <a:pt x="265" y="125"/>
                  </a:cubicBezTo>
                  <a:cubicBezTo>
                    <a:pt x="263" y="122"/>
                    <a:pt x="266" y="121"/>
                    <a:pt x="266" y="120"/>
                  </a:cubicBezTo>
                  <a:cubicBezTo>
                    <a:pt x="266" y="118"/>
                    <a:pt x="261" y="118"/>
                    <a:pt x="261" y="116"/>
                  </a:cubicBezTo>
                  <a:cubicBezTo>
                    <a:pt x="260" y="115"/>
                    <a:pt x="264" y="115"/>
                    <a:pt x="263" y="113"/>
                  </a:cubicBezTo>
                  <a:cubicBezTo>
                    <a:pt x="263" y="111"/>
                    <a:pt x="260" y="108"/>
                    <a:pt x="262" y="105"/>
                  </a:cubicBezTo>
                  <a:cubicBezTo>
                    <a:pt x="264" y="102"/>
                    <a:pt x="269" y="105"/>
                    <a:pt x="265" y="99"/>
                  </a:cubicBezTo>
                  <a:cubicBezTo>
                    <a:pt x="262" y="92"/>
                    <a:pt x="256" y="84"/>
                    <a:pt x="255" y="82"/>
                  </a:cubicBezTo>
                  <a:cubicBezTo>
                    <a:pt x="254" y="80"/>
                    <a:pt x="256" y="77"/>
                    <a:pt x="258" y="76"/>
                  </a:cubicBezTo>
                  <a:cubicBezTo>
                    <a:pt x="260" y="75"/>
                    <a:pt x="265" y="70"/>
                    <a:pt x="265" y="68"/>
                  </a:cubicBezTo>
                  <a:cubicBezTo>
                    <a:pt x="265" y="66"/>
                    <a:pt x="259" y="61"/>
                    <a:pt x="257" y="60"/>
                  </a:cubicBezTo>
                  <a:cubicBezTo>
                    <a:pt x="256" y="59"/>
                    <a:pt x="252" y="60"/>
                    <a:pt x="251" y="56"/>
                  </a:cubicBezTo>
                  <a:cubicBezTo>
                    <a:pt x="249" y="53"/>
                    <a:pt x="248" y="52"/>
                    <a:pt x="249" y="51"/>
                  </a:cubicBezTo>
                  <a:cubicBezTo>
                    <a:pt x="251" y="49"/>
                    <a:pt x="251" y="47"/>
                    <a:pt x="251" y="45"/>
                  </a:cubicBezTo>
                  <a:cubicBezTo>
                    <a:pt x="251" y="43"/>
                    <a:pt x="254" y="44"/>
                    <a:pt x="255" y="42"/>
                  </a:cubicBezTo>
                  <a:cubicBezTo>
                    <a:pt x="255" y="40"/>
                    <a:pt x="256" y="39"/>
                    <a:pt x="257" y="38"/>
                  </a:cubicBezTo>
                  <a:cubicBezTo>
                    <a:pt x="259" y="36"/>
                    <a:pt x="260" y="35"/>
                    <a:pt x="262" y="35"/>
                  </a:cubicBezTo>
                  <a:cubicBezTo>
                    <a:pt x="267" y="29"/>
                    <a:pt x="267" y="29"/>
                    <a:pt x="267" y="29"/>
                  </a:cubicBezTo>
                  <a:cubicBezTo>
                    <a:pt x="266" y="30"/>
                    <a:pt x="264" y="29"/>
                    <a:pt x="264" y="27"/>
                  </a:cubicBezTo>
                  <a:cubicBezTo>
                    <a:pt x="264" y="25"/>
                    <a:pt x="257" y="23"/>
                    <a:pt x="257" y="22"/>
                  </a:cubicBezTo>
                  <a:cubicBezTo>
                    <a:pt x="256" y="21"/>
                    <a:pt x="260" y="21"/>
                    <a:pt x="262" y="22"/>
                  </a:cubicBezTo>
                  <a:cubicBezTo>
                    <a:pt x="265" y="24"/>
                    <a:pt x="266" y="23"/>
                    <a:pt x="269" y="20"/>
                  </a:cubicBezTo>
                  <a:cubicBezTo>
                    <a:pt x="272" y="18"/>
                    <a:pt x="276" y="20"/>
                    <a:pt x="276" y="17"/>
                  </a:cubicBezTo>
                  <a:cubicBezTo>
                    <a:pt x="277" y="15"/>
                    <a:pt x="272" y="13"/>
                    <a:pt x="271" y="12"/>
                  </a:cubicBezTo>
                  <a:cubicBezTo>
                    <a:pt x="270" y="11"/>
                    <a:pt x="266" y="9"/>
                    <a:pt x="263" y="9"/>
                  </a:cubicBezTo>
                  <a:cubicBezTo>
                    <a:pt x="259" y="10"/>
                    <a:pt x="259" y="8"/>
                    <a:pt x="257" y="7"/>
                  </a:cubicBezTo>
                  <a:cubicBezTo>
                    <a:pt x="255" y="5"/>
                    <a:pt x="249" y="8"/>
                    <a:pt x="249" y="12"/>
                  </a:cubicBezTo>
                  <a:cubicBezTo>
                    <a:pt x="249" y="17"/>
                    <a:pt x="245" y="16"/>
                    <a:pt x="246" y="13"/>
                  </a:cubicBezTo>
                  <a:cubicBezTo>
                    <a:pt x="248" y="11"/>
                    <a:pt x="244" y="8"/>
                    <a:pt x="248" y="7"/>
                  </a:cubicBezTo>
                  <a:cubicBezTo>
                    <a:pt x="251" y="6"/>
                    <a:pt x="249" y="2"/>
                    <a:pt x="243" y="1"/>
                  </a:cubicBezTo>
                  <a:cubicBezTo>
                    <a:pt x="237" y="1"/>
                    <a:pt x="235" y="6"/>
                    <a:pt x="236" y="7"/>
                  </a:cubicBezTo>
                  <a:cubicBezTo>
                    <a:pt x="238" y="9"/>
                    <a:pt x="233" y="16"/>
                    <a:pt x="230" y="16"/>
                  </a:cubicBezTo>
                  <a:cubicBezTo>
                    <a:pt x="228" y="16"/>
                    <a:pt x="230" y="10"/>
                    <a:pt x="230" y="7"/>
                  </a:cubicBezTo>
                  <a:cubicBezTo>
                    <a:pt x="230" y="3"/>
                    <a:pt x="228" y="5"/>
                    <a:pt x="224" y="10"/>
                  </a:cubicBezTo>
                  <a:cubicBezTo>
                    <a:pt x="219" y="15"/>
                    <a:pt x="216" y="20"/>
                    <a:pt x="213" y="20"/>
                  </a:cubicBezTo>
                  <a:cubicBezTo>
                    <a:pt x="211" y="21"/>
                    <a:pt x="211" y="16"/>
                    <a:pt x="215" y="14"/>
                  </a:cubicBezTo>
                  <a:cubicBezTo>
                    <a:pt x="219" y="11"/>
                    <a:pt x="219" y="5"/>
                    <a:pt x="222" y="5"/>
                  </a:cubicBezTo>
                  <a:cubicBezTo>
                    <a:pt x="225" y="5"/>
                    <a:pt x="225" y="2"/>
                    <a:pt x="221" y="1"/>
                  </a:cubicBezTo>
                  <a:cubicBezTo>
                    <a:pt x="217" y="0"/>
                    <a:pt x="216" y="5"/>
                    <a:pt x="215" y="6"/>
                  </a:cubicBezTo>
                  <a:cubicBezTo>
                    <a:pt x="214" y="7"/>
                    <a:pt x="207" y="4"/>
                    <a:pt x="207" y="5"/>
                  </a:cubicBezTo>
                  <a:cubicBezTo>
                    <a:pt x="208" y="6"/>
                    <a:pt x="204" y="7"/>
                    <a:pt x="206" y="9"/>
                  </a:cubicBezTo>
                  <a:cubicBezTo>
                    <a:pt x="207" y="11"/>
                    <a:pt x="205" y="14"/>
                    <a:pt x="203" y="11"/>
                  </a:cubicBezTo>
                  <a:cubicBezTo>
                    <a:pt x="202" y="8"/>
                    <a:pt x="198" y="10"/>
                    <a:pt x="196" y="13"/>
                  </a:cubicBezTo>
                  <a:cubicBezTo>
                    <a:pt x="194" y="16"/>
                    <a:pt x="191" y="16"/>
                    <a:pt x="193" y="17"/>
                  </a:cubicBezTo>
                  <a:cubicBezTo>
                    <a:pt x="195" y="18"/>
                    <a:pt x="195" y="23"/>
                    <a:pt x="192" y="24"/>
                  </a:cubicBezTo>
                  <a:cubicBezTo>
                    <a:pt x="189" y="24"/>
                    <a:pt x="190" y="16"/>
                    <a:pt x="188" y="17"/>
                  </a:cubicBezTo>
                  <a:cubicBezTo>
                    <a:pt x="186" y="17"/>
                    <a:pt x="187" y="12"/>
                    <a:pt x="190" y="12"/>
                  </a:cubicBezTo>
                  <a:cubicBezTo>
                    <a:pt x="193" y="12"/>
                    <a:pt x="196" y="8"/>
                    <a:pt x="196" y="7"/>
                  </a:cubicBezTo>
                  <a:cubicBezTo>
                    <a:pt x="196" y="5"/>
                    <a:pt x="192" y="5"/>
                    <a:pt x="192" y="8"/>
                  </a:cubicBezTo>
                  <a:cubicBezTo>
                    <a:pt x="192" y="10"/>
                    <a:pt x="188" y="10"/>
                    <a:pt x="184" y="10"/>
                  </a:cubicBezTo>
                  <a:cubicBezTo>
                    <a:pt x="180" y="9"/>
                    <a:pt x="180" y="14"/>
                    <a:pt x="184" y="17"/>
                  </a:cubicBezTo>
                  <a:cubicBezTo>
                    <a:pt x="189" y="19"/>
                    <a:pt x="183" y="21"/>
                    <a:pt x="181" y="19"/>
                  </a:cubicBezTo>
                  <a:cubicBezTo>
                    <a:pt x="179" y="17"/>
                    <a:pt x="176" y="18"/>
                    <a:pt x="173" y="19"/>
                  </a:cubicBezTo>
                  <a:cubicBezTo>
                    <a:pt x="171" y="20"/>
                    <a:pt x="179" y="23"/>
                    <a:pt x="179" y="24"/>
                  </a:cubicBezTo>
                  <a:cubicBezTo>
                    <a:pt x="179" y="26"/>
                    <a:pt x="175" y="23"/>
                    <a:pt x="174" y="24"/>
                  </a:cubicBezTo>
                  <a:cubicBezTo>
                    <a:pt x="173" y="25"/>
                    <a:pt x="169" y="23"/>
                    <a:pt x="168" y="20"/>
                  </a:cubicBezTo>
                  <a:cubicBezTo>
                    <a:pt x="168" y="18"/>
                    <a:pt x="161" y="21"/>
                    <a:pt x="165" y="22"/>
                  </a:cubicBezTo>
                  <a:cubicBezTo>
                    <a:pt x="169" y="23"/>
                    <a:pt x="167" y="26"/>
                    <a:pt x="167" y="29"/>
                  </a:cubicBezTo>
                  <a:cubicBezTo>
                    <a:pt x="167" y="33"/>
                    <a:pt x="163" y="30"/>
                    <a:pt x="164" y="27"/>
                  </a:cubicBezTo>
                  <a:cubicBezTo>
                    <a:pt x="165" y="24"/>
                    <a:pt x="161" y="25"/>
                    <a:pt x="158" y="27"/>
                  </a:cubicBezTo>
                  <a:cubicBezTo>
                    <a:pt x="155" y="29"/>
                    <a:pt x="158" y="23"/>
                    <a:pt x="157" y="20"/>
                  </a:cubicBezTo>
                  <a:cubicBezTo>
                    <a:pt x="156" y="18"/>
                    <a:pt x="153" y="20"/>
                    <a:pt x="150" y="21"/>
                  </a:cubicBezTo>
                  <a:cubicBezTo>
                    <a:pt x="146" y="22"/>
                    <a:pt x="145" y="22"/>
                    <a:pt x="147" y="24"/>
                  </a:cubicBezTo>
                  <a:cubicBezTo>
                    <a:pt x="149" y="26"/>
                    <a:pt x="148" y="29"/>
                    <a:pt x="146" y="29"/>
                  </a:cubicBezTo>
                  <a:cubicBezTo>
                    <a:pt x="143" y="29"/>
                    <a:pt x="142" y="29"/>
                    <a:pt x="142" y="32"/>
                  </a:cubicBezTo>
                  <a:cubicBezTo>
                    <a:pt x="143" y="34"/>
                    <a:pt x="139" y="34"/>
                    <a:pt x="138" y="32"/>
                  </a:cubicBezTo>
                  <a:cubicBezTo>
                    <a:pt x="138" y="30"/>
                    <a:pt x="133" y="30"/>
                    <a:pt x="131" y="33"/>
                  </a:cubicBezTo>
                  <a:cubicBezTo>
                    <a:pt x="130" y="36"/>
                    <a:pt x="125" y="37"/>
                    <a:pt x="126" y="40"/>
                  </a:cubicBezTo>
                  <a:cubicBezTo>
                    <a:pt x="126" y="43"/>
                    <a:pt x="130" y="39"/>
                    <a:pt x="132" y="40"/>
                  </a:cubicBezTo>
                  <a:cubicBezTo>
                    <a:pt x="135" y="41"/>
                    <a:pt x="132" y="42"/>
                    <a:pt x="134" y="44"/>
                  </a:cubicBezTo>
                  <a:cubicBezTo>
                    <a:pt x="135" y="45"/>
                    <a:pt x="135" y="48"/>
                    <a:pt x="133" y="46"/>
                  </a:cubicBezTo>
                  <a:cubicBezTo>
                    <a:pt x="131" y="44"/>
                    <a:pt x="128" y="44"/>
                    <a:pt x="127" y="47"/>
                  </a:cubicBezTo>
                  <a:cubicBezTo>
                    <a:pt x="127" y="50"/>
                    <a:pt x="125" y="47"/>
                    <a:pt x="123" y="44"/>
                  </a:cubicBezTo>
                  <a:cubicBezTo>
                    <a:pt x="121" y="42"/>
                    <a:pt x="119" y="49"/>
                    <a:pt x="117" y="47"/>
                  </a:cubicBezTo>
                  <a:cubicBezTo>
                    <a:pt x="115" y="45"/>
                    <a:pt x="121" y="41"/>
                    <a:pt x="119" y="38"/>
                  </a:cubicBezTo>
                  <a:cubicBezTo>
                    <a:pt x="118" y="36"/>
                    <a:pt x="117" y="40"/>
                    <a:pt x="113" y="43"/>
                  </a:cubicBezTo>
                  <a:cubicBezTo>
                    <a:pt x="109" y="47"/>
                    <a:pt x="104" y="47"/>
                    <a:pt x="106" y="48"/>
                  </a:cubicBezTo>
                  <a:cubicBezTo>
                    <a:pt x="108" y="50"/>
                    <a:pt x="103" y="51"/>
                    <a:pt x="102" y="54"/>
                  </a:cubicBezTo>
                  <a:cubicBezTo>
                    <a:pt x="101" y="57"/>
                    <a:pt x="93" y="58"/>
                    <a:pt x="89" y="61"/>
                  </a:cubicBezTo>
                  <a:cubicBezTo>
                    <a:pt x="84" y="65"/>
                    <a:pt x="89" y="65"/>
                    <a:pt x="92" y="62"/>
                  </a:cubicBezTo>
                  <a:cubicBezTo>
                    <a:pt x="95" y="59"/>
                    <a:pt x="96" y="60"/>
                    <a:pt x="100" y="58"/>
                  </a:cubicBezTo>
                  <a:cubicBezTo>
                    <a:pt x="104" y="55"/>
                    <a:pt x="109" y="53"/>
                    <a:pt x="110" y="54"/>
                  </a:cubicBezTo>
                  <a:cubicBezTo>
                    <a:pt x="112" y="55"/>
                    <a:pt x="115" y="56"/>
                    <a:pt x="117" y="53"/>
                  </a:cubicBezTo>
                  <a:cubicBezTo>
                    <a:pt x="119" y="50"/>
                    <a:pt x="121" y="51"/>
                    <a:pt x="123" y="53"/>
                  </a:cubicBezTo>
                  <a:cubicBezTo>
                    <a:pt x="125" y="54"/>
                    <a:pt x="120" y="56"/>
                    <a:pt x="122" y="58"/>
                  </a:cubicBezTo>
                  <a:cubicBezTo>
                    <a:pt x="125" y="61"/>
                    <a:pt x="119" y="62"/>
                    <a:pt x="119" y="60"/>
                  </a:cubicBezTo>
                  <a:cubicBezTo>
                    <a:pt x="119" y="58"/>
                    <a:pt x="116" y="56"/>
                    <a:pt x="115" y="58"/>
                  </a:cubicBezTo>
                  <a:cubicBezTo>
                    <a:pt x="114" y="60"/>
                    <a:pt x="112" y="62"/>
                    <a:pt x="110" y="62"/>
                  </a:cubicBezTo>
                  <a:cubicBezTo>
                    <a:pt x="108" y="62"/>
                    <a:pt x="106" y="66"/>
                    <a:pt x="106" y="70"/>
                  </a:cubicBezTo>
                  <a:cubicBezTo>
                    <a:pt x="106" y="74"/>
                    <a:pt x="102" y="70"/>
                    <a:pt x="102" y="73"/>
                  </a:cubicBezTo>
                  <a:cubicBezTo>
                    <a:pt x="102" y="77"/>
                    <a:pt x="97" y="83"/>
                    <a:pt x="92" y="87"/>
                  </a:cubicBezTo>
                  <a:cubicBezTo>
                    <a:pt x="88" y="91"/>
                    <a:pt x="92" y="92"/>
                    <a:pt x="90" y="95"/>
                  </a:cubicBezTo>
                  <a:cubicBezTo>
                    <a:pt x="89" y="97"/>
                    <a:pt x="84" y="95"/>
                    <a:pt x="82" y="96"/>
                  </a:cubicBezTo>
                  <a:cubicBezTo>
                    <a:pt x="80" y="97"/>
                    <a:pt x="83" y="104"/>
                    <a:pt x="81" y="106"/>
                  </a:cubicBezTo>
                  <a:cubicBezTo>
                    <a:pt x="78" y="108"/>
                    <a:pt x="81" y="111"/>
                    <a:pt x="81" y="113"/>
                  </a:cubicBezTo>
                  <a:cubicBezTo>
                    <a:pt x="81" y="116"/>
                    <a:pt x="74" y="112"/>
                    <a:pt x="74" y="114"/>
                  </a:cubicBezTo>
                  <a:cubicBezTo>
                    <a:pt x="74" y="116"/>
                    <a:pt x="68" y="116"/>
                    <a:pt x="67" y="116"/>
                  </a:cubicBezTo>
                  <a:cubicBezTo>
                    <a:pt x="65" y="117"/>
                    <a:pt x="70" y="121"/>
                    <a:pt x="73" y="123"/>
                  </a:cubicBezTo>
                  <a:cubicBezTo>
                    <a:pt x="75" y="125"/>
                    <a:pt x="70" y="127"/>
                    <a:pt x="69" y="125"/>
                  </a:cubicBezTo>
                  <a:cubicBezTo>
                    <a:pt x="69" y="122"/>
                    <a:pt x="65" y="126"/>
                    <a:pt x="60" y="128"/>
                  </a:cubicBezTo>
                  <a:cubicBezTo>
                    <a:pt x="55" y="131"/>
                    <a:pt x="57" y="135"/>
                    <a:pt x="53" y="135"/>
                  </a:cubicBezTo>
                  <a:cubicBezTo>
                    <a:pt x="49" y="135"/>
                    <a:pt x="50" y="141"/>
                    <a:pt x="48" y="143"/>
                  </a:cubicBezTo>
                  <a:cubicBezTo>
                    <a:pt x="45" y="145"/>
                    <a:pt x="46" y="139"/>
                    <a:pt x="42" y="139"/>
                  </a:cubicBezTo>
                  <a:cubicBezTo>
                    <a:pt x="38" y="138"/>
                    <a:pt x="38" y="141"/>
                    <a:pt x="41" y="145"/>
                  </a:cubicBezTo>
                  <a:cubicBezTo>
                    <a:pt x="43" y="148"/>
                    <a:pt x="37" y="145"/>
                    <a:pt x="35" y="148"/>
                  </a:cubicBezTo>
                  <a:cubicBezTo>
                    <a:pt x="33" y="151"/>
                    <a:pt x="26" y="150"/>
                    <a:pt x="25" y="152"/>
                  </a:cubicBezTo>
                  <a:cubicBezTo>
                    <a:pt x="23" y="154"/>
                    <a:pt x="29" y="154"/>
                    <a:pt x="30" y="156"/>
                  </a:cubicBezTo>
                  <a:cubicBezTo>
                    <a:pt x="31" y="158"/>
                    <a:pt x="25" y="157"/>
                    <a:pt x="21" y="156"/>
                  </a:cubicBezTo>
                  <a:cubicBezTo>
                    <a:pt x="18" y="156"/>
                    <a:pt x="19" y="161"/>
                    <a:pt x="16" y="160"/>
                  </a:cubicBezTo>
                  <a:cubicBezTo>
                    <a:pt x="12" y="160"/>
                    <a:pt x="8" y="163"/>
                    <a:pt x="11" y="165"/>
                  </a:cubicBezTo>
                  <a:cubicBezTo>
                    <a:pt x="13" y="167"/>
                    <a:pt x="9" y="168"/>
                    <a:pt x="7" y="166"/>
                  </a:cubicBezTo>
                  <a:cubicBezTo>
                    <a:pt x="5" y="165"/>
                    <a:pt x="3" y="168"/>
                    <a:pt x="2" y="171"/>
                  </a:cubicBezTo>
                  <a:cubicBezTo>
                    <a:pt x="1" y="174"/>
                    <a:pt x="6" y="175"/>
                    <a:pt x="6" y="176"/>
                  </a:cubicBezTo>
                  <a:moveTo>
                    <a:pt x="177" y="49"/>
                  </a:moveTo>
                  <a:cubicBezTo>
                    <a:pt x="177" y="49"/>
                    <a:pt x="177" y="49"/>
                    <a:pt x="177" y="50"/>
                  </a:cubicBezTo>
                  <a:cubicBezTo>
                    <a:pt x="177" y="49"/>
                    <a:pt x="177" y="49"/>
                    <a:pt x="177" y="49"/>
                  </a:cubicBezTo>
                  <a:moveTo>
                    <a:pt x="178" y="50"/>
                  </a:moveTo>
                  <a:cubicBezTo>
                    <a:pt x="178" y="50"/>
                    <a:pt x="178" y="51"/>
                    <a:pt x="179" y="51"/>
                  </a:cubicBezTo>
                  <a:cubicBezTo>
                    <a:pt x="178" y="51"/>
                    <a:pt x="178" y="50"/>
                    <a:pt x="178" y="50"/>
                  </a:cubicBezTo>
                  <a:moveTo>
                    <a:pt x="169" y="43"/>
                  </a:moveTo>
                  <a:cubicBezTo>
                    <a:pt x="169" y="43"/>
                    <a:pt x="169" y="43"/>
                    <a:pt x="169" y="43"/>
                  </a:cubicBezTo>
                  <a:cubicBezTo>
                    <a:pt x="169" y="43"/>
                    <a:pt x="168" y="43"/>
                    <a:pt x="168" y="42"/>
                  </a:cubicBezTo>
                  <a:cubicBezTo>
                    <a:pt x="168" y="43"/>
                    <a:pt x="169" y="43"/>
                    <a:pt x="169" y="43"/>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68"/>
            <p:cNvSpPr>
              <a:spLocks noEditPoints="1"/>
            </p:cNvSpPr>
            <p:nvPr userDrawn="1"/>
          </p:nvSpPr>
          <p:spPr bwMode="auto">
            <a:xfrm>
              <a:off x="19005550" y="3157538"/>
              <a:ext cx="88900" cy="134938"/>
            </a:xfrm>
            <a:custGeom>
              <a:avLst/>
              <a:gdLst>
                <a:gd name="T0" fmla="*/ 16 w 32"/>
                <a:gd name="T1" fmla="*/ 0 h 49"/>
                <a:gd name="T2" fmla="*/ 0 w 32"/>
                <a:gd name="T3" fmla="*/ 16 h 49"/>
                <a:gd name="T4" fmla="*/ 16 w 32"/>
                <a:gd name="T5" fmla="*/ 49 h 49"/>
                <a:gd name="T6" fmla="*/ 32 w 32"/>
                <a:gd name="T7" fmla="*/ 16 h 49"/>
                <a:gd name="T8" fmla="*/ 16 w 32"/>
                <a:gd name="T9" fmla="*/ 0 h 49"/>
                <a:gd name="T10" fmla="*/ 16 w 32"/>
                <a:gd name="T11" fmla="*/ 22 h 49"/>
                <a:gd name="T12" fmla="*/ 9 w 32"/>
                <a:gd name="T13" fmla="*/ 16 h 49"/>
                <a:gd name="T14" fmla="*/ 16 w 32"/>
                <a:gd name="T15" fmla="*/ 9 h 49"/>
                <a:gd name="T16" fmla="*/ 23 w 32"/>
                <a:gd name="T17" fmla="*/ 16 h 49"/>
                <a:gd name="T18" fmla="*/ 16 w 32"/>
                <a:gd name="T19" fmla="*/ 2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49">
                  <a:moveTo>
                    <a:pt x="16" y="0"/>
                  </a:moveTo>
                  <a:cubicBezTo>
                    <a:pt x="7" y="0"/>
                    <a:pt x="0" y="7"/>
                    <a:pt x="0" y="16"/>
                  </a:cubicBezTo>
                  <a:cubicBezTo>
                    <a:pt x="0" y="25"/>
                    <a:pt x="16" y="49"/>
                    <a:pt x="16" y="49"/>
                  </a:cubicBezTo>
                  <a:cubicBezTo>
                    <a:pt x="16" y="49"/>
                    <a:pt x="32" y="25"/>
                    <a:pt x="32" y="16"/>
                  </a:cubicBezTo>
                  <a:cubicBezTo>
                    <a:pt x="32" y="7"/>
                    <a:pt x="25" y="0"/>
                    <a:pt x="16" y="0"/>
                  </a:cubicBezTo>
                  <a:moveTo>
                    <a:pt x="16" y="22"/>
                  </a:moveTo>
                  <a:cubicBezTo>
                    <a:pt x="12" y="22"/>
                    <a:pt x="9" y="19"/>
                    <a:pt x="9" y="16"/>
                  </a:cubicBezTo>
                  <a:cubicBezTo>
                    <a:pt x="9" y="12"/>
                    <a:pt x="12" y="9"/>
                    <a:pt x="16" y="9"/>
                  </a:cubicBezTo>
                  <a:cubicBezTo>
                    <a:pt x="20" y="9"/>
                    <a:pt x="23" y="12"/>
                    <a:pt x="23" y="16"/>
                  </a:cubicBezTo>
                  <a:cubicBezTo>
                    <a:pt x="23" y="19"/>
                    <a:pt x="20" y="22"/>
                    <a:pt x="16" y="22"/>
                  </a:cubicBezTo>
                </a:path>
              </a:pathLst>
            </a:custGeom>
            <a:solidFill>
              <a:srgbClr val="F265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5995577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pos="288" userDrawn="1">
          <p15:clr>
            <a:srgbClr val="C35EA4"/>
          </p15:clr>
        </p15:guide>
        <p15:guide id="2" pos="7546" userDrawn="1">
          <p15:clr>
            <a:srgbClr val="C35EA4"/>
          </p15:clr>
        </p15:guide>
        <p15:guide id="3" orient="horz" pos="302" userDrawn="1">
          <p15:clr>
            <a:srgbClr val="C35EA4"/>
          </p15:clr>
        </p15:guide>
        <p15:guide id="4" orient="horz" pos="4104" userDrawn="1">
          <p15:clr>
            <a:srgbClr val="C35EA4"/>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6928305"/>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16152"/>
            <a:ext cx="11887199" cy="2131353"/>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62577389"/>
      </p:ext>
    </p:extLst>
  </p:cSld>
  <p:clrMapOvr>
    <a:masterClrMapping/>
  </p:clrMapOvr>
  <p:transition>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53099696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29660" y="233150"/>
            <a:ext cx="11375536" cy="764735"/>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529660" y="1476621"/>
            <a:ext cx="11375536" cy="1147686"/>
          </a:xfrm>
        </p:spPr>
        <p:txBody>
          <a:bodyPr/>
          <a:lstStyle>
            <a:lvl1pPr marL="0" indent="0">
              <a:spcBef>
                <a:spcPts val="0"/>
              </a:spcBef>
              <a:spcAft>
                <a:spcPts val="918"/>
              </a:spcAft>
              <a:buNone/>
              <a:defRPr sz="4080" spc="-102" baseline="0">
                <a:latin typeface="Segoe UI Light" pitchFamily="34" charset="0"/>
              </a:defRPr>
            </a:lvl1pPr>
            <a:lvl2pPr marL="0" indent="0">
              <a:spcBef>
                <a:spcPts val="0"/>
              </a:spcBef>
              <a:spcAft>
                <a:spcPts val="408"/>
              </a:spcAft>
              <a:buNone/>
              <a:defRPr sz="2040" spc="-51" baseline="0"/>
            </a:lvl2pPr>
            <a:lvl3pPr marL="0" indent="0">
              <a:spcBef>
                <a:spcPts val="0"/>
              </a:spcBef>
              <a:spcAft>
                <a:spcPts val="408"/>
              </a:spcAft>
              <a:buNone/>
              <a:defRPr sz="2040"/>
            </a:lvl3pPr>
            <a:lvl4pPr marL="0" indent="0">
              <a:spcBef>
                <a:spcPts val="0"/>
              </a:spcBef>
              <a:spcAft>
                <a:spcPts val="408"/>
              </a:spcAft>
              <a:buNone/>
              <a:defRPr/>
            </a:lvl4pPr>
            <a:lvl5pPr marL="0" indent="0">
              <a:spcBef>
                <a:spcPts val="0"/>
              </a:spcBef>
              <a:spcAft>
                <a:spcPts val="408"/>
              </a:spcAft>
              <a:buNone/>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1835559219"/>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Europe ">
    <p:spTree>
      <p:nvGrpSpPr>
        <p:cNvPr id="1" name=""/>
        <p:cNvGrpSpPr/>
        <p:nvPr/>
      </p:nvGrpSpPr>
      <p:grpSpPr>
        <a:xfrm>
          <a:off x="0" y="0"/>
          <a:ext cx="0" cy="0"/>
          <a:chOff x="0" y="0"/>
          <a:chExt cx="0" cy="0"/>
        </a:xfrm>
      </p:grpSpPr>
      <p:sp>
        <p:nvSpPr>
          <p:cNvPr id="100" name="Rectangle 99"/>
          <p:cNvSpPr/>
          <p:nvPr userDrawn="1"/>
        </p:nvSpPr>
        <p:spPr bwMode="auto">
          <a:xfrm>
            <a:off x="274638" y="3943350"/>
            <a:ext cx="9144000" cy="18288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6345382" y="3943350"/>
            <a:ext cx="3073256" cy="18288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Rectangle 2"/>
          <p:cNvSpPr/>
          <p:nvPr userDrawn="1"/>
        </p:nvSpPr>
        <p:spPr bwMode="ltGray">
          <a:xfrm>
            <a:off x="274638" y="2125663"/>
            <a:ext cx="9144000" cy="182880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74701" y="3955786"/>
            <a:ext cx="6070681" cy="1828007"/>
          </a:xfrm>
          <a:noFill/>
        </p:spPr>
        <p:txBody>
          <a:bodyPr lIns="182880" tIns="146304" rIns="182880" bIns="146304">
            <a:noAutofit/>
          </a:bodyPr>
          <a:lstStyle>
            <a:lvl1pPr marL="0" indent="0">
              <a:spcBef>
                <a:spcPts val="0"/>
              </a:spcBef>
              <a:buNone/>
              <a:defRPr sz="3600" spc="0" baseline="0">
                <a:gradFill>
                  <a:gsLst>
                    <a:gs pos="0">
                      <a:schemeClr val="bg2"/>
                    </a:gs>
                    <a:gs pos="100000">
                      <a:schemeClr val="bg2"/>
                    </a:gs>
                  </a:gsLst>
                  <a:lin ang="5400000" scaled="0"/>
                </a:gradFill>
                <a:latin typeface="+mj-lt"/>
              </a:defRPr>
            </a:lvl1pPr>
          </a:lstStyle>
          <a:p>
            <a:pPr lvl="0"/>
            <a:r>
              <a:rPr lang="en-US" dirty="0" smtClean="0"/>
              <a:t>Speaker Name</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8333" y="518288"/>
            <a:ext cx="2620606" cy="915495"/>
          </a:xfrm>
          <a:prstGeom prst="rect">
            <a:avLst/>
          </a:prstGeom>
        </p:spPr>
      </p:pic>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458333" y="6208325"/>
            <a:ext cx="1552931" cy="332660"/>
          </a:xfrm>
          <a:prstGeom prst="rect">
            <a:avLst/>
          </a:prstGeom>
        </p:spPr>
      </p:pic>
      <p:sp>
        <p:nvSpPr>
          <p:cNvPr id="10" name="Text Placeholder 7"/>
          <p:cNvSpPr>
            <a:spLocks noGrp="1"/>
          </p:cNvSpPr>
          <p:nvPr>
            <p:ph type="body" sz="quarter" idx="13" hasCustomPrompt="1"/>
          </p:nvPr>
        </p:nvSpPr>
        <p:spPr>
          <a:xfrm>
            <a:off x="6492620" y="434695"/>
            <a:ext cx="5486400" cy="927838"/>
          </a:xfrm>
        </p:spPr>
        <p:txBody>
          <a:bodyPr tIns="0" rIns="0"/>
          <a:lstStyle>
            <a:lvl1pPr marL="0" indent="0" algn="r">
              <a:buNone/>
              <a:defRPr sz="6000"/>
            </a:lvl1pPr>
          </a:lstStyle>
          <a:p>
            <a:pPr lvl="0"/>
            <a:r>
              <a:rPr lang="en-US" dirty="0" smtClean="0"/>
              <a:t>Session code</a:t>
            </a:r>
            <a:endParaRPr lang="en-US" dirty="0"/>
          </a:p>
        </p:txBody>
      </p:sp>
      <p:grpSp>
        <p:nvGrpSpPr>
          <p:cNvPr id="98" name="Group 97"/>
          <p:cNvGrpSpPr/>
          <p:nvPr userDrawn="1"/>
        </p:nvGrpSpPr>
        <p:grpSpPr>
          <a:xfrm>
            <a:off x="7136678" y="4110831"/>
            <a:ext cx="1490663" cy="1516063"/>
            <a:chOff x="18853150" y="1957388"/>
            <a:chExt cx="1490663" cy="1516063"/>
          </a:xfrm>
        </p:grpSpPr>
        <p:sp>
          <p:nvSpPr>
            <p:cNvPr id="58" name="Freeform 51"/>
            <p:cNvSpPr>
              <a:spLocks noEditPoints="1"/>
            </p:cNvSpPr>
            <p:nvPr userDrawn="1"/>
          </p:nvSpPr>
          <p:spPr bwMode="auto">
            <a:xfrm>
              <a:off x="18875375" y="2527300"/>
              <a:ext cx="1468438" cy="909638"/>
            </a:xfrm>
            <a:custGeom>
              <a:avLst/>
              <a:gdLst>
                <a:gd name="T0" fmla="*/ 475 w 529"/>
                <a:gd name="T1" fmla="*/ 128 h 328"/>
                <a:gd name="T2" fmla="*/ 449 w 529"/>
                <a:gd name="T3" fmla="*/ 95 h 328"/>
                <a:gd name="T4" fmla="*/ 400 w 529"/>
                <a:gd name="T5" fmla="*/ 48 h 328"/>
                <a:gd name="T6" fmla="*/ 377 w 529"/>
                <a:gd name="T7" fmla="*/ 1 h 328"/>
                <a:gd name="T8" fmla="*/ 328 w 529"/>
                <a:gd name="T9" fmla="*/ 43 h 328"/>
                <a:gd name="T10" fmla="*/ 305 w 529"/>
                <a:gd name="T11" fmla="*/ 82 h 328"/>
                <a:gd name="T12" fmla="*/ 220 w 529"/>
                <a:gd name="T13" fmla="*/ 82 h 328"/>
                <a:gd name="T14" fmla="*/ 216 w 529"/>
                <a:gd name="T15" fmla="*/ 41 h 328"/>
                <a:gd name="T16" fmla="*/ 203 w 529"/>
                <a:gd name="T17" fmla="*/ 89 h 328"/>
                <a:gd name="T18" fmla="*/ 141 w 529"/>
                <a:gd name="T19" fmla="*/ 126 h 328"/>
                <a:gd name="T20" fmla="*/ 71 w 529"/>
                <a:gd name="T21" fmla="*/ 162 h 328"/>
                <a:gd name="T22" fmla="*/ 86 w 529"/>
                <a:gd name="T23" fmla="*/ 236 h 328"/>
                <a:gd name="T24" fmla="*/ 18 w 529"/>
                <a:gd name="T25" fmla="*/ 317 h 328"/>
                <a:gd name="T26" fmla="*/ 105 w 529"/>
                <a:gd name="T27" fmla="*/ 294 h 328"/>
                <a:gd name="T28" fmla="*/ 192 w 529"/>
                <a:gd name="T29" fmla="*/ 229 h 328"/>
                <a:gd name="T30" fmla="*/ 274 w 529"/>
                <a:gd name="T31" fmla="*/ 304 h 328"/>
                <a:gd name="T32" fmla="*/ 250 w 529"/>
                <a:gd name="T33" fmla="*/ 205 h 328"/>
                <a:gd name="T34" fmla="*/ 310 w 529"/>
                <a:gd name="T35" fmla="*/ 259 h 328"/>
                <a:gd name="T36" fmla="*/ 344 w 529"/>
                <a:gd name="T37" fmla="*/ 311 h 328"/>
                <a:gd name="T38" fmla="*/ 357 w 529"/>
                <a:gd name="T39" fmla="*/ 267 h 328"/>
                <a:gd name="T40" fmla="*/ 395 w 529"/>
                <a:gd name="T41" fmla="*/ 242 h 328"/>
                <a:gd name="T42" fmla="*/ 461 w 529"/>
                <a:gd name="T43" fmla="*/ 199 h 328"/>
                <a:gd name="T44" fmla="*/ 507 w 529"/>
                <a:gd name="T45" fmla="*/ 185 h 328"/>
                <a:gd name="T46" fmla="*/ 343 w 529"/>
                <a:gd name="T47" fmla="*/ 151 h 328"/>
                <a:gd name="T48" fmla="*/ 342 w 529"/>
                <a:gd name="T49" fmla="*/ 224 h 328"/>
                <a:gd name="T50" fmla="*/ 341 w 529"/>
                <a:gd name="T51" fmla="*/ 221 h 328"/>
                <a:gd name="T52" fmla="*/ 326 w 529"/>
                <a:gd name="T53" fmla="*/ 196 h 328"/>
                <a:gd name="T54" fmla="*/ 345 w 529"/>
                <a:gd name="T55" fmla="*/ 172 h 328"/>
                <a:gd name="T56" fmla="*/ 352 w 529"/>
                <a:gd name="T57" fmla="*/ 122 h 328"/>
                <a:gd name="T58" fmla="*/ 352 w 529"/>
                <a:gd name="T59" fmla="*/ 118 h 328"/>
                <a:gd name="T60" fmla="*/ 383 w 529"/>
                <a:gd name="T61" fmla="*/ 170 h 328"/>
                <a:gd name="T62" fmla="*/ 393 w 529"/>
                <a:gd name="T63" fmla="*/ 166 h 328"/>
                <a:gd name="T64" fmla="*/ 346 w 529"/>
                <a:gd name="T65" fmla="*/ 83 h 328"/>
                <a:gd name="T66" fmla="*/ 340 w 529"/>
                <a:gd name="T67" fmla="*/ 168 h 328"/>
                <a:gd name="T68" fmla="*/ 277 w 529"/>
                <a:gd name="T69" fmla="*/ 189 h 328"/>
                <a:gd name="T70" fmla="*/ 279 w 529"/>
                <a:gd name="T71" fmla="*/ 193 h 328"/>
                <a:gd name="T72" fmla="*/ 249 w 529"/>
                <a:gd name="T73" fmla="*/ 166 h 328"/>
                <a:gd name="T74" fmla="*/ 277 w 529"/>
                <a:gd name="T75" fmla="*/ 194 h 328"/>
                <a:gd name="T76" fmla="*/ 274 w 529"/>
                <a:gd name="T77" fmla="*/ 196 h 328"/>
                <a:gd name="T78" fmla="*/ 308 w 529"/>
                <a:gd name="T79" fmla="*/ 215 h 328"/>
                <a:gd name="T80" fmla="*/ 308 w 529"/>
                <a:gd name="T81" fmla="*/ 231 h 328"/>
                <a:gd name="T82" fmla="*/ 309 w 529"/>
                <a:gd name="T83" fmla="*/ 225 h 328"/>
                <a:gd name="T84" fmla="*/ 309 w 529"/>
                <a:gd name="T85" fmla="*/ 219 h 328"/>
                <a:gd name="T86" fmla="*/ 318 w 529"/>
                <a:gd name="T87" fmla="*/ 248 h 328"/>
                <a:gd name="T88" fmla="*/ 383 w 529"/>
                <a:gd name="T89" fmla="*/ 255 h 328"/>
                <a:gd name="T90" fmla="*/ 403 w 529"/>
                <a:gd name="T91" fmla="*/ 207 h 328"/>
                <a:gd name="T92" fmla="*/ 408 w 529"/>
                <a:gd name="T93" fmla="*/ 199 h 328"/>
                <a:gd name="T94" fmla="*/ 404 w 529"/>
                <a:gd name="T95" fmla="*/ 206 h 328"/>
                <a:gd name="T96" fmla="*/ 303 w 529"/>
                <a:gd name="T97" fmla="*/ 152 h 328"/>
                <a:gd name="T98" fmla="*/ 265 w 529"/>
                <a:gd name="T99" fmla="*/ 126 h 328"/>
                <a:gd name="T100" fmla="*/ 210 w 529"/>
                <a:gd name="T101" fmla="*/ 180 h 328"/>
                <a:gd name="T102" fmla="*/ 187 w 529"/>
                <a:gd name="T103" fmla="*/ 174 h 328"/>
                <a:gd name="T104" fmla="*/ 176 w 529"/>
                <a:gd name="T105" fmla="*/ 154 h 328"/>
                <a:gd name="T106" fmla="*/ 182 w 529"/>
                <a:gd name="T107" fmla="*/ 208 h 328"/>
                <a:gd name="T108" fmla="*/ 171 w 529"/>
                <a:gd name="T109" fmla="*/ 126 h 328"/>
                <a:gd name="T110" fmla="*/ 219 w 529"/>
                <a:gd name="T111" fmla="*/ 189 h 328"/>
                <a:gd name="T112" fmla="*/ 315 w 529"/>
                <a:gd name="T113" fmla="*/ 246 h 328"/>
                <a:gd name="T114" fmla="*/ 332 w 529"/>
                <a:gd name="T115" fmla="*/ 267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29" h="328">
                  <a:moveTo>
                    <a:pt x="525" y="158"/>
                  </a:moveTo>
                  <a:cubicBezTo>
                    <a:pt x="525" y="157"/>
                    <a:pt x="529" y="155"/>
                    <a:pt x="529" y="153"/>
                  </a:cubicBezTo>
                  <a:cubicBezTo>
                    <a:pt x="528" y="152"/>
                    <a:pt x="525" y="151"/>
                    <a:pt x="522" y="150"/>
                  </a:cubicBezTo>
                  <a:cubicBezTo>
                    <a:pt x="519" y="148"/>
                    <a:pt x="516" y="149"/>
                    <a:pt x="513" y="147"/>
                  </a:cubicBezTo>
                  <a:cubicBezTo>
                    <a:pt x="511" y="146"/>
                    <a:pt x="505" y="147"/>
                    <a:pt x="505" y="146"/>
                  </a:cubicBezTo>
                  <a:cubicBezTo>
                    <a:pt x="505" y="145"/>
                    <a:pt x="501" y="142"/>
                    <a:pt x="500" y="140"/>
                  </a:cubicBezTo>
                  <a:cubicBezTo>
                    <a:pt x="499" y="139"/>
                    <a:pt x="496" y="140"/>
                    <a:pt x="494" y="141"/>
                  </a:cubicBezTo>
                  <a:cubicBezTo>
                    <a:pt x="492" y="142"/>
                    <a:pt x="490" y="142"/>
                    <a:pt x="489" y="141"/>
                  </a:cubicBezTo>
                  <a:cubicBezTo>
                    <a:pt x="487" y="140"/>
                    <a:pt x="485" y="138"/>
                    <a:pt x="483" y="139"/>
                  </a:cubicBezTo>
                  <a:cubicBezTo>
                    <a:pt x="482" y="140"/>
                    <a:pt x="479" y="139"/>
                    <a:pt x="479" y="137"/>
                  </a:cubicBezTo>
                  <a:cubicBezTo>
                    <a:pt x="480" y="134"/>
                    <a:pt x="476" y="129"/>
                    <a:pt x="475" y="128"/>
                  </a:cubicBezTo>
                  <a:cubicBezTo>
                    <a:pt x="473" y="128"/>
                    <a:pt x="468" y="129"/>
                    <a:pt x="467" y="126"/>
                  </a:cubicBezTo>
                  <a:cubicBezTo>
                    <a:pt x="466" y="124"/>
                    <a:pt x="463" y="122"/>
                    <a:pt x="464" y="121"/>
                  </a:cubicBezTo>
                  <a:cubicBezTo>
                    <a:pt x="465" y="119"/>
                    <a:pt x="464" y="114"/>
                    <a:pt x="463" y="113"/>
                  </a:cubicBezTo>
                  <a:cubicBezTo>
                    <a:pt x="462" y="111"/>
                    <a:pt x="456" y="111"/>
                    <a:pt x="454" y="112"/>
                  </a:cubicBezTo>
                  <a:cubicBezTo>
                    <a:pt x="453" y="112"/>
                    <a:pt x="449" y="111"/>
                    <a:pt x="447" y="112"/>
                  </a:cubicBezTo>
                  <a:cubicBezTo>
                    <a:pt x="445" y="113"/>
                    <a:pt x="444" y="114"/>
                    <a:pt x="442" y="114"/>
                  </a:cubicBezTo>
                  <a:cubicBezTo>
                    <a:pt x="441" y="114"/>
                    <a:pt x="440" y="114"/>
                    <a:pt x="439" y="113"/>
                  </a:cubicBezTo>
                  <a:cubicBezTo>
                    <a:pt x="439" y="112"/>
                    <a:pt x="438" y="111"/>
                    <a:pt x="438" y="109"/>
                  </a:cubicBezTo>
                  <a:cubicBezTo>
                    <a:pt x="436" y="104"/>
                    <a:pt x="435" y="100"/>
                    <a:pt x="436" y="99"/>
                  </a:cubicBezTo>
                  <a:cubicBezTo>
                    <a:pt x="437" y="97"/>
                    <a:pt x="441" y="101"/>
                    <a:pt x="444" y="100"/>
                  </a:cubicBezTo>
                  <a:cubicBezTo>
                    <a:pt x="446" y="99"/>
                    <a:pt x="449" y="97"/>
                    <a:pt x="449" y="95"/>
                  </a:cubicBezTo>
                  <a:cubicBezTo>
                    <a:pt x="449" y="93"/>
                    <a:pt x="445" y="90"/>
                    <a:pt x="443" y="90"/>
                  </a:cubicBezTo>
                  <a:cubicBezTo>
                    <a:pt x="441" y="89"/>
                    <a:pt x="440" y="85"/>
                    <a:pt x="437" y="84"/>
                  </a:cubicBezTo>
                  <a:cubicBezTo>
                    <a:pt x="434" y="82"/>
                    <a:pt x="435" y="79"/>
                    <a:pt x="432" y="77"/>
                  </a:cubicBezTo>
                  <a:cubicBezTo>
                    <a:pt x="429" y="75"/>
                    <a:pt x="431" y="72"/>
                    <a:pt x="431" y="69"/>
                  </a:cubicBezTo>
                  <a:cubicBezTo>
                    <a:pt x="431" y="67"/>
                    <a:pt x="431" y="63"/>
                    <a:pt x="430" y="62"/>
                  </a:cubicBezTo>
                  <a:cubicBezTo>
                    <a:pt x="428" y="61"/>
                    <a:pt x="422" y="58"/>
                    <a:pt x="420" y="59"/>
                  </a:cubicBezTo>
                  <a:cubicBezTo>
                    <a:pt x="417" y="60"/>
                    <a:pt x="415" y="61"/>
                    <a:pt x="414" y="59"/>
                  </a:cubicBezTo>
                  <a:cubicBezTo>
                    <a:pt x="413" y="57"/>
                    <a:pt x="411" y="56"/>
                    <a:pt x="409" y="57"/>
                  </a:cubicBezTo>
                  <a:cubicBezTo>
                    <a:pt x="406" y="57"/>
                    <a:pt x="404" y="56"/>
                    <a:pt x="403" y="55"/>
                  </a:cubicBezTo>
                  <a:cubicBezTo>
                    <a:pt x="403" y="55"/>
                    <a:pt x="403" y="54"/>
                    <a:pt x="402" y="54"/>
                  </a:cubicBezTo>
                  <a:cubicBezTo>
                    <a:pt x="402" y="52"/>
                    <a:pt x="402" y="49"/>
                    <a:pt x="400" y="48"/>
                  </a:cubicBezTo>
                  <a:cubicBezTo>
                    <a:pt x="399" y="46"/>
                    <a:pt x="396" y="43"/>
                    <a:pt x="397" y="41"/>
                  </a:cubicBezTo>
                  <a:cubicBezTo>
                    <a:pt x="398" y="40"/>
                    <a:pt x="398" y="37"/>
                    <a:pt x="396" y="36"/>
                  </a:cubicBezTo>
                  <a:cubicBezTo>
                    <a:pt x="395" y="35"/>
                    <a:pt x="394" y="34"/>
                    <a:pt x="394" y="33"/>
                  </a:cubicBezTo>
                  <a:cubicBezTo>
                    <a:pt x="393" y="32"/>
                    <a:pt x="393" y="31"/>
                    <a:pt x="394" y="30"/>
                  </a:cubicBezTo>
                  <a:cubicBezTo>
                    <a:pt x="396" y="29"/>
                    <a:pt x="399" y="29"/>
                    <a:pt x="397" y="26"/>
                  </a:cubicBezTo>
                  <a:cubicBezTo>
                    <a:pt x="395" y="24"/>
                    <a:pt x="395" y="23"/>
                    <a:pt x="395" y="21"/>
                  </a:cubicBezTo>
                  <a:cubicBezTo>
                    <a:pt x="395" y="18"/>
                    <a:pt x="394" y="16"/>
                    <a:pt x="394" y="14"/>
                  </a:cubicBezTo>
                  <a:cubicBezTo>
                    <a:pt x="394" y="13"/>
                    <a:pt x="396" y="12"/>
                    <a:pt x="398" y="9"/>
                  </a:cubicBezTo>
                  <a:cubicBezTo>
                    <a:pt x="399" y="6"/>
                    <a:pt x="402" y="6"/>
                    <a:pt x="400" y="2"/>
                  </a:cubicBezTo>
                  <a:cubicBezTo>
                    <a:pt x="399" y="2"/>
                    <a:pt x="399" y="3"/>
                    <a:pt x="397" y="3"/>
                  </a:cubicBezTo>
                  <a:cubicBezTo>
                    <a:pt x="393" y="4"/>
                    <a:pt x="383" y="0"/>
                    <a:pt x="377" y="1"/>
                  </a:cubicBezTo>
                  <a:cubicBezTo>
                    <a:pt x="372" y="2"/>
                    <a:pt x="360" y="2"/>
                    <a:pt x="357" y="5"/>
                  </a:cubicBezTo>
                  <a:cubicBezTo>
                    <a:pt x="355" y="8"/>
                    <a:pt x="348" y="9"/>
                    <a:pt x="351" y="11"/>
                  </a:cubicBezTo>
                  <a:cubicBezTo>
                    <a:pt x="354" y="14"/>
                    <a:pt x="351" y="15"/>
                    <a:pt x="353" y="18"/>
                  </a:cubicBezTo>
                  <a:cubicBezTo>
                    <a:pt x="355" y="21"/>
                    <a:pt x="356" y="22"/>
                    <a:pt x="359" y="22"/>
                  </a:cubicBezTo>
                  <a:cubicBezTo>
                    <a:pt x="362" y="21"/>
                    <a:pt x="365" y="23"/>
                    <a:pt x="362" y="26"/>
                  </a:cubicBezTo>
                  <a:cubicBezTo>
                    <a:pt x="362" y="26"/>
                    <a:pt x="361" y="26"/>
                    <a:pt x="361" y="26"/>
                  </a:cubicBezTo>
                  <a:cubicBezTo>
                    <a:pt x="359" y="29"/>
                    <a:pt x="361" y="32"/>
                    <a:pt x="360" y="37"/>
                  </a:cubicBezTo>
                  <a:cubicBezTo>
                    <a:pt x="360" y="42"/>
                    <a:pt x="355" y="41"/>
                    <a:pt x="352" y="41"/>
                  </a:cubicBezTo>
                  <a:cubicBezTo>
                    <a:pt x="349" y="41"/>
                    <a:pt x="344" y="32"/>
                    <a:pt x="342" y="30"/>
                  </a:cubicBezTo>
                  <a:cubicBezTo>
                    <a:pt x="341" y="28"/>
                    <a:pt x="336" y="32"/>
                    <a:pt x="332" y="34"/>
                  </a:cubicBezTo>
                  <a:cubicBezTo>
                    <a:pt x="328" y="37"/>
                    <a:pt x="330" y="41"/>
                    <a:pt x="328" y="43"/>
                  </a:cubicBezTo>
                  <a:cubicBezTo>
                    <a:pt x="325" y="45"/>
                    <a:pt x="324" y="48"/>
                    <a:pt x="326" y="53"/>
                  </a:cubicBezTo>
                  <a:cubicBezTo>
                    <a:pt x="326" y="53"/>
                    <a:pt x="326" y="53"/>
                    <a:pt x="326" y="54"/>
                  </a:cubicBezTo>
                  <a:cubicBezTo>
                    <a:pt x="329" y="58"/>
                    <a:pt x="328" y="62"/>
                    <a:pt x="325" y="65"/>
                  </a:cubicBezTo>
                  <a:cubicBezTo>
                    <a:pt x="324" y="67"/>
                    <a:pt x="325" y="67"/>
                    <a:pt x="326" y="68"/>
                  </a:cubicBezTo>
                  <a:cubicBezTo>
                    <a:pt x="329" y="68"/>
                    <a:pt x="331" y="67"/>
                    <a:pt x="332" y="69"/>
                  </a:cubicBezTo>
                  <a:cubicBezTo>
                    <a:pt x="334" y="70"/>
                    <a:pt x="337" y="72"/>
                    <a:pt x="339" y="71"/>
                  </a:cubicBezTo>
                  <a:cubicBezTo>
                    <a:pt x="340" y="70"/>
                    <a:pt x="345" y="73"/>
                    <a:pt x="345" y="75"/>
                  </a:cubicBezTo>
                  <a:cubicBezTo>
                    <a:pt x="345" y="76"/>
                    <a:pt x="344" y="80"/>
                    <a:pt x="344" y="82"/>
                  </a:cubicBezTo>
                  <a:cubicBezTo>
                    <a:pt x="337" y="83"/>
                    <a:pt x="318" y="81"/>
                    <a:pt x="317" y="81"/>
                  </a:cubicBezTo>
                  <a:cubicBezTo>
                    <a:pt x="316" y="80"/>
                    <a:pt x="313" y="79"/>
                    <a:pt x="311" y="79"/>
                  </a:cubicBezTo>
                  <a:cubicBezTo>
                    <a:pt x="310" y="80"/>
                    <a:pt x="308" y="82"/>
                    <a:pt x="305" y="82"/>
                  </a:cubicBezTo>
                  <a:cubicBezTo>
                    <a:pt x="301" y="82"/>
                    <a:pt x="300" y="77"/>
                    <a:pt x="300" y="75"/>
                  </a:cubicBezTo>
                  <a:cubicBezTo>
                    <a:pt x="300" y="73"/>
                    <a:pt x="282" y="77"/>
                    <a:pt x="277" y="82"/>
                  </a:cubicBezTo>
                  <a:cubicBezTo>
                    <a:pt x="272" y="86"/>
                    <a:pt x="261" y="85"/>
                    <a:pt x="260" y="87"/>
                  </a:cubicBezTo>
                  <a:cubicBezTo>
                    <a:pt x="260" y="89"/>
                    <a:pt x="258" y="90"/>
                    <a:pt x="257" y="90"/>
                  </a:cubicBezTo>
                  <a:cubicBezTo>
                    <a:pt x="257" y="89"/>
                    <a:pt x="257" y="89"/>
                    <a:pt x="256" y="88"/>
                  </a:cubicBezTo>
                  <a:cubicBezTo>
                    <a:pt x="256" y="86"/>
                    <a:pt x="254" y="85"/>
                    <a:pt x="250" y="85"/>
                  </a:cubicBezTo>
                  <a:cubicBezTo>
                    <a:pt x="246" y="85"/>
                    <a:pt x="253" y="81"/>
                    <a:pt x="251" y="79"/>
                  </a:cubicBezTo>
                  <a:cubicBezTo>
                    <a:pt x="249" y="77"/>
                    <a:pt x="245" y="83"/>
                    <a:pt x="242" y="81"/>
                  </a:cubicBezTo>
                  <a:cubicBezTo>
                    <a:pt x="238" y="80"/>
                    <a:pt x="233" y="86"/>
                    <a:pt x="230" y="88"/>
                  </a:cubicBezTo>
                  <a:cubicBezTo>
                    <a:pt x="226" y="91"/>
                    <a:pt x="222" y="88"/>
                    <a:pt x="224" y="84"/>
                  </a:cubicBezTo>
                  <a:cubicBezTo>
                    <a:pt x="227" y="80"/>
                    <a:pt x="224" y="81"/>
                    <a:pt x="220" y="82"/>
                  </a:cubicBezTo>
                  <a:cubicBezTo>
                    <a:pt x="216" y="84"/>
                    <a:pt x="212" y="82"/>
                    <a:pt x="212" y="78"/>
                  </a:cubicBezTo>
                  <a:cubicBezTo>
                    <a:pt x="212" y="78"/>
                    <a:pt x="212" y="77"/>
                    <a:pt x="212" y="76"/>
                  </a:cubicBezTo>
                  <a:cubicBezTo>
                    <a:pt x="210" y="74"/>
                    <a:pt x="207" y="72"/>
                    <a:pt x="207" y="70"/>
                  </a:cubicBezTo>
                  <a:cubicBezTo>
                    <a:pt x="208" y="68"/>
                    <a:pt x="211" y="69"/>
                    <a:pt x="213" y="71"/>
                  </a:cubicBezTo>
                  <a:cubicBezTo>
                    <a:pt x="215" y="73"/>
                    <a:pt x="220" y="74"/>
                    <a:pt x="221" y="71"/>
                  </a:cubicBezTo>
                  <a:cubicBezTo>
                    <a:pt x="221" y="70"/>
                    <a:pt x="220" y="63"/>
                    <a:pt x="217" y="65"/>
                  </a:cubicBezTo>
                  <a:cubicBezTo>
                    <a:pt x="214" y="66"/>
                    <a:pt x="213" y="65"/>
                    <a:pt x="212" y="64"/>
                  </a:cubicBezTo>
                  <a:cubicBezTo>
                    <a:pt x="211" y="62"/>
                    <a:pt x="214" y="60"/>
                    <a:pt x="215" y="57"/>
                  </a:cubicBezTo>
                  <a:cubicBezTo>
                    <a:pt x="216" y="55"/>
                    <a:pt x="221" y="56"/>
                    <a:pt x="222" y="54"/>
                  </a:cubicBezTo>
                  <a:cubicBezTo>
                    <a:pt x="222" y="52"/>
                    <a:pt x="218" y="49"/>
                    <a:pt x="217" y="49"/>
                  </a:cubicBezTo>
                  <a:cubicBezTo>
                    <a:pt x="215" y="48"/>
                    <a:pt x="214" y="43"/>
                    <a:pt x="216" y="41"/>
                  </a:cubicBezTo>
                  <a:cubicBezTo>
                    <a:pt x="218" y="40"/>
                    <a:pt x="219" y="34"/>
                    <a:pt x="217" y="32"/>
                  </a:cubicBezTo>
                  <a:cubicBezTo>
                    <a:pt x="216" y="30"/>
                    <a:pt x="210" y="32"/>
                    <a:pt x="210" y="36"/>
                  </a:cubicBezTo>
                  <a:cubicBezTo>
                    <a:pt x="209" y="41"/>
                    <a:pt x="205" y="39"/>
                    <a:pt x="203" y="40"/>
                  </a:cubicBezTo>
                  <a:cubicBezTo>
                    <a:pt x="202" y="41"/>
                    <a:pt x="206" y="42"/>
                    <a:pt x="204" y="44"/>
                  </a:cubicBezTo>
                  <a:cubicBezTo>
                    <a:pt x="202" y="46"/>
                    <a:pt x="201" y="41"/>
                    <a:pt x="198" y="41"/>
                  </a:cubicBezTo>
                  <a:cubicBezTo>
                    <a:pt x="194" y="41"/>
                    <a:pt x="194" y="46"/>
                    <a:pt x="192" y="49"/>
                  </a:cubicBezTo>
                  <a:cubicBezTo>
                    <a:pt x="191" y="52"/>
                    <a:pt x="192" y="57"/>
                    <a:pt x="192" y="61"/>
                  </a:cubicBezTo>
                  <a:cubicBezTo>
                    <a:pt x="193" y="65"/>
                    <a:pt x="198" y="67"/>
                    <a:pt x="196" y="70"/>
                  </a:cubicBezTo>
                  <a:cubicBezTo>
                    <a:pt x="196" y="72"/>
                    <a:pt x="197" y="73"/>
                    <a:pt x="198" y="75"/>
                  </a:cubicBezTo>
                  <a:cubicBezTo>
                    <a:pt x="199" y="77"/>
                    <a:pt x="201" y="79"/>
                    <a:pt x="200" y="80"/>
                  </a:cubicBezTo>
                  <a:cubicBezTo>
                    <a:pt x="198" y="83"/>
                    <a:pt x="201" y="85"/>
                    <a:pt x="203" y="89"/>
                  </a:cubicBezTo>
                  <a:cubicBezTo>
                    <a:pt x="205" y="93"/>
                    <a:pt x="198" y="91"/>
                    <a:pt x="198" y="94"/>
                  </a:cubicBezTo>
                  <a:cubicBezTo>
                    <a:pt x="198" y="96"/>
                    <a:pt x="192" y="93"/>
                    <a:pt x="190" y="92"/>
                  </a:cubicBezTo>
                  <a:cubicBezTo>
                    <a:pt x="188" y="92"/>
                    <a:pt x="182" y="92"/>
                    <a:pt x="182" y="94"/>
                  </a:cubicBezTo>
                  <a:cubicBezTo>
                    <a:pt x="182" y="94"/>
                    <a:pt x="182" y="95"/>
                    <a:pt x="182" y="96"/>
                  </a:cubicBezTo>
                  <a:cubicBezTo>
                    <a:pt x="181" y="97"/>
                    <a:pt x="181" y="98"/>
                    <a:pt x="179" y="97"/>
                  </a:cubicBezTo>
                  <a:cubicBezTo>
                    <a:pt x="177" y="96"/>
                    <a:pt x="173" y="96"/>
                    <a:pt x="168" y="97"/>
                  </a:cubicBezTo>
                  <a:cubicBezTo>
                    <a:pt x="164" y="98"/>
                    <a:pt x="162" y="103"/>
                    <a:pt x="164" y="105"/>
                  </a:cubicBezTo>
                  <a:cubicBezTo>
                    <a:pt x="166" y="107"/>
                    <a:pt x="159" y="108"/>
                    <a:pt x="159" y="105"/>
                  </a:cubicBezTo>
                  <a:cubicBezTo>
                    <a:pt x="159" y="103"/>
                    <a:pt x="154" y="104"/>
                    <a:pt x="154" y="108"/>
                  </a:cubicBezTo>
                  <a:cubicBezTo>
                    <a:pt x="154" y="111"/>
                    <a:pt x="149" y="112"/>
                    <a:pt x="149" y="116"/>
                  </a:cubicBezTo>
                  <a:cubicBezTo>
                    <a:pt x="150" y="120"/>
                    <a:pt x="144" y="124"/>
                    <a:pt x="141" y="126"/>
                  </a:cubicBezTo>
                  <a:cubicBezTo>
                    <a:pt x="140" y="127"/>
                    <a:pt x="140" y="127"/>
                    <a:pt x="139" y="127"/>
                  </a:cubicBezTo>
                  <a:cubicBezTo>
                    <a:pt x="137" y="129"/>
                    <a:pt x="134" y="130"/>
                    <a:pt x="132" y="130"/>
                  </a:cubicBezTo>
                  <a:cubicBezTo>
                    <a:pt x="131" y="130"/>
                    <a:pt x="130" y="131"/>
                    <a:pt x="129" y="131"/>
                  </a:cubicBezTo>
                  <a:cubicBezTo>
                    <a:pt x="126" y="130"/>
                    <a:pt x="122" y="133"/>
                    <a:pt x="123" y="140"/>
                  </a:cubicBezTo>
                  <a:cubicBezTo>
                    <a:pt x="124" y="146"/>
                    <a:pt x="118" y="147"/>
                    <a:pt x="112" y="147"/>
                  </a:cubicBezTo>
                  <a:cubicBezTo>
                    <a:pt x="105" y="148"/>
                    <a:pt x="108" y="153"/>
                    <a:pt x="105" y="155"/>
                  </a:cubicBezTo>
                  <a:cubicBezTo>
                    <a:pt x="102" y="157"/>
                    <a:pt x="93" y="154"/>
                    <a:pt x="92" y="150"/>
                  </a:cubicBezTo>
                  <a:cubicBezTo>
                    <a:pt x="90" y="147"/>
                    <a:pt x="82" y="150"/>
                    <a:pt x="85" y="154"/>
                  </a:cubicBezTo>
                  <a:cubicBezTo>
                    <a:pt x="89" y="158"/>
                    <a:pt x="89" y="164"/>
                    <a:pt x="87" y="166"/>
                  </a:cubicBezTo>
                  <a:cubicBezTo>
                    <a:pt x="85" y="167"/>
                    <a:pt x="80" y="163"/>
                    <a:pt x="78" y="165"/>
                  </a:cubicBezTo>
                  <a:cubicBezTo>
                    <a:pt x="75" y="167"/>
                    <a:pt x="75" y="163"/>
                    <a:pt x="71" y="162"/>
                  </a:cubicBezTo>
                  <a:cubicBezTo>
                    <a:pt x="68" y="161"/>
                    <a:pt x="66" y="164"/>
                    <a:pt x="61" y="163"/>
                  </a:cubicBezTo>
                  <a:cubicBezTo>
                    <a:pt x="55" y="163"/>
                    <a:pt x="52" y="166"/>
                    <a:pt x="54" y="168"/>
                  </a:cubicBezTo>
                  <a:cubicBezTo>
                    <a:pt x="56" y="170"/>
                    <a:pt x="54" y="173"/>
                    <a:pt x="55" y="175"/>
                  </a:cubicBezTo>
                  <a:cubicBezTo>
                    <a:pt x="57" y="177"/>
                    <a:pt x="64" y="176"/>
                    <a:pt x="69" y="179"/>
                  </a:cubicBezTo>
                  <a:cubicBezTo>
                    <a:pt x="75" y="182"/>
                    <a:pt x="76" y="180"/>
                    <a:pt x="79" y="182"/>
                  </a:cubicBezTo>
                  <a:cubicBezTo>
                    <a:pt x="81" y="184"/>
                    <a:pt x="82" y="183"/>
                    <a:pt x="82" y="187"/>
                  </a:cubicBezTo>
                  <a:cubicBezTo>
                    <a:pt x="82" y="191"/>
                    <a:pt x="85" y="194"/>
                    <a:pt x="91" y="196"/>
                  </a:cubicBezTo>
                  <a:cubicBezTo>
                    <a:pt x="96" y="197"/>
                    <a:pt x="92" y="201"/>
                    <a:pt x="93" y="204"/>
                  </a:cubicBezTo>
                  <a:cubicBezTo>
                    <a:pt x="95" y="208"/>
                    <a:pt x="91" y="213"/>
                    <a:pt x="92" y="217"/>
                  </a:cubicBezTo>
                  <a:cubicBezTo>
                    <a:pt x="93" y="221"/>
                    <a:pt x="89" y="235"/>
                    <a:pt x="87" y="236"/>
                  </a:cubicBezTo>
                  <a:cubicBezTo>
                    <a:pt x="87" y="236"/>
                    <a:pt x="86" y="236"/>
                    <a:pt x="86" y="236"/>
                  </a:cubicBezTo>
                  <a:cubicBezTo>
                    <a:pt x="83" y="237"/>
                    <a:pt x="74" y="234"/>
                    <a:pt x="68" y="234"/>
                  </a:cubicBezTo>
                  <a:cubicBezTo>
                    <a:pt x="61" y="235"/>
                    <a:pt x="41" y="233"/>
                    <a:pt x="33" y="234"/>
                  </a:cubicBezTo>
                  <a:cubicBezTo>
                    <a:pt x="24" y="235"/>
                    <a:pt x="24" y="231"/>
                    <a:pt x="20" y="231"/>
                  </a:cubicBezTo>
                  <a:cubicBezTo>
                    <a:pt x="15" y="231"/>
                    <a:pt x="17" y="236"/>
                    <a:pt x="11" y="236"/>
                  </a:cubicBezTo>
                  <a:cubicBezTo>
                    <a:pt x="4" y="236"/>
                    <a:pt x="4" y="240"/>
                    <a:pt x="8" y="244"/>
                  </a:cubicBezTo>
                  <a:cubicBezTo>
                    <a:pt x="11" y="246"/>
                    <a:pt x="11" y="250"/>
                    <a:pt x="10" y="254"/>
                  </a:cubicBezTo>
                  <a:cubicBezTo>
                    <a:pt x="10" y="257"/>
                    <a:pt x="10" y="260"/>
                    <a:pt x="11" y="262"/>
                  </a:cubicBezTo>
                  <a:cubicBezTo>
                    <a:pt x="13" y="265"/>
                    <a:pt x="8" y="282"/>
                    <a:pt x="4" y="287"/>
                  </a:cubicBezTo>
                  <a:cubicBezTo>
                    <a:pt x="0" y="292"/>
                    <a:pt x="4" y="293"/>
                    <a:pt x="8" y="296"/>
                  </a:cubicBezTo>
                  <a:cubicBezTo>
                    <a:pt x="12" y="300"/>
                    <a:pt x="9" y="312"/>
                    <a:pt x="9" y="315"/>
                  </a:cubicBezTo>
                  <a:cubicBezTo>
                    <a:pt x="9" y="317"/>
                    <a:pt x="13" y="317"/>
                    <a:pt x="18" y="317"/>
                  </a:cubicBezTo>
                  <a:cubicBezTo>
                    <a:pt x="20" y="317"/>
                    <a:pt x="23" y="316"/>
                    <a:pt x="26" y="315"/>
                  </a:cubicBezTo>
                  <a:cubicBezTo>
                    <a:pt x="28" y="315"/>
                    <a:pt x="30" y="315"/>
                    <a:pt x="32" y="315"/>
                  </a:cubicBezTo>
                  <a:cubicBezTo>
                    <a:pt x="36" y="317"/>
                    <a:pt x="39" y="328"/>
                    <a:pt x="45" y="328"/>
                  </a:cubicBezTo>
                  <a:cubicBezTo>
                    <a:pt x="47" y="327"/>
                    <a:pt x="46" y="326"/>
                    <a:pt x="47" y="324"/>
                  </a:cubicBezTo>
                  <a:cubicBezTo>
                    <a:pt x="49" y="323"/>
                    <a:pt x="51" y="324"/>
                    <a:pt x="54" y="324"/>
                  </a:cubicBezTo>
                  <a:cubicBezTo>
                    <a:pt x="56" y="324"/>
                    <a:pt x="57" y="320"/>
                    <a:pt x="63" y="320"/>
                  </a:cubicBezTo>
                  <a:cubicBezTo>
                    <a:pt x="69" y="320"/>
                    <a:pt x="73" y="320"/>
                    <a:pt x="77" y="320"/>
                  </a:cubicBezTo>
                  <a:cubicBezTo>
                    <a:pt x="81" y="320"/>
                    <a:pt x="84" y="319"/>
                    <a:pt x="85" y="316"/>
                  </a:cubicBezTo>
                  <a:cubicBezTo>
                    <a:pt x="86" y="313"/>
                    <a:pt x="89" y="311"/>
                    <a:pt x="93" y="310"/>
                  </a:cubicBezTo>
                  <a:cubicBezTo>
                    <a:pt x="97" y="310"/>
                    <a:pt x="97" y="305"/>
                    <a:pt x="97" y="303"/>
                  </a:cubicBezTo>
                  <a:cubicBezTo>
                    <a:pt x="97" y="300"/>
                    <a:pt x="104" y="296"/>
                    <a:pt x="105" y="294"/>
                  </a:cubicBezTo>
                  <a:cubicBezTo>
                    <a:pt x="105" y="293"/>
                    <a:pt x="101" y="285"/>
                    <a:pt x="105" y="279"/>
                  </a:cubicBezTo>
                  <a:cubicBezTo>
                    <a:pt x="109" y="272"/>
                    <a:pt x="114" y="272"/>
                    <a:pt x="114" y="268"/>
                  </a:cubicBezTo>
                  <a:cubicBezTo>
                    <a:pt x="114" y="265"/>
                    <a:pt x="118" y="264"/>
                    <a:pt x="124" y="263"/>
                  </a:cubicBezTo>
                  <a:cubicBezTo>
                    <a:pt x="129" y="263"/>
                    <a:pt x="131" y="259"/>
                    <a:pt x="135" y="257"/>
                  </a:cubicBezTo>
                  <a:cubicBezTo>
                    <a:pt x="139" y="255"/>
                    <a:pt x="141" y="253"/>
                    <a:pt x="140" y="248"/>
                  </a:cubicBezTo>
                  <a:cubicBezTo>
                    <a:pt x="140" y="247"/>
                    <a:pt x="139" y="246"/>
                    <a:pt x="139" y="245"/>
                  </a:cubicBezTo>
                  <a:cubicBezTo>
                    <a:pt x="137" y="239"/>
                    <a:pt x="143" y="236"/>
                    <a:pt x="148" y="235"/>
                  </a:cubicBezTo>
                  <a:cubicBezTo>
                    <a:pt x="153" y="234"/>
                    <a:pt x="165" y="237"/>
                    <a:pt x="168" y="239"/>
                  </a:cubicBezTo>
                  <a:cubicBezTo>
                    <a:pt x="171" y="241"/>
                    <a:pt x="175" y="240"/>
                    <a:pt x="180" y="235"/>
                  </a:cubicBezTo>
                  <a:cubicBezTo>
                    <a:pt x="182" y="232"/>
                    <a:pt x="185" y="231"/>
                    <a:pt x="187" y="231"/>
                  </a:cubicBezTo>
                  <a:cubicBezTo>
                    <a:pt x="188" y="230"/>
                    <a:pt x="190" y="230"/>
                    <a:pt x="192" y="229"/>
                  </a:cubicBezTo>
                  <a:cubicBezTo>
                    <a:pt x="195" y="227"/>
                    <a:pt x="194" y="224"/>
                    <a:pt x="199" y="223"/>
                  </a:cubicBezTo>
                  <a:cubicBezTo>
                    <a:pt x="205" y="221"/>
                    <a:pt x="212" y="226"/>
                    <a:pt x="214" y="229"/>
                  </a:cubicBezTo>
                  <a:cubicBezTo>
                    <a:pt x="216" y="232"/>
                    <a:pt x="217" y="233"/>
                    <a:pt x="217" y="235"/>
                  </a:cubicBezTo>
                  <a:cubicBezTo>
                    <a:pt x="218" y="238"/>
                    <a:pt x="220" y="243"/>
                    <a:pt x="228" y="248"/>
                  </a:cubicBezTo>
                  <a:cubicBezTo>
                    <a:pt x="235" y="253"/>
                    <a:pt x="238" y="259"/>
                    <a:pt x="242" y="261"/>
                  </a:cubicBezTo>
                  <a:cubicBezTo>
                    <a:pt x="246" y="263"/>
                    <a:pt x="250" y="262"/>
                    <a:pt x="252" y="265"/>
                  </a:cubicBezTo>
                  <a:cubicBezTo>
                    <a:pt x="255" y="268"/>
                    <a:pt x="258" y="270"/>
                    <a:pt x="262" y="271"/>
                  </a:cubicBezTo>
                  <a:cubicBezTo>
                    <a:pt x="265" y="273"/>
                    <a:pt x="266" y="277"/>
                    <a:pt x="269" y="278"/>
                  </a:cubicBezTo>
                  <a:cubicBezTo>
                    <a:pt x="273" y="278"/>
                    <a:pt x="270" y="281"/>
                    <a:pt x="273" y="284"/>
                  </a:cubicBezTo>
                  <a:cubicBezTo>
                    <a:pt x="275" y="287"/>
                    <a:pt x="276" y="292"/>
                    <a:pt x="273" y="296"/>
                  </a:cubicBezTo>
                  <a:cubicBezTo>
                    <a:pt x="271" y="299"/>
                    <a:pt x="272" y="304"/>
                    <a:pt x="274" y="304"/>
                  </a:cubicBezTo>
                  <a:cubicBezTo>
                    <a:pt x="275" y="304"/>
                    <a:pt x="279" y="298"/>
                    <a:pt x="279" y="295"/>
                  </a:cubicBezTo>
                  <a:cubicBezTo>
                    <a:pt x="279" y="292"/>
                    <a:pt x="283" y="292"/>
                    <a:pt x="285" y="289"/>
                  </a:cubicBezTo>
                  <a:cubicBezTo>
                    <a:pt x="288" y="286"/>
                    <a:pt x="281" y="285"/>
                    <a:pt x="280" y="281"/>
                  </a:cubicBezTo>
                  <a:cubicBezTo>
                    <a:pt x="279" y="276"/>
                    <a:pt x="285" y="272"/>
                    <a:pt x="291" y="276"/>
                  </a:cubicBezTo>
                  <a:cubicBezTo>
                    <a:pt x="296" y="279"/>
                    <a:pt x="298" y="282"/>
                    <a:pt x="299" y="276"/>
                  </a:cubicBezTo>
                  <a:cubicBezTo>
                    <a:pt x="299" y="271"/>
                    <a:pt x="282" y="264"/>
                    <a:pt x="277" y="261"/>
                  </a:cubicBezTo>
                  <a:cubicBezTo>
                    <a:pt x="273" y="259"/>
                    <a:pt x="276" y="255"/>
                    <a:pt x="270" y="255"/>
                  </a:cubicBezTo>
                  <a:cubicBezTo>
                    <a:pt x="263" y="255"/>
                    <a:pt x="255" y="247"/>
                    <a:pt x="253" y="238"/>
                  </a:cubicBezTo>
                  <a:cubicBezTo>
                    <a:pt x="251" y="229"/>
                    <a:pt x="240" y="228"/>
                    <a:pt x="238" y="223"/>
                  </a:cubicBezTo>
                  <a:cubicBezTo>
                    <a:pt x="235" y="217"/>
                    <a:pt x="240" y="217"/>
                    <a:pt x="238" y="212"/>
                  </a:cubicBezTo>
                  <a:cubicBezTo>
                    <a:pt x="236" y="207"/>
                    <a:pt x="246" y="204"/>
                    <a:pt x="250" y="205"/>
                  </a:cubicBezTo>
                  <a:cubicBezTo>
                    <a:pt x="251" y="206"/>
                    <a:pt x="251" y="207"/>
                    <a:pt x="251" y="208"/>
                  </a:cubicBezTo>
                  <a:cubicBezTo>
                    <a:pt x="252" y="210"/>
                    <a:pt x="252" y="213"/>
                    <a:pt x="253" y="213"/>
                  </a:cubicBezTo>
                  <a:cubicBezTo>
                    <a:pt x="256" y="213"/>
                    <a:pt x="261" y="212"/>
                    <a:pt x="262" y="216"/>
                  </a:cubicBezTo>
                  <a:cubicBezTo>
                    <a:pt x="262" y="220"/>
                    <a:pt x="269" y="228"/>
                    <a:pt x="271" y="231"/>
                  </a:cubicBezTo>
                  <a:cubicBezTo>
                    <a:pt x="274" y="234"/>
                    <a:pt x="279" y="233"/>
                    <a:pt x="280" y="236"/>
                  </a:cubicBezTo>
                  <a:cubicBezTo>
                    <a:pt x="280" y="238"/>
                    <a:pt x="284" y="240"/>
                    <a:pt x="289" y="241"/>
                  </a:cubicBezTo>
                  <a:cubicBezTo>
                    <a:pt x="290" y="241"/>
                    <a:pt x="292" y="242"/>
                    <a:pt x="293" y="243"/>
                  </a:cubicBezTo>
                  <a:cubicBezTo>
                    <a:pt x="295" y="244"/>
                    <a:pt x="297" y="245"/>
                    <a:pt x="299" y="247"/>
                  </a:cubicBezTo>
                  <a:cubicBezTo>
                    <a:pt x="302" y="249"/>
                    <a:pt x="304" y="251"/>
                    <a:pt x="306" y="252"/>
                  </a:cubicBezTo>
                  <a:cubicBezTo>
                    <a:pt x="307" y="252"/>
                    <a:pt x="307" y="252"/>
                    <a:pt x="307" y="253"/>
                  </a:cubicBezTo>
                  <a:cubicBezTo>
                    <a:pt x="311" y="255"/>
                    <a:pt x="313" y="256"/>
                    <a:pt x="310" y="259"/>
                  </a:cubicBezTo>
                  <a:cubicBezTo>
                    <a:pt x="307" y="262"/>
                    <a:pt x="306" y="272"/>
                    <a:pt x="309" y="275"/>
                  </a:cubicBezTo>
                  <a:cubicBezTo>
                    <a:pt x="313" y="278"/>
                    <a:pt x="314" y="283"/>
                    <a:pt x="317" y="284"/>
                  </a:cubicBezTo>
                  <a:cubicBezTo>
                    <a:pt x="317" y="284"/>
                    <a:pt x="317" y="284"/>
                    <a:pt x="317" y="284"/>
                  </a:cubicBezTo>
                  <a:cubicBezTo>
                    <a:pt x="321" y="285"/>
                    <a:pt x="323" y="290"/>
                    <a:pt x="323" y="293"/>
                  </a:cubicBezTo>
                  <a:cubicBezTo>
                    <a:pt x="322" y="297"/>
                    <a:pt x="328" y="299"/>
                    <a:pt x="330" y="296"/>
                  </a:cubicBezTo>
                  <a:cubicBezTo>
                    <a:pt x="333" y="293"/>
                    <a:pt x="340" y="298"/>
                    <a:pt x="340" y="299"/>
                  </a:cubicBezTo>
                  <a:cubicBezTo>
                    <a:pt x="340" y="301"/>
                    <a:pt x="333" y="297"/>
                    <a:pt x="329" y="300"/>
                  </a:cubicBezTo>
                  <a:cubicBezTo>
                    <a:pt x="324" y="303"/>
                    <a:pt x="332" y="306"/>
                    <a:pt x="331" y="309"/>
                  </a:cubicBezTo>
                  <a:cubicBezTo>
                    <a:pt x="330" y="313"/>
                    <a:pt x="333" y="317"/>
                    <a:pt x="336" y="317"/>
                  </a:cubicBezTo>
                  <a:cubicBezTo>
                    <a:pt x="340" y="317"/>
                    <a:pt x="344" y="323"/>
                    <a:pt x="346" y="322"/>
                  </a:cubicBezTo>
                  <a:cubicBezTo>
                    <a:pt x="348" y="320"/>
                    <a:pt x="344" y="312"/>
                    <a:pt x="344" y="311"/>
                  </a:cubicBezTo>
                  <a:cubicBezTo>
                    <a:pt x="345" y="310"/>
                    <a:pt x="350" y="313"/>
                    <a:pt x="352" y="311"/>
                  </a:cubicBezTo>
                  <a:cubicBezTo>
                    <a:pt x="354" y="308"/>
                    <a:pt x="350" y="306"/>
                    <a:pt x="347" y="306"/>
                  </a:cubicBezTo>
                  <a:cubicBezTo>
                    <a:pt x="344" y="306"/>
                    <a:pt x="347" y="302"/>
                    <a:pt x="351" y="304"/>
                  </a:cubicBezTo>
                  <a:cubicBezTo>
                    <a:pt x="355" y="307"/>
                    <a:pt x="357" y="304"/>
                    <a:pt x="358" y="303"/>
                  </a:cubicBezTo>
                  <a:cubicBezTo>
                    <a:pt x="360" y="303"/>
                    <a:pt x="361" y="296"/>
                    <a:pt x="355" y="295"/>
                  </a:cubicBezTo>
                  <a:cubicBezTo>
                    <a:pt x="349" y="293"/>
                    <a:pt x="350" y="299"/>
                    <a:pt x="346" y="295"/>
                  </a:cubicBezTo>
                  <a:cubicBezTo>
                    <a:pt x="342" y="291"/>
                    <a:pt x="350" y="293"/>
                    <a:pt x="350" y="289"/>
                  </a:cubicBezTo>
                  <a:cubicBezTo>
                    <a:pt x="350" y="286"/>
                    <a:pt x="344" y="281"/>
                    <a:pt x="341" y="277"/>
                  </a:cubicBezTo>
                  <a:cubicBezTo>
                    <a:pt x="338" y="273"/>
                    <a:pt x="345" y="271"/>
                    <a:pt x="346" y="274"/>
                  </a:cubicBezTo>
                  <a:cubicBezTo>
                    <a:pt x="348" y="277"/>
                    <a:pt x="352" y="277"/>
                    <a:pt x="355" y="275"/>
                  </a:cubicBezTo>
                  <a:cubicBezTo>
                    <a:pt x="358" y="274"/>
                    <a:pt x="352" y="269"/>
                    <a:pt x="357" y="267"/>
                  </a:cubicBezTo>
                  <a:cubicBezTo>
                    <a:pt x="362" y="266"/>
                    <a:pt x="362" y="269"/>
                    <a:pt x="363" y="269"/>
                  </a:cubicBezTo>
                  <a:cubicBezTo>
                    <a:pt x="365" y="270"/>
                    <a:pt x="366" y="266"/>
                    <a:pt x="372" y="266"/>
                  </a:cubicBezTo>
                  <a:cubicBezTo>
                    <a:pt x="374" y="266"/>
                    <a:pt x="376" y="267"/>
                    <a:pt x="379" y="269"/>
                  </a:cubicBezTo>
                  <a:cubicBezTo>
                    <a:pt x="381" y="270"/>
                    <a:pt x="383" y="272"/>
                    <a:pt x="385" y="272"/>
                  </a:cubicBezTo>
                  <a:cubicBezTo>
                    <a:pt x="386" y="272"/>
                    <a:pt x="387" y="272"/>
                    <a:pt x="388" y="271"/>
                  </a:cubicBezTo>
                  <a:cubicBezTo>
                    <a:pt x="407" y="265"/>
                    <a:pt x="407" y="265"/>
                    <a:pt x="407" y="265"/>
                  </a:cubicBezTo>
                  <a:cubicBezTo>
                    <a:pt x="408" y="265"/>
                    <a:pt x="409" y="265"/>
                    <a:pt x="409" y="264"/>
                  </a:cubicBezTo>
                  <a:cubicBezTo>
                    <a:pt x="411" y="263"/>
                    <a:pt x="404" y="260"/>
                    <a:pt x="401" y="258"/>
                  </a:cubicBezTo>
                  <a:cubicBezTo>
                    <a:pt x="400" y="257"/>
                    <a:pt x="399" y="254"/>
                    <a:pt x="399" y="252"/>
                  </a:cubicBezTo>
                  <a:cubicBezTo>
                    <a:pt x="398" y="251"/>
                    <a:pt x="398" y="250"/>
                    <a:pt x="397" y="250"/>
                  </a:cubicBezTo>
                  <a:cubicBezTo>
                    <a:pt x="395" y="250"/>
                    <a:pt x="393" y="242"/>
                    <a:pt x="395" y="242"/>
                  </a:cubicBezTo>
                  <a:cubicBezTo>
                    <a:pt x="397" y="241"/>
                    <a:pt x="400" y="234"/>
                    <a:pt x="403" y="233"/>
                  </a:cubicBezTo>
                  <a:cubicBezTo>
                    <a:pt x="405" y="232"/>
                    <a:pt x="405" y="231"/>
                    <a:pt x="406" y="230"/>
                  </a:cubicBezTo>
                  <a:cubicBezTo>
                    <a:pt x="406" y="229"/>
                    <a:pt x="406" y="227"/>
                    <a:pt x="406" y="225"/>
                  </a:cubicBezTo>
                  <a:cubicBezTo>
                    <a:pt x="406" y="221"/>
                    <a:pt x="408" y="216"/>
                    <a:pt x="411" y="216"/>
                  </a:cubicBezTo>
                  <a:cubicBezTo>
                    <a:pt x="414" y="216"/>
                    <a:pt x="417" y="216"/>
                    <a:pt x="417" y="210"/>
                  </a:cubicBezTo>
                  <a:cubicBezTo>
                    <a:pt x="417" y="210"/>
                    <a:pt x="417" y="210"/>
                    <a:pt x="416" y="210"/>
                  </a:cubicBezTo>
                  <a:cubicBezTo>
                    <a:pt x="416" y="205"/>
                    <a:pt x="417" y="205"/>
                    <a:pt x="422" y="202"/>
                  </a:cubicBezTo>
                  <a:cubicBezTo>
                    <a:pt x="426" y="198"/>
                    <a:pt x="427" y="192"/>
                    <a:pt x="431" y="191"/>
                  </a:cubicBezTo>
                  <a:cubicBezTo>
                    <a:pt x="435" y="190"/>
                    <a:pt x="437" y="188"/>
                    <a:pt x="443" y="189"/>
                  </a:cubicBezTo>
                  <a:cubicBezTo>
                    <a:pt x="449" y="190"/>
                    <a:pt x="440" y="194"/>
                    <a:pt x="444" y="196"/>
                  </a:cubicBezTo>
                  <a:cubicBezTo>
                    <a:pt x="448" y="198"/>
                    <a:pt x="460" y="196"/>
                    <a:pt x="461" y="199"/>
                  </a:cubicBezTo>
                  <a:cubicBezTo>
                    <a:pt x="462" y="202"/>
                    <a:pt x="447" y="205"/>
                    <a:pt x="447" y="207"/>
                  </a:cubicBezTo>
                  <a:cubicBezTo>
                    <a:pt x="447" y="208"/>
                    <a:pt x="455" y="210"/>
                    <a:pt x="458" y="212"/>
                  </a:cubicBezTo>
                  <a:cubicBezTo>
                    <a:pt x="460" y="213"/>
                    <a:pt x="457" y="218"/>
                    <a:pt x="458" y="220"/>
                  </a:cubicBezTo>
                  <a:cubicBezTo>
                    <a:pt x="459" y="221"/>
                    <a:pt x="463" y="220"/>
                    <a:pt x="467" y="218"/>
                  </a:cubicBezTo>
                  <a:cubicBezTo>
                    <a:pt x="470" y="215"/>
                    <a:pt x="473" y="216"/>
                    <a:pt x="477" y="213"/>
                  </a:cubicBezTo>
                  <a:cubicBezTo>
                    <a:pt x="481" y="210"/>
                    <a:pt x="490" y="213"/>
                    <a:pt x="491" y="211"/>
                  </a:cubicBezTo>
                  <a:cubicBezTo>
                    <a:pt x="492" y="209"/>
                    <a:pt x="489" y="208"/>
                    <a:pt x="480" y="208"/>
                  </a:cubicBezTo>
                  <a:cubicBezTo>
                    <a:pt x="472" y="209"/>
                    <a:pt x="472" y="201"/>
                    <a:pt x="472" y="200"/>
                  </a:cubicBezTo>
                  <a:cubicBezTo>
                    <a:pt x="472" y="198"/>
                    <a:pt x="480" y="192"/>
                    <a:pt x="485" y="191"/>
                  </a:cubicBezTo>
                  <a:cubicBezTo>
                    <a:pt x="490" y="191"/>
                    <a:pt x="494" y="189"/>
                    <a:pt x="499" y="187"/>
                  </a:cubicBezTo>
                  <a:cubicBezTo>
                    <a:pt x="501" y="186"/>
                    <a:pt x="504" y="185"/>
                    <a:pt x="507" y="185"/>
                  </a:cubicBezTo>
                  <a:cubicBezTo>
                    <a:pt x="507" y="182"/>
                    <a:pt x="506" y="180"/>
                    <a:pt x="508" y="180"/>
                  </a:cubicBezTo>
                  <a:cubicBezTo>
                    <a:pt x="509" y="179"/>
                    <a:pt x="514" y="174"/>
                    <a:pt x="516" y="174"/>
                  </a:cubicBezTo>
                  <a:cubicBezTo>
                    <a:pt x="518" y="174"/>
                    <a:pt x="525" y="175"/>
                    <a:pt x="525" y="174"/>
                  </a:cubicBezTo>
                  <a:cubicBezTo>
                    <a:pt x="525" y="173"/>
                    <a:pt x="527" y="169"/>
                    <a:pt x="527" y="168"/>
                  </a:cubicBezTo>
                  <a:cubicBezTo>
                    <a:pt x="526" y="167"/>
                    <a:pt x="524" y="165"/>
                    <a:pt x="524" y="164"/>
                  </a:cubicBezTo>
                  <a:cubicBezTo>
                    <a:pt x="525" y="162"/>
                    <a:pt x="528" y="162"/>
                    <a:pt x="528" y="161"/>
                  </a:cubicBezTo>
                  <a:cubicBezTo>
                    <a:pt x="528" y="160"/>
                    <a:pt x="525" y="159"/>
                    <a:pt x="525" y="158"/>
                  </a:cubicBezTo>
                  <a:moveTo>
                    <a:pt x="343" y="151"/>
                  </a:moveTo>
                  <a:cubicBezTo>
                    <a:pt x="343" y="153"/>
                    <a:pt x="344" y="157"/>
                    <a:pt x="343" y="158"/>
                  </a:cubicBezTo>
                  <a:cubicBezTo>
                    <a:pt x="343" y="157"/>
                    <a:pt x="343" y="157"/>
                    <a:pt x="343" y="157"/>
                  </a:cubicBezTo>
                  <a:cubicBezTo>
                    <a:pt x="344" y="156"/>
                    <a:pt x="343" y="153"/>
                    <a:pt x="343" y="151"/>
                  </a:cubicBezTo>
                  <a:moveTo>
                    <a:pt x="340" y="248"/>
                  </a:moveTo>
                  <a:cubicBezTo>
                    <a:pt x="340" y="248"/>
                    <a:pt x="340" y="248"/>
                    <a:pt x="340" y="248"/>
                  </a:cubicBezTo>
                  <a:cubicBezTo>
                    <a:pt x="340" y="248"/>
                    <a:pt x="340" y="248"/>
                    <a:pt x="340" y="248"/>
                  </a:cubicBezTo>
                  <a:close/>
                  <a:moveTo>
                    <a:pt x="343" y="171"/>
                  </a:moveTo>
                  <a:cubicBezTo>
                    <a:pt x="343" y="171"/>
                    <a:pt x="344" y="171"/>
                    <a:pt x="344" y="171"/>
                  </a:cubicBezTo>
                  <a:cubicBezTo>
                    <a:pt x="344" y="171"/>
                    <a:pt x="343" y="171"/>
                    <a:pt x="343" y="171"/>
                  </a:cubicBezTo>
                  <a:moveTo>
                    <a:pt x="341" y="245"/>
                  </a:moveTo>
                  <a:cubicBezTo>
                    <a:pt x="341" y="244"/>
                    <a:pt x="341" y="244"/>
                    <a:pt x="341" y="244"/>
                  </a:cubicBezTo>
                  <a:cubicBezTo>
                    <a:pt x="341" y="244"/>
                    <a:pt x="341" y="244"/>
                    <a:pt x="341" y="245"/>
                  </a:cubicBezTo>
                  <a:moveTo>
                    <a:pt x="342" y="224"/>
                  </a:moveTo>
                  <a:cubicBezTo>
                    <a:pt x="342" y="224"/>
                    <a:pt x="342" y="224"/>
                    <a:pt x="342" y="224"/>
                  </a:cubicBezTo>
                  <a:cubicBezTo>
                    <a:pt x="342" y="224"/>
                    <a:pt x="342" y="224"/>
                    <a:pt x="342" y="224"/>
                  </a:cubicBezTo>
                  <a:moveTo>
                    <a:pt x="341" y="225"/>
                  </a:moveTo>
                  <a:cubicBezTo>
                    <a:pt x="341" y="225"/>
                    <a:pt x="341" y="225"/>
                    <a:pt x="341" y="225"/>
                  </a:cubicBezTo>
                  <a:cubicBezTo>
                    <a:pt x="341" y="225"/>
                    <a:pt x="341" y="225"/>
                    <a:pt x="341" y="225"/>
                  </a:cubicBezTo>
                  <a:moveTo>
                    <a:pt x="342" y="224"/>
                  </a:moveTo>
                  <a:cubicBezTo>
                    <a:pt x="342" y="224"/>
                    <a:pt x="342" y="224"/>
                    <a:pt x="342" y="224"/>
                  </a:cubicBezTo>
                  <a:cubicBezTo>
                    <a:pt x="342" y="224"/>
                    <a:pt x="342" y="224"/>
                    <a:pt x="342" y="224"/>
                  </a:cubicBezTo>
                  <a:cubicBezTo>
                    <a:pt x="342" y="224"/>
                    <a:pt x="342" y="224"/>
                    <a:pt x="342" y="224"/>
                  </a:cubicBezTo>
                  <a:moveTo>
                    <a:pt x="341" y="221"/>
                  </a:moveTo>
                  <a:cubicBezTo>
                    <a:pt x="341" y="221"/>
                    <a:pt x="341" y="221"/>
                    <a:pt x="341" y="221"/>
                  </a:cubicBezTo>
                  <a:cubicBezTo>
                    <a:pt x="341" y="221"/>
                    <a:pt x="341" y="221"/>
                    <a:pt x="341" y="221"/>
                  </a:cubicBezTo>
                  <a:moveTo>
                    <a:pt x="345" y="172"/>
                  </a:moveTo>
                  <a:cubicBezTo>
                    <a:pt x="345" y="172"/>
                    <a:pt x="345" y="172"/>
                    <a:pt x="345" y="172"/>
                  </a:cubicBezTo>
                  <a:close/>
                  <a:moveTo>
                    <a:pt x="344" y="174"/>
                  </a:moveTo>
                  <a:cubicBezTo>
                    <a:pt x="345" y="173"/>
                    <a:pt x="345" y="173"/>
                    <a:pt x="345" y="173"/>
                  </a:cubicBezTo>
                  <a:cubicBezTo>
                    <a:pt x="345" y="173"/>
                    <a:pt x="345" y="173"/>
                    <a:pt x="344" y="174"/>
                  </a:cubicBezTo>
                  <a:moveTo>
                    <a:pt x="345" y="173"/>
                  </a:moveTo>
                  <a:cubicBezTo>
                    <a:pt x="345" y="173"/>
                    <a:pt x="345" y="173"/>
                    <a:pt x="345" y="173"/>
                  </a:cubicBezTo>
                  <a:cubicBezTo>
                    <a:pt x="345" y="173"/>
                    <a:pt x="345" y="173"/>
                    <a:pt x="345" y="173"/>
                  </a:cubicBezTo>
                  <a:moveTo>
                    <a:pt x="326" y="196"/>
                  </a:moveTo>
                  <a:cubicBezTo>
                    <a:pt x="326" y="196"/>
                    <a:pt x="326" y="196"/>
                    <a:pt x="326" y="196"/>
                  </a:cubicBezTo>
                  <a:cubicBezTo>
                    <a:pt x="326" y="196"/>
                    <a:pt x="326" y="196"/>
                    <a:pt x="326" y="196"/>
                  </a:cubicBezTo>
                  <a:moveTo>
                    <a:pt x="324" y="197"/>
                  </a:moveTo>
                  <a:cubicBezTo>
                    <a:pt x="325" y="197"/>
                    <a:pt x="325" y="197"/>
                    <a:pt x="325" y="197"/>
                  </a:cubicBezTo>
                  <a:cubicBezTo>
                    <a:pt x="325" y="197"/>
                    <a:pt x="325" y="197"/>
                    <a:pt x="324" y="197"/>
                  </a:cubicBezTo>
                  <a:moveTo>
                    <a:pt x="341" y="245"/>
                  </a:moveTo>
                  <a:cubicBezTo>
                    <a:pt x="341" y="245"/>
                    <a:pt x="341" y="245"/>
                    <a:pt x="340" y="245"/>
                  </a:cubicBezTo>
                  <a:cubicBezTo>
                    <a:pt x="341" y="245"/>
                    <a:pt x="341" y="245"/>
                    <a:pt x="341" y="245"/>
                  </a:cubicBezTo>
                  <a:moveTo>
                    <a:pt x="341" y="249"/>
                  </a:moveTo>
                  <a:cubicBezTo>
                    <a:pt x="340" y="249"/>
                    <a:pt x="340" y="249"/>
                    <a:pt x="340" y="249"/>
                  </a:cubicBezTo>
                  <a:cubicBezTo>
                    <a:pt x="340" y="249"/>
                    <a:pt x="340" y="249"/>
                    <a:pt x="341" y="249"/>
                  </a:cubicBezTo>
                  <a:moveTo>
                    <a:pt x="345" y="172"/>
                  </a:moveTo>
                  <a:cubicBezTo>
                    <a:pt x="345" y="172"/>
                    <a:pt x="345" y="172"/>
                    <a:pt x="345" y="172"/>
                  </a:cubicBezTo>
                  <a:cubicBezTo>
                    <a:pt x="345" y="172"/>
                    <a:pt x="345" y="172"/>
                    <a:pt x="345" y="172"/>
                  </a:cubicBezTo>
                  <a:cubicBezTo>
                    <a:pt x="345" y="172"/>
                    <a:pt x="345" y="172"/>
                    <a:pt x="345" y="172"/>
                  </a:cubicBezTo>
                  <a:moveTo>
                    <a:pt x="344" y="171"/>
                  </a:moveTo>
                  <a:cubicBezTo>
                    <a:pt x="344" y="171"/>
                    <a:pt x="344" y="171"/>
                    <a:pt x="344" y="171"/>
                  </a:cubicBezTo>
                  <a:cubicBezTo>
                    <a:pt x="344" y="171"/>
                    <a:pt x="344" y="171"/>
                    <a:pt x="344" y="171"/>
                  </a:cubicBezTo>
                  <a:moveTo>
                    <a:pt x="345" y="171"/>
                  </a:moveTo>
                  <a:cubicBezTo>
                    <a:pt x="345" y="171"/>
                    <a:pt x="345" y="171"/>
                    <a:pt x="345" y="171"/>
                  </a:cubicBezTo>
                  <a:cubicBezTo>
                    <a:pt x="345" y="171"/>
                    <a:pt x="345" y="171"/>
                    <a:pt x="345" y="171"/>
                  </a:cubicBezTo>
                  <a:moveTo>
                    <a:pt x="353" y="123"/>
                  </a:moveTo>
                  <a:cubicBezTo>
                    <a:pt x="352" y="122"/>
                    <a:pt x="352" y="122"/>
                    <a:pt x="352" y="121"/>
                  </a:cubicBezTo>
                  <a:cubicBezTo>
                    <a:pt x="352" y="121"/>
                    <a:pt x="352" y="122"/>
                    <a:pt x="352" y="122"/>
                  </a:cubicBezTo>
                  <a:cubicBezTo>
                    <a:pt x="352" y="123"/>
                    <a:pt x="352" y="123"/>
                    <a:pt x="353" y="123"/>
                  </a:cubicBezTo>
                  <a:moveTo>
                    <a:pt x="353" y="125"/>
                  </a:moveTo>
                  <a:cubicBezTo>
                    <a:pt x="353" y="125"/>
                    <a:pt x="353" y="125"/>
                    <a:pt x="353" y="125"/>
                  </a:cubicBezTo>
                  <a:cubicBezTo>
                    <a:pt x="353" y="125"/>
                    <a:pt x="353" y="125"/>
                    <a:pt x="353" y="125"/>
                  </a:cubicBezTo>
                  <a:moveTo>
                    <a:pt x="353" y="124"/>
                  </a:moveTo>
                  <a:cubicBezTo>
                    <a:pt x="353" y="124"/>
                    <a:pt x="353" y="124"/>
                    <a:pt x="353" y="123"/>
                  </a:cubicBezTo>
                  <a:cubicBezTo>
                    <a:pt x="353" y="124"/>
                    <a:pt x="353" y="124"/>
                    <a:pt x="353" y="124"/>
                  </a:cubicBezTo>
                  <a:moveTo>
                    <a:pt x="352" y="117"/>
                  </a:moveTo>
                  <a:cubicBezTo>
                    <a:pt x="352" y="117"/>
                    <a:pt x="352" y="117"/>
                    <a:pt x="353" y="116"/>
                  </a:cubicBezTo>
                  <a:cubicBezTo>
                    <a:pt x="352" y="117"/>
                    <a:pt x="352" y="117"/>
                    <a:pt x="352" y="117"/>
                  </a:cubicBezTo>
                  <a:moveTo>
                    <a:pt x="352" y="118"/>
                  </a:moveTo>
                  <a:cubicBezTo>
                    <a:pt x="352" y="118"/>
                    <a:pt x="352" y="118"/>
                    <a:pt x="352" y="119"/>
                  </a:cubicBezTo>
                  <a:cubicBezTo>
                    <a:pt x="352" y="118"/>
                    <a:pt x="352" y="118"/>
                    <a:pt x="352" y="118"/>
                  </a:cubicBezTo>
                  <a:moveTo>
                    <a:pt x="352" y="119"/>
                  </a:moveTo>
                  <a:cubicBezTo>
                    <a:pt x="352" y="120"/>
                    <a:pt x="352" y="120"/>
                    <a:pt x="352" y="121"/>
                  </a:cubicBezTo>
                  <a:cubicBezTo>
                    <a:pt x="352" y="120"/>
                    <a:pt x="352" y="120"/>
                    <a:pt x="352" y="119"/>
                  </a:cubicBezTo>
                  <a:moveTo>
                    <a:pt x="353" y="88"/>
                  </a:moveTo>
                  <a:cubicBezTo>
                    <a:pt x="353" y="88"/>
                    <a:pt x="353" y="88"/>
                    <a:pt x="353" y="88"/>
                  </a:cubicBezTo>
                  <a:cubicBezTo>
                    <a:pt x="353" y="88"/>
                    <a:pt x="353" y="88"/>
                    <a:pt x="353" y="88"/>
                  </a:cubicBezTo>
                  <a:moveTo>
                    <a:pt x="383" y="170"/>
                  </a:moveTo>
                  <a:cubicBezTo>
                    <a:pt x="383" y="170"/>
                    <a:pt x="382" y="170"/>
                    <a:pt x="382" y="170"/>
                  </a:cubicBezTo>
                  <a:cubicBezTo>
                    <a:pt x="382" y="170"/>
                    <a:pt x="383" y="170"/>
                    <a:pt x="383" y="170"/>
                  </a:cubicBezTo>
                  <a:moveTo>
                    <a:pt x="393" y="166"/>
                  </a:moveTo>
                  <a:cubicBezTo>
                    <a:pt x="391" y="167"/>
                    <a:pt x="389" y="167"/>
                    <a:pt x="387" y="168"/>
                  </a:cubicBezTo>
                  <a:cubicBezTo>
                    <a:pt x="385" y="168"/>
                    <a:pt x="384" y="169"/>
                    <a:pt x="383" y="170"/>
                  </a:cubicBezTo>
                  <a:cubicBezTo>
                    <a:pt x="385" y="168"/>
                    <a:pt x="389" y="167"/>
                    <a:pt x="393" y="166"/>
                  </a:cubicBezTo>
                  <a:moveTo>
                    <a:pt x="395" y="166"/>
                  </a:moveTo>
                  <a:cubicBezTo>
                    <a:pt x="395" y="166"/>
                    <a:pt x="395" y="166"/>
                    <a:pt x="395" y="166"/>
                  </a:cubicBezTo>
                  <a:cubicBezTo>
                    <a:pt x="395" y="166"/>
                    <a:pt x="395" y="166"/>
                    <a:pt x="395" y="166"/>
                  </a:cubicBezTo>
                  <a:moveTo>
                    <a:pt x="394" y="166"/>
                  </a:moveTo>
                  <a:cubicBezTo>
                    <a:pt x="394" y="166"/>
                    <a:pt x="394" y="166"/>
                    <a:pt x="394" y="166"/>
                  </a:cubicBezTo>
                  <a:cubicBezTo>
                    <a:pt x="394" y="166"/>
                    <a:pt x="394" y="166"/>
                    <a:pt x="394" y="166"/>
                  </a:cubicBezTo>
                  <a:moveTo>
                    <a:pt x="393" y="166"/>
                  </a:moveTo>
                  <a:cubicBezTo>
                    <a:pt x="393" y="166"/>
                    <a:pt x="393" y="166"/>
                    <a:pt x="393" y="166"/>
                  </a:cubicBezTo>
                  <a:cubicBezTo>
                    <a:pt x="393" y="166"/>
                    <a:pt x="393" y="166"/>
                    <a:pt x="393" y="166"/>
                  </a:cubicBezTo>
                  <a:moveTo>
                    <a:pt x="387" y="61"/>
                  </a:moveTo>
                  <a:cubicBezTo>
                    <a:pt x="387" y="61"/>
                    <a:pt x="388" y="60"/>
                    <a:pt x="388" y="60"/>
                  </a:cubicBezTo>
                  <a:cubicBezTo>
                    <a:pt x="388" y="60"/>
                    <a:pt x="387" y="61"/>
                    <a:pt x="387" y="61"/>
                  </a:cubicBezTo>
                  <a:moveTo>
                    <a:pt x="346" y="82"/>
                  </a:moveTo>
                  <a:cubicBezTo>
                    <a:pt x="346" y="82"/>
                    <a:pt x="346" y="82"/>
                    <a:pt x="346" y="82"/>
                  </a:cubicBezTo>
                  <a:cubicBezTo>
                    <a:pt x="346" y="82"/>
                    <a:pt x="346" y="82"/>
                    <a:pt x="346" y="82"/>
                  </a:cubicBezTo>
                  <a:moveTo>
                    <a:pt x="346" y="83"/>
                  </a:moveTo>
                  <a:cubicBezTo>
                    <a:pt x="346" y="83"/>
                    <a:pt x="346" y="83"/>
                    <a:pt x="347" y="83"/>
                  </a:cubicBezTo>
                  <a:cubicBezTo>
                    <a:pt x="346" y="83"/>
                    <a:pt x="346" y="83"/>
                    <a:pt x="346" y="83"/>
                  </a:cubicBezTo>
                  <a:moveTo>
                    <a:pt x="347" y="83"/>
                  </a:moveTo>
                  <a:cubicBezTo>
                    <a:pt x="347" y="83"/>
                    <a:pt x="347" y="83"/>
                    <a:pt x="347" y="83"/>
                  </a:cubicBezTo>
                  <a:close/>
                  <a:moveTo>
                    <a:pt x="339" y="166"/>
                  </a:moveTo>
                  <a:cubicBezTo>
                    <a:pt x="339" y="166"/>
                    <a:pt x="339" y="166"/>
                    <a:pt x="339" y="166"/>
                  </a:cubicBezTo>
                  <a:cubicBezTo>
                    <a:pt x="339" y="166"/>
                    <a:pt x="339" y="166"/>
                    <a:pt x="339" y="166"/>
                  </a:cubicBezTo>
                  <a:moveTo>
                    <a:pt x="339" y="167"/>
                  </a:moveTo>
                  <a:cubicBezTo>
                    <a:pt x="339" y="167"/>
                    <a:pt x="339" y="167"/>
                    <a:pt x="339" y="167"/>
                  </a:cubicBezTo>
                  <a:cubicBezTo>
                    <a:pt x="339" y="167"/>
                    <a:pt x="339" y="167"/>
                    <a:pt x="339" y="167"/>
                  </a:cubicBezTo>
                  <a:moveTo>
                    <a:pt x="340" y="168"/>
                  </a:moveTo>
                  <a:cubicBezTo>
                    <a:pt x="340" y="168"/>
                    <a:pt x="340" y="168"/>
                    <a:pt x="340" y="168"/>
                  </a:cubicBezTo>
                  <a:cubicBezTo>
                    <a:pt x="340" y="168"/>
                    <a:pt x="340" y="168"/>
                    <a:pt x="340" y="168"/>
                  </a:cubicBezTo>
                  <a:moveTo>
                    <a:pt x="340" y="169"/>
                  </a:moveTo>
                  <a:cubicBezTo>
                    <a:pt x="341" y="169"/>
                    <a:pt x="341" y="169"/>
                    <a:pt x="341" y="169"/>
                  </a:cubicBezTo>
                  <a:cubicBezTo>
                    <a:pt x="341" y="169"/>
                    <a:pt x="341" y="169"/>
                    <a:pt x="341" y="169"/>
                  </a:cubicBezTo>
                  <a:cubicBezTo>
                    <a:pt x="341" y="169"/>
                    <a:pt x="341" y="169"/>
                    <a:pt x="340" y="169"/>
                  </a:cubicBezTo>
                  <a:moveTo>
                    <a:pt x="342" y="170"/>
                  </a:moveTo>
                  <a:cubicBezTo>
                    <a:pt x="342" y="170"/>
                    <a:pt x="342" y="170"/>
                    <a:pt x="342" y="170"/>
                  </a:cubicBezTo>
                  <a:cubicBezTo>
                    <a:pt x="342" y="170"/>
                    <a:pt x="342" y="170"/>
                    <a:pt x="342" y="170"/>
                  </a:cubicBezTo>
                  <a:moveTo>
                    <a:pt x="284" y="165"/>
                  </a:moveTo>
                  <a:cubicBezTo>
                    <a:pt x="284" y="165"/>
                    <a:pt x="284" y="165"/>
                    <a:pt x="284" y="165"/>
                  </a:cubicBezTo>
                  <a:cubicBezTo>
                    <a:pt x="284" y="165"/>
                    <a:pt x="284" y="165"/>
                    <a:pt x="284" y="165"/>
                  </a:cubicBezTo>
                  <a:moveTo>
                    <a:pt x="277" y="189"/>
                  </a:moveTo>
                  <a:cubicBezTo>
                    <a:pt x="276" y="189"/>
                    <a:pt x="276" y="189"/>
                    <a:pt x="276" y="189"/>
                  </a:cubicBezTo>
                  <a:cubicBezTo>
                    <a:pt x="276" y="189"/>
                    <a:pt x="276" y="189"/>
                    <a:pt x="277" y="189"/>
                  </a:cubicBezTo>
                  <a:moveTo>
                    <a:pt x="277" y="189"/>
                  </a:moveTo>
                  <a:cubicBezTo>
                    <a:pt x="277" y="189"/>
                    <a:pt x="277" y="189"/>
                    <a:pt x="277" y="189"/>
                  </a:cubicBezTo>
                  <a:cubicBezTo>
                    <a:pt x="277" y="189"/>
                    <a:pt x="277" y="189"/>
                    <a:pt x="277" y="189"/>
                  </a:cubicBezTo>
                  <a:moveTo>
                    <a:pt x="277" y="190"/>
                  </a:moveTo>
                  <a:cubicBezTo>
                    <a:pt x="277" y="190"/>
                    <a:pt x="277" y="190"/>
                    <a:pt x="277" y="190"/>
                  </a:cubicBezTo>
                  <a:cubicBezTo>
                    <a:pt x="277" y="190"/>
                    <a:pt x="277" y="190"/>
                    <a:pt x="277" y="190"/>
                  </a:cubicBezTo>
                  <a:moveTo>
                    <a:pt x="278" y="193"/>
                  </a:moveTo>
                  <a:cubicBezTo>
                    <a:pt x="278" y="193"/>
                    <a:pt x="278" y="193"/>
                    <a:pt x="277" y="194"/>
                  </a:cubicBezTo>
                  <a:cubicBezTo>
                    <a:pt x="278" y="193"/>
                    <a:pt x="278" y="193"/>
                    <a:pt x="279" y="193"/>
                  </a:cubicBezTo>
                  <a:cubicBezTo>
                    <a:pt x="278" y="193"/>
                    <a:pt x="278" y="193"/>
                    <a:pt x="278" y="193"/>
                  </a:cubicBezTo>
                  <a:moveTo>
                    <a:pt x="303" y="151"/>
                  </a:moveTo>
                  <a:cubicBezTo>
                    <a:pt x="303" y="151"/>
                    <a:pt x="303" y="151"/>
                    <a:pt x="303" y="151"/>
                  </a:cubicBezTo>
                  <a:cubicBezTo>
                    <a:pt x="303" y="151"/>
                    <a:pt x="303" y="151"/>
                    <a:pt x="303" y="151"/>
                  </a:cubicBezTo>
                  <a:cubicBezTo>
                    <a:pt x="303" y="151"/>
                    <a:pt x="303" y="151"/>
                    <a:pt x="303" y="151"/>
                  </a:cubicBezTo>
                  <a:moveTo>
                    <a:pt x="283" y="163"/>
                  </a:moveTo>
                  <a:cubicBezTo>
                    <a:pt x="283" y="163"/>
                    <a:pt x="283" y="164"/>
                    <a:pt x="283" y="165"/>
                  </a:cubicBezTo>
                  <a:cubicBezTo>
                    <a:pt x="283" y="164"/>
                    <a:pt x="283" y="163"/>
                    <a:pt x="283" y="163"/>
                  </a:cubicBezTo>
                  <a:moveTo>
                    <a:pt x="249" y="166"/>
                  </a:moveTo>
                  <a:cubicBezTo>
                    <a:pt x="249" y="166"/>
                    <a:pt x="249" y="167"/>
                    <a:pt x="249" y="167"/>
                  </a:cubicBezTo>
                  <a:cubicBezTo>
                    <a:pt x="249" y="167"/>
                    <a:pt x="249" y="166"/>
                    <a:pt x="249" y="166"/>
                  </a:cubicBezTo>
                  <a:moveTo>
                    <a:pt x="249" y="167"/>
                  </a:moveTo>
                  <a:cubicBezTo>
                    <a:pt x="249" y="167"/>
                    <a:pt x="248" y="167"/>
                    <a:pt x="248" y="167"/>
                  </a:cubicBezTo>
                  <a:cubicBezTo>
                    <a:pt x="248" y="167"/>
                    <a:pt x="249" y="167"/>
                    <a:pt x="249" y="167"/>
                  </a:cubicBezTo>
                  <a:moveTo>
                    <a:pt x="248" y="167"/>
                  </a:moveTo>
                  <a:cubicBezTo>
                    <a:pt x="248" y="168"/>
                    <a:pt x="248" y="168"/>
                    <a:pt x="248" y="168"/>
                  </a:cubicBezTo>
                  <a:cubicBezTo>
                    <a:pt x="248" y="168"/>
                    <a:pt x="248" y="168"/>
                    <a:pt x="248" y="167"/>
                  </a:cubicBezTo>
                  <a:moveTo>
                    <a:pt x="276" y="189"/>
                  </a:moveTo>
                  <a:cubicBezTo>
                    <a:pt x="276" y="189"/>
                    <a:pt x="276" y="189"/>
                    <a:pt x="276" y="189"/>
                  </a:cubicBezTo>
                  <a:cubicBezTo>
                    <a:pt x="276" y="189"/>
                    <a:pt x="276" y="189"/>
                    <a:pt x="276" y="189"/>
                  </a:cubicBezTo>
                  <a:cubicBezTo>
                    <a:pt x="276" y="189"/>
                    <a:pt x="276" y="189"/>
                    <a:pt x="276" y="189"/>
                  </a:cubicBezTo>
                  <a:moveTo>
                    <a:pt x="277" y="194"/>
                  </a:moveTo>
                  <a:cubicBezTo>
                    <a:pt x="277" y="194"/>
                    <a:pt x="276" y="194"/>
                    <a:pt x="276" y="195"/>
                  </a:cubicBezTo>
                  <a:cubicBezTo>
                    <a:pt x="276" y="194"/>
                    <a:pt x="277" y="194"/>
                    <a:pt x="277" y="194"/>
                  </a:cubicBezTo>
                  <a:moveTo>
                    <a:pt x="276" y="195"/>
                  </a:moveTo>
                  <a:cubicBezTo>
                    <a:pt x="276" y="195"/>
                    <a:pt x="275" y="195"/>
                    <a:pt x="275" y="195"/>
                  </a:cubicBezTo>
                  <a:lnTo>
                    <a:pt x="276" y="195"/>
                  </a:lnTo>
                  <a:close/>
                  <a:moveTo>
                    <a:pt x="275" y="196"/>
                  </a:moveTo>
                  <a:cubicBezTo>
                    <a:pt x="275" y="196"/>
                    <a:pt x="274" y="196"/>
                    <a:pt x="274" y="196"/>
                  </a:cubicBezTo>
                  <a:cubicBezTo>
                    <a:pt x="274" y="196"/>
                    <a:pt x="275" y="196"/>
                    <a:pt x="275" y="196"/>
                  </a:cubicBezTo>
                  <a:moveTo>
                    <a:pt x="274" y="196"/>
                  </a:moveTo>
                  <a:cubicBezTo>
                    <a:pt x="274" y="196"/>
                    <a:pt x="273" y="197"/>
                    <a:pt x="273" y="197"/>
                  </a:cubicBezTo>
                  <a:cubicBezTo>
                    <a:pt x="273" y="197"/>
                    <a:pt x="274" y="196"/>
                    <a:pt x="274" y="196"/>
                  </a:cubicBezTo>
                  <a:moveTo>
                    <a:pt x="273" y="197"/>
                  </a:moveTo>
                  <a:cubicBezTo>
                    <a:pt x="273" y="197"/>
                    <a:pt x="272" y="197"/>
                    <a:pt x="272" y="197"/>
                  </a:cubicBezTo>
                  <a:cubicBezTo>
                    <a:pt x="272" y="197"/>
                    <a:pt x="273" y="197"/>
                    <a:pt x="273" y="197"/>
                  </a:cubicBezTo>
                  <a:moveTo>
                    <a:pt x="299" y="202"/>
                  </a:moveTo>
                  <a:cubicBezTo>
                    <a:pt x="300" y="202"/>
                    <a:pt x="300" y="201"/>
                    <a:pt x="301" y="201"/>
                  </a:cubicBezTo>
                  <a:cubicBezTo>
                    <a:pt x="300" y="201"/>
                    <a:pt x="300" y="202"/>
                    <a:pt x="299" y="202"/>
                  </a:cubicBezTo>
                  <a:moveTo>
                    <a:pt x="308" y="216"/>
                  </a:moveTo>
                  <a:cubicBezTo>
                    <a:pt x="309" y="217"/>
                    <a:pt x="309" y="217"/>
                    <a:pt x="309" y="218"/>
                  </a:cubicBezTo>
                  <a:cubicBezTo>
                    <a:pt x="309" y="218"/>
                    <a:pt x="309" y="217"/>
                    <a:pt x="309" y="217"/>
                  </a:cubicBezTo>
                  <a:cubicBezTo>
                    <a:pt x="309" y="217"/>
                    <a:pt x="309" y="216"/>
                    <a:pt x="308" y="216"/>
                  </a:cubicBezTo>
                  <a:moveTo>
                    <a:pt x="308" y="215"/>
                  </a:moveTo>
                  <a:cubicBezTo>
                    <a:pt x="308" y="216"/>
                    <a:pt x="308" y="216"/>
                    <a:pt x="308" y="216"/>
                  </a:cubicBezTo>
                  <a:cubicBezTo>
                    <a:pt x="308" y="216"/>
                    <a:pt x="308" y="216"/>
                    <a:pt x="308" y="215"/>
                  </a:cubicBezTo>
                  <a:moveTo>
                    <a:pt x="308" y="229"/>
                  </a:moveTo>
                  <a:cubicBezTo>
                    <a:pt x="308" y="229"/>
                    <a:pt x="308" y="229"/>
                    <a:pt x="308" y="229"/>
                  </a:cubicBezTo>
                  <a:cubicBezTo>
                    <a:pt x="308" y="229"/>
                    <a:pt x="308" y="229"/>
                    <a:pt x="308" y="229"/>
                  </a:cubicBezTo>
                  <a:moveTo>
                    <a:pt x="308" y="230"/>
                  </a:moveTo>
                  <a:cubicBezTo>
                    <a:pt x="308" y="230"/>
                    <a:pt x="308" y="230"/>
                    <a:pt x="308" y="230"/>
                  </a:cubicBezTo>
                  <a:cubicBezTo>
                    <a:pt x="308" y="230"/>
                    <a:pt x="308" y="230"/>
                    <a:pt x="308" y="230"/>
                  </a:cubicBezTo>
                  <a:moveTo>
                    <a:pt x="308" y="231"/>
                  </a:moveTo>
                  <a:cubicBezTo>
                    <a:pt x="308" y="231"/>
                    <a:pt x="308" y="231"/>
                    <a:pt x="308" y="231"/>
                  </a:cubicBezTo>
                  <a:cubicBezTo>
                    <a:pt x="308" y="231"/>
                    <a:pt x="308" y="231"/>
                    <a:pt x="308" y="231"/>
                  </a:cubicBezTo>
                  <a:moveTo>
                    <a:pt x="308" y="231"/>
                  </a:moveTo>
                  <a:cubicBezTo>
                    <a:pt x="308" y="231"/>
                    <a:pt x="308" y="231"/>
                    <a:pt x="308" y="231"/>
                  </a:cubicBezTo>
                  <a:cubicBezTo>
                    <a:pt x="308" y="231"/>
                    <a:pt x="308" y="231"/>
                    <a:pt x="308" y="231"/>
                  </a:cubicBezTo>
                  <a:moveTo>
                    <a:pt x="309" y="221"/>
                  </a:moveTo>
                  <a:cubicBezTo>
                    <a:pt x="309" y="221"/>
                    <a:pt x="309" y="222"/>
                    <a:pt x="309" y="222"/>
                  </a:cubicBezTo>
                  <a:cubicBezTo>
                    <a:pt x="309" y="222"/>
                    <a:pt x="309" y="221"/>
                    <a:pt x="309" y="221"/>
                  </a:cubicBezTo>
                  <a:moveTo>
                    <a:pt x="309" y="223"/>
                  </a:moveTo>
                  <a:cubicBezTo>
                    <a:pt x="309" y="223"/>
                    <a:pt x="309" y="223"/>
                    <a:pt x="309" y="223"/>
                  </a:cubicBezTo>
                  <a:cubicBezTo>
                    <a:pt x="309" y="223"/>
                    <a:pt x="309" y="223"/>
                    <a:pt x="309" y="223"/>
                  </a:cubicBezTo>
                  <a:moveTo>
                    <a:pt x="309" y="224"/>
                  </a:moveTo>
                  <a:cubicBezTo>
                    <a:pt x="309" y="224"/>
                    <a:pt x="309" y="224"/>
                    <a:pt x="309" y="225"/>
                  </a:cubicBezTo>
                  <a:cubicBezTo>
                    <a:pt x="309" y="224"/>
                    <a:pt x="309" y="224"/>
                    <a:pt x="309" y="224"/>
                  </a:cubicBezTo>
                  <a:moveTo>
                    <a:pt x="309" y="225"/>
                  </a:moveTo>
                  <a:cubicBezTo>
                    <a:pt x="309" y="226"/>
                    <a:pt x="309" y="226"/>
                    <a:pt x="309" y="226"/>
                  </a:cubicBezTo>
                  <a:cubicBezTo>
                    <a:pt x="309" y="226"/>
                    <a:pt x="309" y="226"/>
                    <a:pt x="309" y="225"/>
                  </a:cubicBezTo>
                  <a:moveTo>
                    <a:pt x="309" y="227"/>
                  </a:moveTo>
                  <a:cubicBezTo>
                    <a:pt x="309" y="227"/>
                    <a:pt x="309" y="227"/>
                    <a:pt x="309" y="227"/>
                  </a:cubicBezTo>
                  <a:cubicBezTo>
                    <a:pt x="309" y="227"/>
                    <a:pt x="309" y="227"/>
                    <a:pt x="309" y="227"/>
                  </a:cubicBezTo>
                  <a:moveTo>
                    <a:pt x="309" y="218"/>
                  </a:moveTo>
                  <a:cubicBezTo>
                    <a:pt x="309" y="219"/>
                    <a:pt x="309" y="219"/>
                    <a:pt x="309" y="219"/>
                  </a:cubicBezTo>
                  <a:cubicBezTo>
                    <a:pt x="309" y="219"/>
                    <a:pt x="309" y="219"/>
                    <a:pt x="309" y="218"/>
                  </a:cubicBezTo>
                  <a:moveTo>
                    <a:pt x="309" y="219"/>
                  </a:moveTo>
                  <a:cubicBezTo>
                    <a:pt x="309" y="220"/>
                    <a:pt x="309" y="220"/>
                    <a:pt x="309" y="220"/>
                  </a:cubicBezTo>
                  <a:cubicBezTo>
                    <a:pt x="309" y="220"/>
                    <a:pt x="309" y="220"/>
                    <a:pt x="309" y="219"/>
                  </a:cubicBezTo>
                  <a:moveTo>
                    <a:pt x="302" y="201"/>
                  </a:moveTo>
                  <a:cubicBezTo>
                    <a:pt x="302" y="201"/>
                    <a:pt x="302" y="201"/>
                    <a:pt x="302" y="201"/>
                  </a:cubicBezTo>
                  <a:cubicBezTo>
                    <a:pt x="302" y="201"/>
                    <a:pt x="302" y="201"/>
                    <a:pt x="302" y="201"/>
                  </a:cubicBezTo>
                  <a:cubicBezTo>
                    <a:pt x="302" y="201"/>
                    <a:pt x="302" y="201"/>
                    <a:pt x="302" y="201"/>
                  </a:cubicBezTo>
                  <a:moveTo>
                    <a:pt x="320" y="249"/>
                  </a:moveTo>
                  <a:cubicBezTo>
                    <a:pt x="320" y="249"/>
                    <a:pt x="320" y="249"/>
                    <a:pt x="320" y="249"/>
                  </a:cubicBezTo>
                  <a:cubicBezTo>
                    <a:pt x="320" y="249"/>
                    <a:pt x="320" y="249"/>
                    <a:pt x="320" y="249"/>
                  </a:cubicBezTo>
                  <a:moveTo>
                    <a:pt x="319" y="249"/>
                  </a:moveTo>
                  <a:cubicBezTo>
                    <a:pt x="319" y="248"/>
                    <a:pt x="319" y="248"/>
                    <a:pt x="318" y="248"/>
                  </a:cubicBezTo>
                  <a:cubicBezTo>
                    <a:pt x="319" y="248"/>
                    <a:pt x="319" y="248"/>
                    <a:pt x="319" y="249"/>
                  </a:cubicBezTo>
                  <a:moveTo>
                    <a:pt x="318" y="248"/>
                  </a:moveTo>
                  <a:cubicBezTo>
                    <a:pt x="317" y="248"/>
                    <a:pt x="317" y="247"/>
                    <a:pt x="317" y="247"/>
                  </a:cubicBezTo>
                  <a:cubicBezTo>
                    <a:pt x="317" y="247"/>
                    <a:pt x="317" y="248"/>
                    <a:pt x="318" y="248"/>
                  </a:cubicBezTo>
                  <a:moveTo>
                    <a:pt x="340" y="247"/>
                  </a:moveTo>
                  <a:cubicBezTo>
                    <a:pt x="340" y="247"/>
                    <a:pt x="340" y="247"/>
                    <a:pt x="340" y="247"/>
                  </a:cubicBezTo>
                  <a:cubicBezTo>
                    <a:pt x="340" y="247"/>
                    <a:pt x="340" y="247"/>
                    <a:pt x="340" y="247"/>
                  </a:cubicBezTo>
                  <a:close/>
                  <a:moveTo>
                    <a:pt x="383" y="254"/>
                  </a:moveTo>
                  <a:cubicBezTo>
                    <a:pt x="383" y="254"/>
                    <a:pt x="383" y="254"/>
                    <a:pt x="383" y="254"/>
                  </a:cubicBezTo>
                  <a:cubicBezTo>
                    <a:pt x="383" y="254"/>
                    <a:pt x="383" y="254"/>
                    <a:pt x="383" y="254"/>
                  </a:cubicBezTo>
                  <a:moveTo>
                    <a:pt x="383" y="255"/>
                  </a:moveTo>
                  <a:cubicBezTo>
                    <a:pt x="383" y="255"/>
                    <a:pt x="383" y="255"/>
                    <a:pt x="383" y="256"/>
                  </a:cubicBezTo>
                  <a:cubicBezTo>
                    <a:pt x="383" y="255"/>
                    <a:pt x="383" y="255"/>
                    <a:pt x="383" y="255"/>
                  </a:cubicBezTo>
                  <a:moveTo>
                    <a:pt x="383" y="256"/>
                  </a:moveTo>
                  <a:cubicBezTo>
                    <a:pt x="384" y="256"/>
                    <a:pt x="384" y="257"/>
                    <a:pt x="384" y="257"/>
                  </a:cubicBezTo>
                  <a:cubicBezTo>
                    <a:pt x="384" y="257"/>
                    <a:pt x="384" y="256"/>
                    <a:pt x="383" y="256"/>
                  </a:cubicBezTo>
                  <a:cubicBezTo>
                    <a:pt x="383" y="256"/>
                    <a:pt x="383" y="256"/>
                    <a:pt x="383" y="256"/>
                  </a:cubicBezTo>
                  <a:moveTo>
                    <a:pt x="383" y="254"/>
                  </a:moveTo>
                  <a:cubicBezTo>
                    <a:pt x="383" y="254"/>
                    <a:pt x="383" y="254"/>
                    <a:pt x="383" y="254"/>
                  </a:cubicBezTo>
                  <a:cubicBezTo>
                    <a:pt x="383" y="254"/>
                    <a:pt x="383" y="254"/>
                    <a:pt x="383" y="254"/>
                  </a:cubicBezTo>
                  <a:moveTo>
                    <a:pt x="403" y="207"/>
                  </a:moveTo>
                  <a:cubicBezTo>
                    <a:pt x="403" y="207"/>
                    <a:pt x="403" y="207"/>
                    <a:pt x="403" y="207"/>
                  </a:cubicBezTo>
                  <a:cubicBezTo>
                    <a:pt x="403" y="207"/>
                    <a:pt x="403" y="206"/>
                    <a:pt x="403" y="206"/>
                  </a:cubicBezTo>
                  <a:cubicBezTo>
                    <a:pt x="403" y="206"/>
                    <a:pt x="403" y="207"/>
                    <a:pt x="403" y="207"/>
                  </a:cubicBezTo>
                  <a:moveTo>
                    <a:pt x="409" y="197"/>
                  </a:moveTo>
                  <a:cubicBezTo>
                    <a:pt x="409" y="198"/>
                    <a:pt x="409" y="198"/>
                    <a:pt x="409" y="198"/>
                  </a:cubicBezTo>
                  <a:cubicBezTo>
                    <a:pt x="409" y="198"/>
                    <a:pt x="409" y="198"/>
                    <a:pt x="409" y="197"/>
                  </a:cubicBezTo>
                  <a:moveTo>
                    <a:pt x="409" y="198"/>
                  </a:moveTo>
                  <a:cubicBezTo>
                    <a:pt x="409" y="198"/>
                    <a:pt x="408" y="199"/>
                    <a:pt x="408" y="199"/>
                  </a:cubicBezTo>
                  <a:cubicBezTo>
                    <a:pt x="408" y="199"/>
                    <a:pt x="409" y="198"/>
                    <a:pt x="409" y="198"/>
                  </a:cubicBezTo>
                  <a:moveTo>
                    <a:pt x="408" y="199"/>
                  </a:moveTo>
                  <a:cubicBezTo>
                    <a:pt x="408" y="200"/>
                    <a:pt x="408" y="200"/>
                    <a:pt x="408" y="200"/>
                  </a:cubicBezTo>
                  <a:cubicBezTo>
                    <a:pt x="408" y="200"/>
                    <a:pt x="408" y="200"/>
                    <a:pt x="408" y="199"/>
                  </a:cubicBezTo>
                  <a:moveTo>
                    <a:pt x="407" y="201"/>
                  </a:moveTo>
                  <a:cubicBezTo>
                    <a:pt x="407" y="201"/>
                    <a:pt x="407" y="201"/>
                    <a:pt x="407" y="202"/>
                  </a:cubicBezTo>
                  <a:cubicBezTo>
                    <a:pt x="407" y="201"/>
                    <a:pt x="407" y="201"/>
                    <a:pt x="407" y="201"/>
                  </a:cubicBezTo>
                  <a:moveTo>
                    <a:pt x="406" y="202"/>
                  </a:moveTo>
                  <a:cubicBezTo>
                    <a:pt x="406" y="203"/>
                    <a:pt x="406" y="203"/>
                    <a:pt x="406" y="203"/>
                  </a:cubicBezTo>
                  <a:cubicBezTo>
                    <a:pt x="406" y="203"/>
                    <a:pt x="406" y="203"/>
                    <a:pt x="406" y="202"/>
                  </a:cubicBezTo>
                  <a:moveTo>
                    <a:pt x="405" y="204"/>
                  </a:moveTo>
                  <a:cubicBezTo>
                    <a:pt x="405" y="204"/>
                    <a:pt x="405" y="204"/>
                    <a:pt x="405" y="204"/>
                  </a:cubicBezTo>
                  <a:cubicBezTo>
                    <a:pt x="405" y="204"/>
                    <a:pt x="405" y="204"/>
                    <a:pt x="405" y="204"/>
                  </a:cubicBezTo>
                  <a:moveTo>
                    <a:pt x="404" y="205"/>
                  </a:moveTo>
                  <a:cubicBezTo>
                    <a:pt x="404" y="205"/>
                    <a:pt x="404" y="206"/>
                    <a:pt x="404" y="206"/>
                  </a:cubicBezTo>
                  <a:cubicBezTo>
                    <a:pt x="404" y="206"/>
                    <a:pt x="404" y="205"/>
                    <a:pt x="404" y="205"/>
                  </a:cubicBezTo>
                  <a:moveTo>
                    <a:pt x="345" y="82"/>
                  </a:moveTo>
                  <a:cubicBezTo>
                    <a:pt x="345" y="82"/>
                    <a:pt x="345" y="82"/>
                    <a:pt x="345" y="82"/>
                  </a:cubicBezTo>
                  <a:cubicBezTo>
                    <a:pt x="345" y="82"/>
                    <a:pt x="345" y="82"/>
                    <a:pt x="345" y="82"/>
                  </a:cubicBezTo>
                  <a:moveTo>
                    <a:pt x="345" y="82"/>
                  </a:moveTo>
                  <a:cubicBezTo>
                    <a:pt x="345" y="82"/>
                    <a:pt x="345" y="82"/>
                    <a:pt x="345" y="82"/>
                  </a:cubicBezTo>
                  <a:cubicBezTo>
                    <a:pt x="345" y="82"/>
                    <a:pt x="345" y="82"/>
                    <a:pt x="345" y="82"/>
                  </a:cubicBezTo>
                  <a:moveTo>
                    <a:pt x="343" y="150"/>
                  </a:moveTo>
                  <a:cubicBezTo>
                    <a:pt x="343" y="150"/>
                    <a:pt x="343" y="151"/>
                    <a:pt x="343" y="151"/>
                  </a:cubicBezTo>
                  <a:cubicBezTo>
                    <a:pt x="343" y="151"/>
                    <a:pt x="343" y="150"/>
                    <a:pt x="343" y="150"/>
                  </a:cubicBezTo>
                  <a:moveTo>
                    <a:pt x="303" y="152"/>
                  </a:moveTo>
                  <a:cubicBezTo>
                    <a:pt x="304" y="152"/>
                    <a:pt x="304" y="152"/>
                    <a:pt x="304" y="152"/>
                  </a:cubicBezTo>
                  <a:cubicBezTo>
                    <a:pt x="304" y="152"/>
                    <a:pt x="304" y="152"/>
                    <a:pt x="303" y="152"/>
                  </a:cubicBezTo>
                  <a:moveTo>
                    <a:pt x="301" y="147"/>
                  </a:moveTo>
                  <a:cubicBezTo>
                    <a:pt x="300" y="147"/>
                    <a:pt x="300" y="147"/>
                    <a:pt x="300" y="147"/>
                  </a:cubicBezTo>
                  <a:cubicBezTo>
                    <a:pt x="300" y="147"/>
                    <a:pt x="300" y="147"/>
                    <a:pt x="301" y="147"/>
                  </a:cubicBezTo>
                  <a:moveTo>
                    <a:pt x="300" y="147"/>
                  </a:moveTo>
                  <a:cubicBezTo>
                    <a:pt x="300" y="147"/>
                    <a:pt x="300" y="147"/>
                    <a:pt x="300" y="147"/>
                  </a:cubicBezTo>
                  <a:cubicBezTo>
                    <a:pt x="300" y="147"/>
                    <a:pt x="300" y="147"/>
                    <a:pt x="300" y="147"/>
                  </a:cubicBezTo>
                  <a:moveTo>
                    <a:pt x="265" y="126"/>
                  </a:moveTo>
                  <a:cubicBezTo>
                    <a:pt x="265" y="126"/>
                    <a:pt x="264" y="126"/>
                    <a:pt x="264" y="126"/>
                  </a:cubicBezTo>
                  <a:cubicBezTo>
                    <a:pt x="264" y="126"/>
                    <a:pt x="265" y="126"/>
                    <a:pt x="265" y="126"/>
                  </a:cubicBezTo>
                  <a:moveTo>
                    <a:pt x="265" y="128"/>
                  </a:moveTo>
                  <a:cubicBezTo>
                    <a:pt x="265" y="128"/>
                    <a:pt x="265" y="127"/>
                    <a:pt x="265" y="127"/>
                  </a:cubicBezTo>
                  <a:cubicBezTo>
                    <a:pt x="265" y="127"/>
                    <a:pt x="265" y="128"/>
                    <a:pt x="265" y="128"/>
                  </a:cubicBezTo>
                  <a:moveTo>
                    <a:pt x="265" y="127"/>
                  </a:moveTo>
                  <a:cubicBezTo>
                    <a:pt x="265" y="127"/>
                    <a:pt x="265" y="127"/>
                    <a:pt x="265" y="127"/>
                  </a:cubicBezTo>
                  <a:cubicBezTo>
                    <a:pt x="265" y="127"/>
                    <a:pt x="265" y="127"/>
                    <a:pt x="265" y="127"/>
                  </a:cubicBezTo>
                  <a:moveTo>
                    <a:pt x="209" y="180"/>
                  </a:moveTo>
                  <a:cubicBezTo>
                    <a:pt x="209" y="180"/>
                    <a:pt x="209" y="180"/>
                    <a:pt x="209" y="180"/>
                  </a:cubicBezTo>
                  <a:cubicBezTo>
                    <a:pt x="209" y="180"/>
                    <a:pt x="209" y="180"/>
                    <a:pt x="209" y="180"/>
                  </a:cubicBezTo>
                  <a:moveTo>
                    <a:pt x="209" y="180"/>
                  </a:moveTo>
                  <a:cubicBezTo>
                    <a:pt x="209" y="180"/>
                    <a:pt x="210" y="180"/>
                    <a:pt x="210" y="180"/>
                  </a:cubicBezTo>
                  <a:cubicBezTo>
                    <a:pt x="210" y="180"/>
                    <a:pt x="209" y="180"/>
                    <a:pt x="209" y="180"/>
                  </a:cubicBezTo>
                  <a:moveTo>
                    <a:pt x="217" y="188"/>
                  </a:moveTo>
                  <a:cubicBezTo>
                    <a:pt x="217" y="188"/>
                    <a:pt x="216" y="188"/>
                    <a:pt x="216" y="188"/>
                  </a:cubicBezTo>
                  <a:cubicBezTo>
                    <a:pt x="216" y="188"/>
                    <a:pt x="217" y="188"/>
                    <a:pt x="217" y="188"/>
                  </a:cubicBezTo>
                  <a:moveTo>
                    <a:pt x="216" y="190"/>
                  </a:moveTo>
                  <a:cubicBezTo>
                    <a:pt x="216" y="190"/>
                    <a:pt x="216" y="190"/>
                    <a:pt x="216" y="190"/>
                  </a:cubicBezTo>
                  <a:close/>
                  <a:moveTo>
                    <a:pt x="215" y="188"/>
                  </a:moveTo>
                  <a:cubicBezTo>
                    <a:pt x="215" y="188"/>
                    <a:pt x="215" y="188"/>
                    <a:pt x="215" y="188"/>
                  </a:cubicBezTo>
                  <a:cubicBezTo>
                    <a:pt x="215" y="188"/>
                    <a:pt x="215" y="188"/>
                    <a:pt x="215" y="188"/>
                  </a:cubicBezTo>
                  <a:moveTo>
                    <a:pt x="187" y="172"/>
                  </a:moveTo>
                  <a:cubicBezTo>
                    <a:pt x="187" y="173"/>
                    <a:pt x="187" y="173"/>
                    <a:pt x="187" y="174"/>
                  </a:cubicBezTo>
                  <a:cubicBezTo>
                    <a:pt x="187" y="173"/>
                    <a:pt x="187" y="173"/>
                    <a:pt x="187" y="172"/>
                  </a:cubicBezTo>
                  <a:moveTo>
                    <a:pt x="187" y="174"/>
                  </a:moveTo>
                  <a:cubicBezTo>
                    <a:pt x="187" y="174"/>
                    <a:pt x="187" y="175"/>
                    <a:pt x="187" y="175"/>
                  </a:cubicBezTo>
                  <a:cubicBezTo>
                    <a:pt x="187" y="175"/>
                    <a:pt x="187" y="174"/>
                    <a:pt x="187" y="174"/>
                  </a:cubicBezTo>
                  <a:moveTo>
                    <a:pt x="185" y="180"/>
                  </a:moveTo>
                  <a:cubicBezTo>
                    <a:pt x="185" y="180"/>
                    <a:pt x="185" y="180"/>
                    <a:pt x="185" y="180"/>
                  </a:cubicBezTo>
                  <a:cubicBezTo>
                    <a:pt x="185" y="180"/>
                    <a:pt x="185" y="180"/>
                    <a:pt x="185" y="180"/>
                  </a:cubicBezTo>
                  <a:moveTo>
                    <a:pt x="169" y="144"/>
                  </a:moveTo>
                  <a:cubicBezTo>
                    <a:pt x="169" y="144"/>
                    <a:pt x="169" y="144"/>
                    <a:pt x="169" y="144"/>
                  </a:cubicBezTo>
                  <a:close/>
                  <a:moveTo>
                    <a:pt x="176" y="154"/>
                  </a:moveTo>
                  <a:cubicBezTo>
                    <a:pt x="176" y="154"/>
                    <a:pt x="176" y="154"/>
                    <a:pt x="176" y="154"/>
                  </a:cubicBezTo>
                  <a:cubicBezTo>
                    <a:pt x="176" y="154"/>
                    <a:pt x="176" y="154"/>
                    <a:pt x="176" y="154"/>
                  </a:cubicBezTo>
                  <a:moveTo>
                    <a:pt x="171" y="143"/>
                  </a:moveTo>
                  <a:cubicBezTo>
                    <a:pt x="171" y="143"/>
                    <a:pt x="171" y="143"/>
                    <a:pt x="171" y="143"/>
                  </a:cubicBezTo>
                  <a:cubicBezTo>
                    <a:pt x="171" y="143"/>
                    <a:pt x="171" y="143"/>
                    <a:pt x="171" y="143"/>
                  </a:cubicBezTo>
                  <a:moveTo>
                    <a:pt x="172" y="142"/>
                  </a:moveTo>
                  <a:cubicBezTo>
                    <a:pt x="172" y="142"/>
                    <a:pt x="172" y="142"/>
                    <a:pt x="173" y="141"/>
                  </a:cubicBezTo>
                  <a:cubicBezTo>
                    <a:pt x="172" y="142"/>
                    <a:pt x="172" y="142"/>
                    <a:pt x="172" y="142"/>
                  </a:cubicBezTo>
                  <a:moveTo>
                    <a:pt x="173" y="141"/>
                  </a:moveTo>
                  <a:cubicBezTo>
                    <a:pt x="173" y="141"/>
                    <a:pt x="173" y="141"/>
                    <a:pt x="173" y="140"/>
                  </a:cubicBezTo>
                  <a:cubicBezTo>
                    <a:pt x="173" y="141"/>
                    <a:pt x="173" y="141"/>
                    <a:pt x="173" y="141"/>
                  </a:cubicBezTo>
                  <a:moveTo>
                    <a:pt x="182" y="208"/>
                  </a:moveTo>
                  <a:cubicBezTo>
                    <a:pt x="180" y="207"/>
                    <a:pt x="179" y="205"/>
                    <a:pt x="180" y="203"/>
                  </a:cubicBezTo>
                  <a:cubicBezTo>
                    <a:pt x="180" y="203"/>
                    <a:pt x="180" y="203"/>
                    <a:pt x="180" y="203"/>
                  </a:cubicBezTo>
                  <a:cubicBezTo>
                    <a:pt x="180" y="205"/>
                    <a:pt x="180" y="207"/>
                    <a:pt x="182" y="208"/>
                  </a:cubicBezTo>
                  <a:moveTo>
                    <a:pt x="171" y="125"/>
                  </a:moveTo>
                  <a:cubicBezTo>
                    <a:pt x="171" y="126"/>
                    <a:pt x="171" y="126"/>
                    <a:pt x="171" y="126"/>
                  </a:cubicBezTo>
                  <a:cubicBezTo>
                    <a:pt x="171" y="126"/>
                    <a:pt x="171" y="126"/>
                    <a:pt x="171" y="125"/>
                  </a:cubicBezTo>
                  <a:moveTo>
                    <a:pt x="171" y="129"/>
                  </a:moveTo>
                  <a:cubicBezTo>
                    <a:pt x="170" y="131"/>
                    <a:pt x="170" y="133"/>
                    <a:pt x="170" y="134"/>
                  </a:cubicBezTo>
                  <a:cubicBezTo>
                    <a:pt x="170" y="134"/>
                    <a:pt x="170" y="134"/>
                    <a:pt x="170" y="133"/>
                  </a:cubicBezTo>
                  <a:cubicBezTo>
                    <a:pt x="170" y="132"/>
                    <a:pt x="170" y="130"/>
                    <a:pt x="171" y="129"/>
                  </a:cubicBezTo>
                  <a:moveTo>
                    <a:pt x="171" y="126"/>
                  </a:moveTo>
                  <a:cubicBezTo>
                    <a:pt x="171" y="127"/>
                    <a:pt x="171" y="127"/>
                    <a:pt x="171" y="127"/>
                  </a:cubicBezTo>
                  <a:cubicBezTo>
                    <a:pt x="171" y="127"/>
                    <a:pt x="171" y="127"/>
                    <a:pt x="171" y="126"/>
                  </a:cubicBezTo>
                  <a:moveTo>
                    <a:pt x="171" y="127"/>
                  </a:moveTo>
                  <a:cubicBezTo>
                    <a:pt x="171" y="128"/>
                    <a:pt x="171" y="128"/>
                    <a:pt x="171" y="128"/>
                  </a:cubicBezTo>
                  <a:cubicBezTo>
                    <a:pt x="171" y="128"/>
                    <a:pt x="171" y="128"/>
                    <a:pt x="171" y="127"/>
                  </a:cubicBezTo>
                  <a:moveTo>
                    <a:pt x="166" y="153"/>
                  </a:moveTo>
                  <a:cubicBezTo>
                    <a:pt x="166" y="153"/>
                    <a:pt x="166" y="153"/>
                    <a:pt x="166" y="153"/>
                  </a:cubicBezTo>
                  <a:close/>
                  <a:moveTo>
                    <a:pt x="219" y="189"/>
                  </a:moveTo>
                  <a:cubicBezTo>
                    <a:pt x="219" y="188"/>
                    <a:pt x="218" y="188"/>
                    <a:pt x="217" y="188"/>
                  </a:cubicBezTo>
                  <a:cubicBezTo>
                    <a:pt x="218" y="188"/>
                    <a:pt x="220" y="189"/>
                    <a:pt x="221" y="189"/>
                  </a:cubicBezTo>
                  <a:cubicBezTo>
                    <a:pt x="220" y="189"/>
                    <a:pt x="220" y="189"/>
                    <a:pt x="219" y="189"/>
                  </a:cubicBezTo>
                  <a:moveTo>
                    <a:pt x="313" y="245"/>
                  </a:moveTo>
                  <a:cubicBezTo>
                    <a:pt x="312" y="245"/>
                    <a:pt x="312" y="245"/>
                    <a:pt x="312" y="245"/>
                  </a:cubicBezTo>
                  <a:cubicBezTo>
                    <a:pt x="312" y="245"/>
                    <a:pt x="312" y="245"/>
                    <a:pt x="313" y="245"/>
                  </a:cubicBezTo>
                  <a:moveTo>
                    <a:pt x="314" y="245"/>
                  </a:moveTo>
                  <a:cubicBezTo>
                    <a:pt x="314" y="245"/>
                    <a:pt x="313" y="245"/>
                    <a:pt x="313" y="245"/>
                  </a:cubicBezTo>
                  <a:cubicBezTo>
                    <a:pt x="313" y="245"/>
                    <a:pt x="314" y="245"/>
                    <a:pt x="314" y="245"/>
                  </a:cubicBezTo>
                  <a:moveTo>
                    <a:pt x="315" y="246"/>
                  </a:moveTo>
                  <a:cubicBezTo>
                    <a:pt x="316" y="246"/>
                    <a:pt x="316" y="247"/>
                    <a:pt x="316" y="247"/>
                  </a:cubicBezTo>
                  <a:cubicBezTo>
                    <a:pt x="316" y="247"/>
                    <a:pt x="316" y="246"/>
                    <a:pt x="315" y="246"/>
                  </a:cubicBezTo>
                  <a:moveTo>
                    <a:pt x="314" y="246"/>
                  </a:moveTo>
                  <a:cubicBezTo>
                    <a:pt x="314" y="246"/>
                    <a:pt x="315" y="246"/>
                    <a:pt x="315" y="246"/>
                  </a:cubicBezTo>
                  <a:cubicBezTo>
                    <a:pt x="315" y="246"/>
                    <a:pt x="314" y="246"/>
                    <a:pt x="314" y="246"/>
                  </a:cubicBezTo>
                  <a:moveTo>
                    <a:pt x="327" y="268"/>
                  </a:moveTo>
                  <a:cubicBezTo>
                    <a:pt x="327" y="268"/>
                    <a:pt x="327" y="268"/>
                    <a:pt x="327" y="268"/>
                  </a:cubicBezTo>
                  <a:cubicBezTo>
                    <a:pt x="327" y="268"/>
                    <a:pt x="327" y="268"/>
                    <a:pt x="327" y="268"/>
                  </a:cubicBezTo>
                  <a:cubicBezTo>
                    <a:pt x="327" y="268"/>
                    <a:pt x="327" y="268"/>
                    <a:pt x="327" y="268"/>
                  </a:cubicBezTo>
                  <a:moveTo>
                    <a:pt x="330" y="267"/>
                  </a:moveTo>
                  <a:cubicBezTo>
                    <a:pt x="330" y="267"/>
                    <a:pt x="330" y="267"/>
                    <a:pt x="331" y="267"/>
                  </a:cubicBezTo>
                  <a:cubicBezTo>
                    <a:pt x="331" y="267"/>
                    <a:pt x="331" y="267"/>
                    <a:pt x="331" y="267"/>
                  </a:cubicBezTo>
                  <a:cubicBezTo>
                    <a:pt x="331" y="267"/>
                    <a:pt x="332" y="267"/>
                    <a:pt x="332" y="267"/>
                  </a:cubicBezTo>
                  <a:cubicBezTo>
                    <a:pt x="331" y="267"/>
                    <a:pt x="330" y="267"/>
                    <a:pt x="330" y="267"/>
                  </a:cubicBezTo>
                  <a:moveTo>
                    <a:pt x="332" y="267"/>
                  </a:moveTo>
                  <a:cubicBezTo>
                    <a:pt x="332" y="267"/>
                    <a:pt x="332" y="267"/>
                    <a:pt x="332" y="267"/>
                  </a:cubicBezTo>
                  <a:cubicBezTo>
                    <a:pt x="333" y="267"/>
                    <a:pt x="333" y="267"/>
                    <a:pt x="333" y="267"/>
                  </a:cubicBezTo>
                  <a:cubicBezTo>
                    <a:pt x="333" y="267"/>
                    <a:pt x="333" y="267"/>
                    <a:pt x="332" y="267"/>
                  </a:cubicBezTo>
                  <a:moveTo>
                    <a:pt x="384" y="258"/>
                  </a:moveTo>
                  <a:cubicBezTo>
                    <a:pt x="384" y="258"/>
                    <a:pt x="384" y="258"/>
                    <a:pt x="384" y="258"/>
                  </a:cubicBezTo>
                  <a:cubicBezTo>
                    <a:pt x="384" y="258"/>
                    <a:pt x="384" y="258"/>
                    <a:pt x="384" y="258"/>
                  </a:cubicBezTo>
                  <a:moveTo>
                    <a:pt x="384" y="259"/>
                  </a:moveTo>
                  <a:cubicBezTo>
                    <a:pt x="384" y="259"/>
                    <a:pt x="384" y="259"/>
                    <a:pt x="384" y="259"/>
                  </a:cubicBezTo>
                  <a:cubicBezTo>
                    <a:pt x="384" y="259"/>
                    <a:pt x="384" y="259"/>
                    <a:pt x="384" y="259"/>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52"/>
            <p:cNvSpPr>
              <a:spLocks/>
            </p:cNvSpPr>
            <p:nvPr userDrawn="1"/>
          </p:nvSpPr>
          <p:spPr bwMode="auto">
            <a:xfrm>
              <a:off x="19416713" y="3192463"/>
              <a:ext cx="36513" cy="58738"/>
            </a:xfrm>
            <a:custGeom>
              <a:avLst/>
              <a:gdLst>
                <a:gd name="T0" fmla="*/ 9 w 13"/>
                <a:gd name="T1" fmla="*/ 20 h 21"/>
                <a:gd name="T2" fmla="*/ 11 w 13"/>
                <a:gd name="T3" fmla="*/ 0 h 21"/>
                <a:gd name="T4" fmla="*/ 4 w 13"/>
                <a:gd name="T5" fmla="*/ 6 h 21"/>
                <a:gd name="T6" fmla="*/ 9 w 13"/>
                <a:gd name="T7" fmla="*/ 20 h 21"/>
              </a:gdLst>
              <a:ahLst/>
              <a:cxnLst>
                <a:cxn ang="0">
                  <a:pos x="T0" y="T1"/>
                </a:cxn>
                <a:cxn ang="0">
                  <a:pos x="T2" y="T3"/>
                </a:cxn>
                <a:cxn ang="0">
                  <a:pos x="T4" y="T5"/>
                </a:cxn>
                <a:cxn ang="0">
                  <a:pos x="T6" y="T7"/>
                </a:cxn>
              </a:cxnLst>
              <a:rect l="0" t="0" r="r" b="b"/>
              <a:pathLst>
                <a:path w="13" h="21">
                  <a:moveTo>
                    <a:pt x="9" y="20"/>
                  </a:moveTo>
                  <a:cubicBezTo>
                    <a:pt x="13" y="20"/>
                    <a:pt x="13" y="0"/>
                    <a:pt x="11" y="0"/>
                  </a:cubicBezTo>
                  <a:cubicBezTo>
                    <a:pt x="9" y="0"/>
                    <a:pt x="9" y="3"/>
                    <a:pt x="4" y="6"/>
                  </a:cubicBezTo>
                  <a:cubicBezTo>
                    <a:pt x="0" y="9"/>
                    <a:pt x="4" y="21"/>
                    <a:pt x="9" y="20"/>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53"/>
            <p:cNvSpPr>
              <a:spLocks/>
            </p:cNvSpPr>
            <p:nvPr userDrawn="1"/>
          </p:nvSpPr>
          <p:spPr bwMode="auto">
            <a:xfrm>
              <a:off x="19234150" y="3295650"/>
              <a:ext cx="33338" cy="33338"/>
            </a:xfrm>
            <a:custGeom>
              <a:avLst/>
              <a:gdLst>
                <a:gd name="T0" fmla="*/ 2 w 12"/>
                <a:gd name="T1" fmla="*/ 9 h 12"/>
                <a:gd name="T2" fmla="*/ 12 w 12"/>
                <a:gd name="T3" fmla="*/ 6 h 12"/>
                <a:gd name="T4" fmla="*/ 2 w 12"/>
                <a:gd name="T5" fmla="*/ 9 h 12"/>
              </a:gdLst>
              <a:ahLst/>
              <a:cxnLst>
                <a:cxn ang="0">
                  <a:pos x="T0" y="T1"/>
                </a:cxn>
                <a:cxn ang="0">
                  <a:pos x="T2" y="T3"/>
                </a:cxn>
                <a:cxn ang="0">
                  <a:pos x="T4" y="T5"/>
                </a:cxn>
              </a:cxnLst>
              <a:rect l="0" t="0" r="r" b="b"/>
              <a:pathLst>
                <a:path w="12" h="12">
                  <a:moveTo>
                    <a:pt x="2" y="9"/>
                  </a:moveTo>
                  <a:cubicBezTo>
                    <a:pt x="7" y="12"/>
                    <a:pt x="12" y="11"/>
                    <a:pt x="12" y="6"/>
                  </a:cubicBezTo>
                  <a:cubicBezTo>
                    <a:pt x="11" y="0"/>
                    <a:pt x="0" y="7"/>
                    <a:pt x="2" y="9"/>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54"/>
            <p:cNvSpPr>
              <a:spLocks/>
            </p:cNvSpPr>
            <p:nvPr userDrawn="1"/>
          </p:nvSpPr>
          <p:spPr bwMode="auto">
            <a:xfrm>
              <a:off x="19535775" y="3359150"/>
              <a:ext cx="88900" cy="55563"/>
            </a:xfrm>
            <a:custGeom>
              <a:avLst/>
              <a:gdLst>
                <a:gd name="T0" fmla="*/ 23 w 32"/>
                <a:gd name="T1" fmla="*/ 2 h 20"/>
                <a:gd name="T2" fmla="*/ 10 w 32"/>
                <a:gd name="T3" fmla="*/ 2 h 20"/>
                <a:gd name="T4" fmla="*/ 1 w 32"/>
                <a:gd name="T5" fmla="*/ 7 h 20"/>
                <a:gd name="T6" fmla="*/ 12 w 32"/>
                <a:gd name="T7" fmla="*/ 13 h 20"/>
                <a:gd name="T8" fmla="*/ 24 w 32"/>
                <a:gd name="T9" fmla="*/ 20 h 20"/>
                <a:gd name="T10" fmla="*/ 27 w 32"/>
                <a:gd name="T11" fmla="*/ 13 h 20"/>
                <a:gd name="T12" fmla="*/ 32 w 32"/>
                <a:gd name="T13" fmla="*/ 3 h 20"/>
                <a:gd name="T14" fmla="*/ 23 w 32"/>
                <a:gd name="T15" fmla="*/ 2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20">
                  <a:moveTo>
                    <a:pt x="23" y="2"/>
                  </a:moveTo>
                  <a:cubicBezTo>
                    <a:pt x="17" y="4"/>
                    <a:pt x="14" y="4"/>
                    <a:pt x="10" y="2"/>
                  </a:cubicBezTo>
                  <a:cubicBezTo>
                    <a:pt x="6" y="0"/>
                    <a:pt x="0" y="4"/>
                    <a:pt x="1" y="7"/>
                  </a:cubicBezTo>
                  <a:cubicBezTo>
                    <a:pt x="2" y="8"/>
                    <a:pt x="4" y="11"/>
                    <a:pt x="12" y="13"/>
                  </a:cubicBezTo>
                  <a:cubicBezTo>
                    <a:pt x="20" y="15"/>
                    <a:pt x="21" y="20"/>
                    <a:pt x="24" y="20"/>
                  </a:cubicBezTo>
                  <a:cubicBezTo>
                    <a:pt x="28" y="20"/>
                    <a:pt x="28" y="17"/>
                    <a:pt x="27" y="13"/>
                  </a:cubicBezTo>
                  <a:cubicBezTo>
                    <a:pt x="26" y="9"/>
                    <a:pt x="31" y="4"/>
                    <a:pt x="32" y="3"/>
                  </a:cubicBezTo>
                  <a:cubicBezTo>
                    <a:pt x="32" y="2"/>
                    <a:pt x="30" y="1"/>
                    <a:pt x="23" y="2"/>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55"/>
            <p:cNvSpPr>
              <a:spLocks/>
            </p:cNvSpPr>
            <p:nvPr userDrawn="1"/>
          </p:nvSpPr>
          <p:spPr bwMode="auto">
            <a:xfrm>
              <a:off x="19405600" y="3257550"/>
              <a:ext cx="55563" cy="90488"/>
            </a:xfrm>
            <a:custGeom>
              <a:avLst/>
              <a:gdLst>
                <a:gd name="T0" fmla="*/ 9 w 20"/>
                <a:gd name="T1" fmla="*/ 3 h 33"/>
                <a:gd name="T2" fmla="*/ 1 w 20"/>
                <a:gd name="T3" fmla="*/ 5 h 33"/>
                <a:gd name="T4" fmla="*/ 5 w 20"/>
                <a:gd name="T5" fmla="*/ 19 h 33"/>
                <a:gd name="T6" fmla="*/ 10 w 20"/>
                <a:gd name="T7" fmla="*/ 29 h 33"/>
                <a:gd name="T8" fmla="*/ 17 w 20"/>
                <a:gd name="T9" fmla="*/ 25 h 33"/>
                <a:gd name="T10" fmla="*/ 19 w 20"/>
                <a:gd name="T11" fmla="*/ 7 h 33"/>
                <a:gd name="T12" fmla="*/ 9 w 20"/>
                <a:gd name="T13" fmla="*/ 3 h 33"/>
              </a:gdLst>
              <a:ahLst/>
              <a:cxnLst>
                <a:cxn ang="0">
                  <a:pos x="T0" y="T1"/>
                </a:cxn>
                <a:cxn ang="0">
                  <a:pos x="T2" y="T3"/>
                </a:cxn>
                <a:cxn ang="0">
                  <a:pos x="T4" y="T5"/>
                </a:cxn>
                <a:cxn ang="0">
                  <a:pos x="T6" y="T7"/>
                </a:cxn>
                <a:cxn ang="0">
                  <a:pos x="T8" y="T9"/>
                </a:cxn>
                <a:cxn ang="0">
                  <a:pos x="T10" y="T11"/>
                </a:cxn>
                <a:cxn ang="0">
                  <a:pos x="T12" y="T13"/>
                </a:cxn>
              </a:cxnLst>
              <a:rect l="0" t="0" r="r" b="b"/>
              <a:pathLst>
                <a:path w="20" h="33">
                  <a:moveTo>
                    <a:pt x="9" y="3"/>
                  </a:moveTo>
                  <a:cubicBezTo>
                    <a:pt x="6" y="6"/>
                    <a:pt x="3" y="3"/>
                    <a:pt x="1" y="5"/>
                  </a:cubicBezTo>
                  <a:cubicBezTo>
                    <a:pt x="0" y="8"/>
                    <a:pt x="7" y="13"/>
                    <a:pt x="5" y="19"/>
                  </a:cubicBezTo>
                  <a:cubicBezTo>
                    <a:pt x="4" y="25"/>
                    <a:pt x="6" y="33"/>
                    <a:pt x="10" y="29"/>
                  </a:cubicBezTo>
                  <a:cubicBezTo>
                    <a:pt x="13" y="26"/>
                    <a:pt x="15" y="27"/>
                    <a:pt x="17" y="25"/>
                  </a:cubicBezTo>
                  <a:cubicBezTo>
                    <a:pt x="19" y="22"/>
                    <a:pt x="17" y="12"/>
                    <a:pt x="19" y="7"/>
                  </a:cubicBezTo>
                  <a:cubicBezTo>
                    <a:pt x="20" y="3"/>
                    <a:pt x="13" y="0"/>
                    <a:pt x="9" y="3"/>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56"/>
            <p:cNvSpPr>
              <a:spLocks/>
            </p:cNvSpPr>
            <p:nvPr userDrawn="1"/>
          </p:nvSpPr>
          <p:spPr bwMode="auto">
            <a:xfrm>
              <a:off x="19843750" y="3446463"/>
              <a:ext cx="88900" cy="26988"/>
            </a:xfrm>
            <a:custGeom>
              <a:avLst/>
              <a:gdLst>
                <a:gd name="T0" fmla="*/ 26 w 32"/>
                <a:gd name="T1" fmla="*/ 5 h 10"/>
                <a:gd name="T2" fmla="*/ 9 w 32"/>
                <a:gd name="T3" fmla="*/ 3 h 10"/>
                <a:gd name="T4" fmla="*/ 2 w 32"/>
                <a:gd name="T5" fmla="*/ 6 h 10"/>
                <a:gd name="T6" fmla="*/ 18 w 32"/>
                <a:gd name="T7" fmla="*/ 10 h 10"/>
                <a:gd name="T8" fmla="*/ 32 w 32"/>
                <a:gd name="T9" fmla="*/ 5 h 10"/>
                <a:gd name="T10" fmla="*/ 26 w 32"/>
                <a:gd name="T11" fmla="*/ 5 h 10"/>
              </a:gdLst>
              <a:ahLst/>
              <a:cxnLst>
                <a:cxn ang="0">
                  <a:pos x="T0" y="T1"/>
                </a:cxn>
                <a:cxn ang="0">
                  <a:pos x="T2" y="T3"/>
                </a:cxn>
                <a:cxn ang="0">
                  <a:pos x="T4" y="T5"/>
                </a:cxn>
                <a:cxn ang="0">
                  <a:pos x="T6" y="T7"/>
                </a:cxn>
                <a:cxn ang="0">
                  <a:pos x="T8" y="T9"/>
                </a:cxn>
                <a:cxn ang="0">
                  <a:pos x="T10" y="T11"/>
                </a:cxn>
              </a:cxnLst>
              <a:rect l="0" t="0" r="r" b="b"/>
              <a:pathLst>
                <a:path w="32" h="10">
                  <a:moveTo>
                    <a:pt x="26" y="5"/>
                  </a:moveTo>
                  <a:cubicBezTo>
                    <a:pt x="23" y="3"/>
                    <a:pt x="12" y="6"/>
                    <a:pt x="9" y="3"/>
                  </a:cubicBezTo>
                  <a:cubicBezTo>
                    <a:pt x="6" y="0"/>
                    <a:pt x="0" y="5"/>
                    <a:pt x="2" y="6"/>
                  </a:cubicBezTo>
                  <a:cubicBezTo>
                    <a:pt x="6" y="6"/>
                    <a:pt x="12" y="10"/>
                    <a:pt x="18" y="10"/>
                  </a:cubicBezTo>
                  <a:cubicBezTo>
                    <a:pt x="24" y="10"/>
                    <a:pt x="32" y="7"/>
                    <a:pt x="32" y="5"/>
                  </a:cubicBezTo>
                  <a:cubicBezTo>
                    <a:pt x="32" y="4"/>
                    <a:pt x="28" y="6"/>
                    <a:pt x="26" y="5"/>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57"/>
            <p:cNvSpPr>
              <a:spLocks/>
            </p:cNvSpPr>
            <p:nvPr userDrawn="1"/>
          </p:nvSpPr>
          <p:spPr bwMode="auto">
            <a:xfrm>
              <a:off x="18853150" y="2709863"/>
              <a:ext cx="152400" cy="161925"/>
            </a:xfrm>
            <a:custGeom>
              <a:avLst/>
              <a:gdLst>
                <a:gd name="T0" fmla="*/ 31 w 55"/>
                <a:gd name="T1" fmla="*/ 50 h 58"/>
                <a:gd name="T2" fmla="*/ 44 w 55"/>
                <a:gd name="T3" fmla="*/ 48 h 58"/>
                <a:gd name="T4" fmla="*/ 44 w 55"/>
                <a:gd name="T5" fmla="*/ 23 h 58"/>
                <a:gd name="T6" fmla="*/ 44 w 55"/>
                <a:gd name="T7" fmla="*/ 21 h 58"/>
                <a:gd name="T8" fmla="*/ 52 w 55"/>
                <a:gd name="T9" fmla="*/ 16 h 58"/>
                <a:gd name="T10" fmla="*/ 46 w 55"/>
                <a:gd name="T11" fmla="*/ 4 h 58"/>
                <a:gd name="T12" fmla="*/ 33 w 55"/>
                <a:gd name="T13" fmla="*/ 6 h 58"/>
                <a:gd name="T14" fmla="*/ 31 w 55"/>
                <a:gd name="T15" fmla="*/ 6 h 58"/>
                <a:gd name="T16" fmla="*/ 20 w 55"/>
                <a:gd name="T17" fmla="*/ 8 h 58"/>
                <a:gd name="T18" fmla="*/ 26 w 55"/>
                <a:gd name="T19" fmla="*/ 13 h 58"/>
                <a:gd name="T20" fmla="*/ 17 w 55"/>
                <a:gd name="T21" fmla="*/ 18 h 58"/>
                <a:gd name="T22" fmla="*/ 5 w 55"/>
                <a:gd name="T23" fmla="*/ 18 h 58"/>
                <a:gd name="T24" fmla="*/ 7 w 55"/>
                <a:gd name="T25" fmla="*/ 26 h 58"/>
                <a:gd name="T26" fmla="*/ 12 w 55"/>
                <a:gd name="T27" fmla="*/ 34 h 58"/>
                <a:gd name="T28" fmla="*/ 9 w 55"/>
                <a:gd name="T29" fmla="*/ 43 h 58"/>
                <a:gd name="T30" fmla="*/ 2 w 55"/>
                <a:gd name="T31" fmla="*/ 50 h 58"/>
                <a:gd name="T32" fmla="*/ 12 w 55"/>
                <a:gd name="T33" fmla="*/ 58 h 58"/>
                <a:gd name="T34" fmla="*/ 31 w 55"/>
                <a:gd name="T35" fmla="*/ 5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5" h="58">
                  <a:moveTo>
                    <a:pt x="31" y="50"/>
                  </a:moveTo>
                  <a:cubicBezTo>
                    <a:pt x="36" y="45"/>
                    <a:pt x="39" y="50"/>
                    <a:pt x="44" y="48"/>
                  </a:cubicBezTo>
                  <a:cubicBezTo>
                    <a:pt x="49" y="45"/>
                    <a:pt x="46" y="27"/>
                    <a:pt x="44" y="23"/>
                  </a:cubicBezTo>
                  <a:cubicBezTo>
                    <a:pt x="43" y="22"/>
                    <a:pt x="44" y="22"/>
                    <a:pt x="44" y="21"/>
                  </a:cubicBezTo>
                  <a:cubicBezTo>
                    <a:pt x="44" y="19"/>
                    <a:pt x="49" y="19"/>
                    <a:pt x="52" y="16"/>
                  </a:cubicBezTo>
                  <a:cubicBezTo>
                    <a:pt x="55" y="13"/>
                    <a:pt x="50" y="8"/>
                    <a:pt x="46" y="4"/>
                  </a:cubicBezTo>
                  <a:cubicBezTo>
                    <a:pt x="42" y="0"/>
                    <a:pt x="37" y="6"/>
                    <a:pt x="33" y="6"/>
                  </a:cubicBezTo>
                  <a:cubicBezTo>
                    <a:pt x="32" y="6"/>
                    <a:pt x="32" y="6"/>
                    <a:pt x="31" y="6"/>
                  </a:cubicBezTo>
                  <a:cubicBezTo>
                    <a:pt x="27" y="4"/>
                    <a:pt x="21" y="4"/>
                    <a:pt x="20" y="8"/>
                  </a:cubicBezTo>
                  <a:cubicBezTo>
                    <a:pt x="20" y="12"/>
                    <a:pt x="25" y="11"/>
                    <a:pt x="26" y="13"/>
                  </a:cubicBezTo>
                  <a:cubicBezTo>
                    <a:pt x="26" y="16"/>
                    <a:pt x="20" y="15"/>
                    <a:pt x="17" y="18"/>
                  </a:cubicBezTo>
                  <a:cubicBezTo>
                    <a:pt x="13" y="20"/>
                    <a:pt x="9" y="16"/>
                    <a:pt x="5" y="18"/>
                  </a:cubicBezTo>
                  <a:cubicBezTo>
                    <a:pt x="2" y="20"/>
                    <a:pt x="10" y="22"/>
                    <a:pt x="7" y="26"/>
                  </a:cubicBezTo>
                  <a:cubicBezTo>
                    <a:pt x="4" y="30"/>
                    <a:pt x="7" y="30"/>
                    <a:pt x="12" y="34"/>
                  </a:cubicBezTo>
                  <a:cubicBezTo>
                    <a:pt x="16" y="37"/>
                    <a:pt x="9" y="38"/>
                    <a:pt x="9" y="43"/>
                  </a:cubicBezTo>
                  <a:cubicBezTo>
                    <a:pt x="9" y="47"/>
                    <a:pt x="3" y="47"/>
                    <a:pt x="2" y="50"/>
                  </a:cubicBezTo>
                  <a:cubicBezTo>
                    <a:pt x="0" y="52"/>
                    <a:pt x="7" y="58"/>
                    <a:pt x="12" y="58"/>
                  </a:cubicBezTo>
                  <a:cubicBezTo>
                    <a:pt x="16" y="58"/>
                    <a:pt x="25" y="56"/>
                    <a:pt x="31" y="50"/>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58"/>
            <p:cNvSpPr>
              <a:spLocks/>
            </p:cNvSpPr>
            <p:nvPr userDrawn="1"/>
          </p:nvSpPr>
          <p:spPr bwMode="auto">
            <a:xfrm>
              <a:off x="19119850" y="2479675"/>
              <a:ext cx="22225" cy="39688"/>
            </a:xfrm>
            <a:custGeom>
              <a:avLst/>
              <a:gdLst>
                <a:gd name="T0" fmla="*/ 2 w 8"/>
                <a:gd name="T1" fmla="*/ 13 h 14"/>
                <a:gd name="T2" fmla="*/ 4 w 8"/>
                <a:gd name="T3" fmla="*/ 1 h 14"/>
                <a:gd name="T4" fmla="*/ 2 w 8"/>
                <a:gd name="T5" fmla="*/ 13 h 14"/>
              </a:gdLst>
              <a:ahLst/>
              <a:cxnLst>
                <a:cxn ang="0">
                  <a:pos x="T0" y="T1"/>
                </a:cxn>
                <a:cxn ang="0">
                  <a:pos x="T2" y="T3"/>
                </a:cxn>
                <a:cxn ang="0">
                  <a:pos x="T4" y="T5"/>
                </a:cxn>
              </a:cxnLst>
              <a:rect l="0" t="0" r="r" b="b"/>
              <a:pathLst>
                <a:path w="8" h="14">
                  <a:moveTo>
                    <a:pt x="2" y="13"/>
                  </a:moveTo>
                  <a:cubicBezTo>
                    <a:pt x="5" y="10"/>
                    <a:pt x="8" y="0"/>
                    <a:pt x="4" y="1"/>
                  </a:cubicBezTo>
                  <a:cubicBezTo>
                    <a:pt x="0" y="2"/>
                    <a:pt x="1" y="14"/>
                    <a:pt x="2" y="13"/>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59"/>
            <p:cNvSpPr>
              <a:spLocks/>
            </p:cNvSpPr>
            <p:nvPr userDrawn="1"/>
          </p:nvSpPr>
          <p:spPr bwMode="auto">
            <a:xfrm>
              <a:off x="18961100" y="2557463"/>
              <a:ext cx="261938" cy="377825"/>
            </a:xfrm>
            <a:custGeom>
              <a:avLst/>
              <a:gdLst>
                <a:gd name="T0" fmla="*/ 3 w 94"/>
                <a:gd name="T1" fmla="*/ 24 h 136"/>
                <a:gd name="T2" fmla="*/ 11 w 94"/>
                <a:gd name="T3" fmla="*/ 30 h 136"/>
                <a:gd name="T4" fmla="*/ 7 w 94"/>
                <a:gd name="T5" fmla="*/ 38 h 136"/>
                <a:gd name="T6" fmla="*/ 12 w 94"/>
                <a:gd name="T7" fmla="*/ 44 h 136"/>
                <a:gd name="T8" fmla="*/ 3 w 94"/>
                <a:gd name="T9" fmla="*/ 50 h 136"/>
                <a:gd name="T10" fmla="*/ 11 w 94"/>
                <a:gd name="T11" fmla="*/ 48 h 136"/>
                <a:gd name="T12" fmla="*/ 15 w 94"/>
                <a:gd name="T13" fmla="*/ 54 h 136"/>
                <a:gd name="T14" fmla="*/ 22 w 94"/>
                <a:gd name="T15" fmla="*/ 46 h 136"/>
                <a:gd name="T16" fmla="*/ 22 w 94"/>
                <a:gd name="T17" fmla="*/ 53 h 136"/>
                <a:gd name="T18" fmla="*/ 19 w 94"/>
                <a:gd name="T19" fmla="*/ 64 h 136"/>
                <a:gd name="T20" fmla="*/ 34 w 94"/>
                <a:gd name="T21" fmla="*/ 63 h 136"/>
                <a:gd name="T22" fmla="*/ 37 w 94"/>
                <a:gd name="T23" fmla="*/ 66 h 136"/>
                <a:gd name="T24" fmla="*/ 38 w 94"/>
                <a:gd name="T25" fmla="*/ 72 h 136"/>
                <a:gd name="T26" fmla="*/ 41 w 94"/>
                <a:gd name="T27" fmla="*/ 76 h 136"/>
                <a:gd name="T28" fmla="*/ 40 w 94"/>
                <a:gd name="T29" fmla="*/ 86 h 136"/>
                <a:gd name="T30" fmla="*/ 29 w 94"/>
                <a:gd name="T31" fmla="*/ 86 h 136"/>
                <a:gd name="T32" fmla="*/ 26 w 94"/>
                <a:gd name="T33" fmla="*/ 88 h 136"/>
                <a:gd name="T34" fmla="*/ 23 w 94"/>
                <a:gd name="T35" fmla="*/ 95 h 136"/>
                <a:gd name="T36" fmla="*/ 29 w 94"/>
                <a:gd name="T37" fmla="*/ 99 h 136"/>
                <a:gd name="T38" fmla="*/ 19 w 94"/>
                <a:gd name="T39" fmla="*/ 106 h 136"/>
                <a:gd name="T40" fmla="*/ 23 w 94"/>
                <a:gd name="T41" fmla="*/ 111 h 136"/>
                <a:gd name="T42" fmla="*/ 29 w 94"/>
                <a:gd name="T43" fmla="*/ 112 h 136"/>
                <a:gd name="T44" fmla="*/ 41 w 94"/>
                <a:gd name="T45" fmla="*/ 114 h 136"/>
                <a:gd name="T46" fmla="*/ 42 w 94"/>
                <a:gd name="T47" fmla="*/ 116 h 136"/>
                <a:gd name="T48" fmla="*/ 30 w 94"/>
                <a:gd name="T49" fmla="*/ 118 h 136"/>
                <a:gd name="T50" fmla="*/ 16 w 94"/>
                <a:gd name="T51" fmla="*/ 135 h 136"/>
                <a:gd name="T52" fmla="*/ 24 w 94"/>
                <a:gd name="T53" fmla="*/ 130 h 136"/>
                <a:gd name="T54" fmla="*/ 32 w 94"/>
                <a:gd name="T55" fmla="*/ 132 h 136"/>
                <a:gd name="T56" fmla="*/ 37 w 94"/>
                <a:gd name="T57" fmla="*/ 127 h 136"/>
                <a:gd name="T58" fmla="*/ 44 w 94"/>
                <a:gd name="T59" fmla="*/ 126 h 136"/>
                <a:gd name="T60" fmla="*/ 53 w 94"/>
                <a:gd name="T61" fmla="*/ 123 h 136"/>
                <a:gd name="T62" fmla="*/ 61 w 94"/>
                <a:gd name="T63" fmla="*/ 126 h 136"/>
                <a:gd name="T64" fmla="*/ 73 w 94"/>
                <a:gd name="T65" fmla="*/ 123 h 136"/>
                <a:gd name="T66" fmla="*/ 88 w 94"/>
                <a:gd name="T67" fmla="*/ 117 h 136"/>
                <a:gd name="T68" fmla="*/ 84 w 94"/>
                <a:gd name="T69" fmla="*/ 115 h 136"/>
                <a:gd name="T70" fmla="*/ 84 w 94"/>
                <a:gd name="T71" fmla="*/ 109 h 136"/>
                <a:gd name="T72" fmla="*/ 93 w 94"/>
                <a:gd name="T73" fmla="*/ 98 h 136"/>
                <a:gd name="T74" fmla="*/ 82 w 94"/>
                <a:gd name="T75" fmla="*/ 93 h 136"/>
                <a:gd name="T76" fmla="*/ 77 w 94"/>
                <a:gd name="T77" fmla="*/ 92 h 136"/>
                <a:gd name="T78" fmla="*/ 77 w 94"/>
                <a:gd name="T79" fmla="*/ 86 h 136"/>
                <a:gd name="T80" fmla="*/ 73 w 94"/>
                <a:gd name="T81" fmla="*/ 81 h 136"/>
                <a:gd name="T82" fmla="*/ 65 w 94"/>
                <a:gd name="T83" fmla="*/ 68 h 136"/>
                <a:gd name="T84" fmla="*/ 58 w 94"/>
                <a:gd name="T85" fmla="*/ 55 h 136"/>
                <a:gd name="T86" fmla="*/ 51 w 94"/>
                <a:gd name="T87" fmla="*/ 49 h 136"/>
                <a:gd name="T88" fmla="*/ 41 w 94"/>
                <a:gd name="T89" fmla="*/ 48 h 136"/>
                <a:gd name="T90" fmla="*/ 45 w 94"/>
                <a:gd name="T91" fmla="*/ 41 h 136"/>
                <a:gd name="T92" fmla="*/ 53 w 94"/>
                <a:gd name="T93" fmla="*/ 22 h 136"/>
                <a:gd name="T94" fmla="*/ 34 w 94"/>
                <a:gd name="T95" fmla="*/ 21 h 136"/>
                <a:gd name="T96" fmla="*/ 30 w 94"/>
                <a:gd name="T97" fmla="*/ 18 h 136"/>
                <a:gd name="T98" fmla="*/ 38 w 94"/>
                <a:gd name="T99" fmla="*/ 9 h 136"/>
                <a:gd name="T100" fmla="*/ 40 w 94"/>
                <a:gd name="T101" fmla="*/ 3 h 136"/>
                <a:gd name="T102" fmla="*/ 35 w 94"/>
                <a:gd name="T103" fmla="*/ 7 h 136"/>
                <a:gd name="T104" fmla="*/ 23 w 94"/>
                <a:gd name="T105" fmla="*/ 7 h 136"/>
                <a:gd name="T106" fmla="*/ 17 w 94"/>
                <a:gd name="T107" fmla="*/ 16 h 136"/>
                <a:gd name="T108" fmla="*/ 12 w 94"/>
                <a:gd name="T109" fmla="*/ 23 h 136"/>
                <a:gd name="T110" fmla="*/ 9 w 94"/>
                <a:gd name="T111" fmla="*/ 26 h 136"/>
                <a:gd name="T112" fmla="*/ 3 w 94"/>
                <a:gd name="T113" fmla="*/ 24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4" h="136">
                  <a:moveTo>
                    <a:pt x="3" y="24"/>
                  </a:moveTo>
                  <a:cubicBezTo>
                    <a:pt x="0" y="26"/>
                    <a:pt x="6" y="30"/>
                    <a:pt x="11" y="30"/>
                  </a:cubicBezTo>
                  <a:cubicBezTo>
                    <a:pt x="15" y="31"/>
                    <a:pt x="7" y="34"/>
                    <a:pt x="7" y="38"/>
                  </a:cubicBezTo>
                  <a:cubicBezTo>
                    <a:pt x="6" y="42"/>
                    <a:pt x="12" y="41"/>
                    <a:pt x="12" y="44"/>
                  </a:cubicBezTo>
                  <a:cubicBezTo>
                    <a:pt x="13" y="47"/>
                    <a:pt x="3" y="47"/>
                    <a:pt x="3" y="50"/>
                  </a:cubicBezTo>
                  <a:cubicBezTo>
                    <a:pt x="3" y="53"/>
                    <a:pt x="9" y="49"/>
                    <a:pt x="11" y="48"/>
                  </a:cubicBezTo>
                  <a:cubicBezTo>
                    <a:pt x="13" y="46"/>
                    <a:pt x="10" y="55"/>
                    <a:pt x="15" y="54"/>
                  </a:cubicBezTo>
                  <a:cubicBezTo>
                    <a:pt x="21" y="53"/>
                    <a:pt x="20" y="45"/>
                    <a:pt x="22" y="46"/>
                  </a:cubicBezTo>
                  <a:cubicBezTo>
                    <a:pt x="24" y="46"/>
                    <a:pt x="21" y="50"/>
                    <a:pt x="22" y="53"/>
                  </a:cubicBezTo>
                  <a:cubicBezTo>
                    <a:pt x="24" y="57"/>
                    <a:pt x="18" y="62"/>
                    <a:pt x="19" y="64"/>
                  </a:cubicBezTo>
                  <a:cubicBezTo>
                    <a:pt x="19" y="66"/>
                    <a:pt x="30" y="66"/>
                    <a:pt x="34" y="63"/>
                  </a:cubicBezTo>
                  <a:cubicBezTo>
                    <a:pt x="38" y="59"/>
                    <a:pt x="39" y="63"/>
                    <a:pt x="37" y="66"/>
                  </a:cubicBezTo>
                  <a:cubicBezTo>
                    <a:pt x="34" y="69"/>
                    <a:pt x="35" y="71"/>
                    <a:pt x="38" y="72"/>
                  </a:cubicBezTo>
                  <a:cubicBezTo>
                    <a:pt x="42" y="73"/>
                    <a:pt x="43" y="74"/>
                    <a:pt x="41" y="76"/>
                  </a:cubicBezTo>
                  <a:cubicBezTo>
                    <a:pt x="40" y="79"/>
                    <a:pt x="41" y="84"/>
                    <a:pt x="40" y="86"/>
                  </a:cubicBezTo>
                  <a:cubicBezTo>
                    <a:pt x="40" y="88"/>
                    <a:pt x="30" y="88"/>
                    <a:pt x="29" y="86"/>
                  </a:cubicBezTo>
                  <a:cubicBezTo>
                    <a:pt x="29" y="85"/>
                    <a:pt x="25" y="86"/>
                    <a:pt x="26" y="88"/>
                  </a:cubicBezTo>
                  <a:cubicBezTo>
                    <a:pt x="27" y="90"/>
                    <a:pt x="23" y="93"/>
                    <a:pt x="23" y="95"/>
                  </a:cubicBezTo>
                  <a:cubicBezTo>
                    <a:pt x="23" y="97"/>
                    <a:pt x="29" y="96"/>
                    <a:pt x="29" y="99"/>
                  </a:cubicBezTo>
                  <a:cubicBezTo>
                    <a:pt x="29" y="101"/>
                    <a:pt x="25" y="104"/>
                    <a:pt x="19" y="106"/>
                  </a:cubicBezTo>
                  <a:cubicBezTo>
                    <a:pt x="13" y="108"/>
                    <a:pt x="20" y="113"/>
                    <a:pt x="23" y="111"/>
                  </a:cubicBezTo>
                  <a:cubicBezTo>
                    <a:pt x="26" y="108"/>
                    <a:pt x="25" y="112"/>
                    <a:pt x="29" y="112"/>
                  </a:cubicBezTo>
                  <a:cubicBezTo>
                    <a:pt x="34" y="112"/>
                    <a:pt x="36" y="115"/>
                    <a:pt x="41" y="114"/>
                  </a:cubicBezTo>
                  <a:cubicBezTo>
                    <a:pt x="45" y="112"/>
                    <a:pt x="45" y="114"/>
                    <a:pt x="42" y="116"/>
                  </a:cubicBezTo>
                  <a:cubicBezTo>
                    <a:pt x="38" y="119"/>
                    <a:pt x="33" y="116"/>
                    <a:pt x="30" y="118"/>
                  </a:cubicBezTo>
                  <a:cubicBezTo>
                    <a:pt x="27" y="120"/>
                    <a:pt x="14" y="132"/>
                    <a:pt x="16" y="135"/>
                  </a:cubicBezTo>
                  <a:cubicBezTo>
                    <a:pt x="18" y="136"/>
                    <a:pt x="20" y="132"/>
                    <a:pt x="24" y="130"/>
                  </a:cubicBezTo>
                  <a:cubicBezTo>
                    <a:pt x="29" y="128"/>
                    <a:pt x="29" y="131"/>
                    <a:pt x="32" y="132"/>
                  </a:cubicBezTo>
                  <a:cubicBezTo>
                    <a:pt x="35" y="132"/>
                    <a:pt x="35" y="126"/>
                    <a:pt x="37" y="127"/>
                  </a:cubicBezTo>
                  <a:cubicBezTo>
                    <a:pt x="39" y="127"/>
                    <a:pt x="41" y="125"/>
                    <a:pt x="44" y="126"/>
                  </a:cubicBezTo>
                  <a:cubicBezTo>
                    <a:pt x="48" y="126"/>
                    <a:pt x="51" y="125"/>
                    <a:pt x="53" y="123"/>
                  </a:cubicBezTo>
                  <a:cubicBezTo>
                    <a:pt x="55" y="122"/>
                    <a:pt x="60" y="127"/>
                    <a:pt x="61" y="126"/>
                  </a:cubicBezTo>
                  <a:cubicBezTo>
                    <a:pt x="63" y="124"/>
                    <a:pt x="70" y="123"/>
                    <a:pt x="73" y="123"/>
                  </a:cubicBezTo>
                  <a:cubicBezTo>
                    <a:pt x="77" y="123"/>
                    <a:pt x="86" y="119"/>
                    <a:pt x="88" y="117"/>
                  </a:cubicBezTo>
                  <a:cubicBezTo>
                    <a:pt x="91" y="115"/>
                    <a:pt x="87" y="114"/>
                    <a:pt x="84" y="115"/>
                  </a:cubicBezTo>
                  <a:cubicBezTo>
                    <a:pt x="80" y="115"/>
                    <a:pt x="81" y="112"/>
                    <a:pt x="84" y="109"/>
                  </a:cubicBezTo>
                  <a:cubicBezTo>
                    <a:pt x="88" y="105"/>
                    <a:pt x="93" y="103"/>
                    <a:pt x="93" y="98"/>
                  </a:cubicBezTo>
                  <a:cubicBezTo>
                    <a:pt x="94" y="94"/>
                    <a:pt x="83" y="90"/>
                    <a:pt x="82" y="93"/>
                  </a:cubicBezTo>
                  <a:cubicBezTo>
                    <a:pt x="81" y="95"/>
                    <a:pt x="79" y="95"/>
                    <a:pt x="77" y="92"/>
                  </a:cubicBezTo>
                  <a:cubicBezTo>
                    <a:pt x="75" y="89"/>
                    <a:pt x="78" y="87"/>
                    <a:pt x="77" y="86"/>
                  </a:cubicBezTo>
                  <a:cubicBezTo>
                    <a:pt x="75" y="86"/>
                    <a:pt x="73" y="82"/>
                    <a:pt x="73" y="81"/>
                  </a:cubicBezTo>
                  <a:cubicBezTo>
                    <a:pt x="74" y="79"/>
                    <a:pt x="71" y="69"/>
                    <a:pt x="65" y="68"/>
                  </a:cubicBezTo>
                  <a:cubicBezTo>
                    <a:pt x="60" y="66"/>
                    <a:pt x="59" y="59"/>
                    <a:pt x="58" y="55"/>
                  </a:cubicBezTo>
                  <a:cubicBezTo>
                    <a:pt x="57" y="51"/>
                    <a:pt x="54" y="53"/>
                    <a:pt x="51" y="49"/>
                  </a:cubicBezTo>
                  <a:cubicBezTo>
                    <a:pt x="48" y="46"/>
                    <a:pt x="44" y="48"/>
                    <a:pt x="41" y="48"/>
                  </a:cubicBezTo>
                  <a:cubicBezTo>
                    <a:pt x="39" y="48"/>
                    <a:pt x="41" y="43"/>
                    <a:pt x="45" y="41"/>
                  </a:cubicBezTo>
                  <a:cubicBezTo>
                    <a:pt x="49" y="38"/>
                    <a:pt x="53" y="25"/>
                    <a:pt x="53" y="22"/>
                  </a:cubicBezTo>
                  <a:cubicBezTo>
                    <a:pt x="53" y="19"/>
                    <a:pt x="37" y="20"/>
                    <a:pt x="34" y="21"/>
                  </a:cubicBezTo>
                  <a:cubicBezTo>
                    <a:pt x="30" y="23"/>
                    <a:pt x="27" y="19"/>
                    <a:pt x="30" y="18"/>
                  </a:cubicBezTo>
                  <a:cubicBezTo>
                    <a:pt x="33" y="17"/>
                    <a:pt x="38" y="11"/>
                    <a:pt x="38" y="9"/>
                  </a:cubicBezTo>
                  <a:cubicBezTo>
                    <a:pt x="38" y="7"/>
                    <a:pt x="42" y="5"/>
                    <a:pt x="40" y="3"/>
                  </a:cubicBezTo>
                  <a:cubicBezTo>
                    <a:pt x="37" y="0"/>
                    <a:pt x="37" y="5"/>
                    <a:pt x="35" y="7"/>
                  </a:cubicBezTo>
                  <a:cubicBezTo>
                    <a:pt x="33" y="8"/>
                    <a:pt x="28" y="8"/>
                    <a:pt x="23" y="7"/>
                  </a:cubicBezTo>
                  <a:cubicBezTo>
                    <a:pt x="18" y="6"/>
                    <a:pt x="17" y="13"/>
                    <a:pt x="17" y="16"/>
                  </a:cubicBezTo>
                  <a:cubicBezTo>
                    <a:pt x="17" y="19"/>
                    <a:pt x="11" y="21"/>
                    <a:pt x="12" y="23"/>
                  </a:cubicBezTo>
                  <a:cubicBezTo>
                    <a:pt x="13" y="26"/>
                    <a:pt x="11" y="28"/>
                    <a:pt x="9" y="26"/>
                  </a:cubicBezTo>
                  <a:cubicBezTo>
                    <a:pt x="8" y="25"/>
                    <a:pt x="6" y="21"/>
                    <a:pt x="3" y="24"/>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Freeform 60"/>
            <p:cNvSpPr>
              <a:spLocks/>
            </p:cNvSpPr>
            <p:nvPr userDrawn="1"/>
          </p:nvSpPr>
          <p:spPr bwMode="auto">
            <a:xfrm>
              <a:off x="18948400" y="2579688"/>
              <a:ext cx="34925" cy="30163"/>
            </a:xfrm>
            <a:custGeom>
              <a:avLst/>
              <a:gdLst>
                <a:gd name="T0" fmla="*/ 3 w 13"/>
                <a:gd name="T1" fmla="*/ 11 h 11"/>
                <a:gd name="T2" fmla="*/ 10 w 13"/>
                <a:gd name="T3" fmla="*/ 2 h 11"/>
                <a:gd name="T4" fmla="*/ 3 w 13"/>
                <a:gd name="T5" fmla="*/ 11 h 11"/>
              </a:gdLst>
              <a:ahLst/>
              <a:cxnLst>
                <a:cxn ang="0">
                  <a:pos x="T0" y="T1"/>
                </a:cxn>
                <a:cxn ang="0">
                  <a:pos x="T2" y="T3"/>
                </a:cxn>
                <a:cxn ang="0">
                  <a:pos x="T4" y="T5"/>
                </a:cxn>
              </a:cxnLst>
              <a:rect l="0" t="0" r="r" b="b"/>
              <a:pathLst>
                <a:path w="13" h="11">
                  <a:moveTo>
                    <a:pt x="3" y="11"/>
                  </a:moveTo>
                  <a:cubicBezTo>
                    <a:pt x="8" y="11"/>
                    <a:pt x="13" y="4"/>
                    <a:pt x="10" y="2"/>
                  </a:cubicBezTo>
                  <a:cubicBezTo>
                    <a:pt x="8" y="0"/>
                    <a:pt x="0" y="11"/>
                    <a:pt x="3" y="11"/>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Freeform 61"/>
            <p:cNvSpPr>
              <a:spLocks/>
            </p:cNvSpPr>
            <p:nvPr userDrawn="1"/>
          </p:nvSpPr>
          <p:spPr bwMode="auto">
            <a:xfrm>
              <a:off x="19494500" y="2679700"/>
              <a:ext cx="52388" cy="66675"/>
            </a:xfrm>
            <a:custGeom>
              <a:avLst/>
              <a:gdLst>
                <a:gd name="T0" fmla="*/ 17 w 19"/>
                <a:gd name="T1" fmla="*/ 3 h 24"/>
                <a:gd name="T2" fmla="*/ 14 w 19"/>
                <a:gd name="T3" fmla="*/ 6 h 24"/>
                <a:gd name="T4" fmla="*/ 10 w 19"/>
                <a:gd name="T5" fmla="*/ 3 h 24"/>
                <a:gd name="T6" fmla="*/ 3 w 19"/>
                <a:gd name="T7" fmla="*/ 6 h 24"/>
                <a:gd name="T8" fmla="*/ 7 w 19"/>
                <a:gd name="T9" fmla="*/ 16 h 24"/>
                <a:gd name="T10" fmla="*/ 4 w 19"/>
                <a:gd name="T11" fmla="*/ 19 h 24"/>
                <a:gd name="T12" fmla="*/ 7 w 19"/>
                <a:gd name="T13" fmla="*/ 24 h 24"/>
                <a:gd name="T14" fmla="*/ 15 w 19"/>
                <a:gd name="T15" fmla="*/ 15 h 24"/>
                <a:gd name="T16" fmla="*/ 17 w 19"/>
                <a:gd name="T17" fmla="*/ 3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24">
                  <a:moveTo>
                    <a:pt x="17" y="3"/>
                  </a:moveTo>
                  <a:cubicBezTo>
                    <a:pt x="16" y="2"/>
                    <a:pt x="15" y="5"/>
                    <a:pt x="14" y="6"/>
                  </a:cubicBezTo>
                  <a:cubicBezTo>
                    <a:pt x="12" y="6"/>
                    <a:pt x="11" y="0"/>
                    <a:pt x="10" y="3"/>
                  </a:cubicBezTo>
                  <a:cubicBezTo>
                    <a:pt x="10" y="7"/>
                    <a:pt x="6" y="2"/>
                    <a:pt x="3" y="6"/>
                  </a:cubicBezTo>
                  <a:cubicBezTo>
                    <a:pt x="0" y="11"/>
                    <a:pt x="5" y="15"/>
                    <a:pt x="7" y="16"/>
                  </a:cubicBezTo>
                  <a:cubicBezTo>
                    <a:pt x="10" y="17"/>
                    <a:pt x="7" y="19"/>
                    <a:pt x="4" y="19"/>
                  </a:cubicBezTo>
                  <a:cubicBezTo>
                    <a:pt x="2" y="18"/>
                    <a:pt x="3" y="23"/>
                    <a:pt x="7" y="24"/>
                  </a:cubicBezTo>
                  <a:cubicBezTo>
                    <a:pt x="11" y="24"/>
                    <a:pt x="15" y="17"/>
                    <a:pt x="15" y="15"/>
                  </a:cubicBezTo>
                  <a:cubicBezTo>
                    <a:pt x="14" y="13"/>
                    <a:pt x="19" y="4"/>
                    <a:pt x="17" y="3"/>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62"/>
            <p:cNvSpPr>
              <a:spLocks/>
            </p:cNvSpPr>
            <p:nvPr userDrawn="1"/>
          </p:nvSpPr>
          <p:spPr bwMode="auto">
            <a:xfrm>
              <a:off x="19694525" y="2608263"/>
              <a:ext cx="41275" cy="44450"/>
            </a:xfrm>
            <a:custGeom>
              <a:avLst/>
              <a:gdLst>
                <a:gd name="T0" fmla="*/ 2 w 15"/>
                <a:gd name="T1" fmla="*/ 14 h 16"/>
                <a:gd name="T2" fmla="*/ 9 w 15"/>
                <a:gd name="T3" fmla="*/ 0 h 16"/>
                <a:gd name="T4" fmla="*/ 2 w 15"/>
                <a:gd name="T5" fmla="*/ 14 h 16"/>
              </a:gdLst>
              <a:ahLst/>
              <a:cxnLst>
                <a:cxn ang="0">
                  <a:pos x="T0" y="T1"/>
                </a:cxn>
                <a:cxn ang="0">
                  <a:pos x="T2" y="T3"/>
                </a:cxn>
                <a:cxn ang="0">
                  <a:pos x="T4" y="T5"/>
                </a:cxn>
              </a:cxnLst>
              <a:rect l="0" t="0" r="r" b="b"/>
              <a:pathLst>
                <a:path w="15" h="16">
                  <a:moveTo>
                    <a:pt x="2" y="14"/>
                  </a:moveTo>
                  <a:cubicBezTo>
                    <a:pt x="3" y="16"/>
                    <a:pt x="15" y="0"/>
                    <a:pt x="9" y="0"/>
                  </a:cubicBezTo>
                  <a:cubicBezTo>
                    <a:pt x="3" y="0"/>
                    <a:pt x="0" y="12"/>
                    <a:pt x="2" y="14"/>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63"/>
            <p:cNvSpPr>
              <a:spLocks/>
            </p:cNvSpPr>
            <p:nvPr userDrawn="1"/>
          </p:nvSpPr>
          <p:spPr bwMode="auto">
            <a:xfrm>
              <a:off x="19810413" y="2554288"/>
              <a:ext cx="30163" cy="11113"/>
            </a:xfrm>
            <a:custGeom>
              <a:avLst/>
              <a:gdLst>
                <a:gd name="T0" fmla="*/ 9 w 11"/>
                <a:gd name="T1" fmla="*/ 2 h 4"/>
                <a:gd name="T2" fmla="*/ 3 w 11"/>
                <a:gd name="T3" fmla="*/ 3 h 4"/>
                <a:gd name="T4" fmla="*/ 9 w 11"/>
                <a:gd name="T5" fmla="*/ 2 h 4"/>
              </a:gdLst>
              <a:ahLst/>
              <a:cxnLst>
                <a:cxn ang="0">
                  <a:pos x="T0" y="T1"/>
                </a:cxn>
                <a:cxn ang="0">
                  <a:pos x="T2" y="T3"/>
                </a:cxn>
                <a:cxn ang="0">
                  <a:pos x="T4" y="T5"/>
                </a:cxn>
              </a:cxnLst>
              <a:rect l="0" t="0" r="r" b="b"/>
              <a:pathLst>
                <a:path w="11" h="4">
                  <a:moveTo>
                    <a:pt x="9" y="2"/>
                  </a:moveTo>
                  <a:cubicBezTo>
                    <a:pt x="11" y="0"/>
                    <a:pt x="0" y="1"/>
                    <a:pt x="3" y="3"/>
                  </a:cubicBezTo>
                  <a:cubicBezTo>
                    <a:pt x="4" y="4"/>
                    <a:pt x="8" y="4"/>
                    <a:pt x="9" y="2"/>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64"/>
            <p:cNvSpPr>
              <a:spLocks/>
            </p:cNvSpPr>
            <p:nvPr userDrawn="1"/>
          </p:nvSpPr>
          <p:spPr bwMode="auto">
            <a:xfrm>
              <a:off x="19805650" y="2568575"/>
              <a:ext cx="41275" cy="30163"/>
            </a:xfrm>
            <a:custGeom>
              <a:avLst/>
              <a:gdLst>
                <a:gd name="T0" fmla="*/ 2 w 15"/>
                <a:gd name="T1" fmla="*/ 11 h 11"/>
                <a:gd name="T2" fmla="*/ 13 w 15"/>
                <a:gd name="T3" fmla="*/ 4 h 11"/>
                <a:gd name="T4" fmla="*/ 7 w 15"/>
                <a:gd name="T5" fmla="*/ 2 h 11"/>
                <a:gd name="T6" fmla="*/ 2 w 15"/>
                <a:gd name="T7" fmla="*/ 11 h 11"/>
              </a:gdLst>
              <a:ahLst/>
              <a:cxnLst>
                <a:cxn ang="0">
                  <a:pos x="T0" y="T1"/>
                </a:cxn>
                <a:cxn ang="0">
                  <a:pos x="T2" y="T3"/>
                </a:cxn>
                <a:cxn ang="0">
                  <a:pos x="T4" y="T5"/>
                </a:cxn>
                <a:cxn ang="0">
                  <a:pos x="T6" y="T7"/>
                </a:cxn>
              </a:cxnLst>
              <a:rect l="0" t="0" r="r" b="b"/>
              <a:pathLst>
                <a:path w="15" h="11">
                  <a:moveTo>
                    <a:pt x="2" y="11"/>
                  </a:moveTo>
                  <a:cubicBezTo>
                    <a:pt x="5" y="11"/>
                    <a:pt x="12" y="5"/>
                    <a:pt x="13" y="4"/>
                  </a:cubicBezTo>
                  <a:cubicBezTo>
                    <a:pt x="15" y="2"/>
                    <a:pt x="12" y="0"/>
                    <a:pt x="7" y="2"/>
                  </a:cubicBezTo>
                  <a:cubicBezTo>
                    <a:pt x="1" y="3"/>
                    <a:pt x="0" y="11"/>
                    <a:pt x="2" y="11"/>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65"/>
            <p:cNvSpPr>
              <a:spLocks/>
            </p:cNvSpPr>
            <p:nvPr userDrawn="1"/>
          </p:nvSpPr>
          <p:spPr bwMode="auto">
            <a:xfrm>
              <a:off x="20051713" y="2035175"/>
              <a:ext cx="3175" cy="3175"/>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1"/>
                    <a:pt x="0" y="1"/>
                    <a:pt x="0" y="1"/>
                  </a:cubicBezTo>
                  <a:cubicBezTo>
                    <a:pt x="1" y="1"/>
                    <a:pt x="1" y="0"/>
                    <a:pt x="1" y="0"/>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66"/>
            <p:cNvSpPr>
              <a:spLocks noEditPoints="1"/>
            </p:cNvSpPr>
            <p:nvPr userDrawn="1"/>
          </p:nvSpPr>
          <p:spPr bwMode="auto">
            <a:xfrm>
              <a:off x="19310350" y="1957388"/>
              <a:ext cx="781050" cy="760413"/>
            </a:xfrm>
            <a:custGeom>
              <a:avLst/>
              <a:gdLst>
                <a:gd name="T0" fmla="*/ 4 w 281"/>
                <a:gd name="T1" fmla="*/ 189 h 274"/>
                <a:gd name="T2" fmla="*/ 18 w 281"/>
                <a:gd name="T3" fmla="*/ 198 h 274"/>
                <a:gd name="T4" fmla="*/ 4 w 281"/>
                <a:gd name="T5" fmla="*/ 211 h 274"/>
                <a:gd name="T6" fmla="*/ 8 w 281"/>
                <a:gd name="T7" fmla="*/ 218 h 274"/>
                <a:gd name="T8" fmla="*/ 59 w 281"/>
                <a:gd name="T9" fmla="*/ 214 h 274"/>
                <a:gd name="T10" fmla="*/ 69 w 281"/>
                <a:gd name="T11" fmla="*/ 218 h 274"/>
                <a:gd name="T12" fmla="*/ 85 w 281"/>
                <a:gd name="T13" fmla="*/ 258 h 274"/>
                <a:gd name="T14" fmla="*/ 100 w 281"/>
                <a:gd name="T15" fmla="*/ 265 h 274"/>
                <a:gd name="T16" fmla="*/ 122 w 281"/>
                <a:gd name="T17" fmla="*/ 257 h 274"/>
                <a:gd name="T18" fmla="*/ 126 w 281"/>
                <a:gd name="T19" fmla="*/ 225 h 274"/>
                <a:gd name="T20" fmla="*/ 138 w 281"/>
                <a:gd name="T21" fmla="*/ 190 h 274"/>
                <a:gd name="T22" fmla="*/ 136 w 281"/>
                <a:gd name="T23" fmla="*/ 157 h 274"/>
                <a:gd name="T24" fmla="*/ 175 w 281"/>
                <a:gd name="T25" fmla="*/ 126 h 274"/>
                <a:gd name="T26" fmla="*/ 196 w 281"/>
                <a:gd name="T27" fmla="*/ 100 h 274"/>
                <a:gd name="T28" fmla="*/ 212 w 281"/>
                <a:gd name="T29" fmla="*/ 116 h 274"/>
                <a:gd name="T30" fmla="*/ 184 w 281"/>
                <a:gd name="T31" fmla="*/ 142 h 274"/>
                <a:gd name="T32" fmla="*/ 173 w 281"/>
                <a:gd name="T33" fmla="*/ 166 h 274"/>
                <a:gd name="T34" fmla="*/ 188 w 281"/>
                <a:gd name="T35" fmla="*/ 197 h 274"/>
                <a:gd name="T36" fmla="*/ 248 w 281"/>
                <a:gd name="T37" fmla="*/ 184 h 274"/>
                <a:gd name="T38" fmla="*/ 264 w 281"/>
                <a:gd name="T39" fmla="*/ 137 h 274"/>
                <a:gd name="T40" fmla="*/ 261 w 281"/>
                <a:gd name="T41" fmla="*/ 116 h 274"/>
                <a:gd name="T42" fmla="*/ 255 w 281"/>
                <a:gd name="T43" fmla="*/ 82 h 274"/>
                <a:gd name="T44" fmla="*/ 251 w 281"/>
                <a:gd name="T45" fmla="*/ 56 h 274"/>
                <a:gd name="T46" fmla="*/ 257 w 281"/>
                <a:gd name="T47" fmla="*/ 38 h 274"/>
                <a:gd name="T48" fmla="*/ 257 w 281"/>
                <a:gd name="T49" fmla="*/ 22 h 274"/>
                <a:gd name="T50" fmla="*/ 271 w 281"/>
                <a:gd name="T51" fmla="*/ 12 h 274"/>
                <a:gd name="T52" fmla="*/ 246 w 281"/>
                <a:gd name="T53" fmla="*/ 13 h 274"/>
                <a:gd name="T54" fmla="*/ 230 w 281"/>
                <a:gd name="T55" fmla="*/ 16 h 274"/>
                <a:gd name="T56" fmla="*/ 215 w 281"/>
                <a:gd name="T57" fmla="*/ 14 h 274"/>
                <a:gd name="T58" fmla="*/ 207 w 281"/>
                <a:gd name="T59" fmla="*/ 5 h 274"/>
                <a:gd name="T60" fmla="*/ 193 w 281"/>
                <a:gd name="T61" fmla="*/ 17 h 274"/>
                <a:gd name="T62" fmla="*/ 196 w 281"/>
                <a:gd name="T63" fmla="*/ 7 h 274"/>
                <a:gd name="T64" fmla="*/ 181 w 281"/>
                <a:gd name="T65" fmla="*/ 19 h 274"/>
                <a:gd name="T66" fmla="*/ 168 w 281"/>
                <a:gd name="T67" fmla="*/ 20 h 274"/>
                <a:gd name="T68" fmla="*/ 158 w 281"/>
                <a:gd name="T69" fmla="*/ 27 h 274"/>
                <a:gd name="T70" fmla="*/ 146 w 281"/>
                <a:gd name="T71" fmla="*/ 29 h 274"/>
                <a:gd name="T72" fmla="*/ 126 w 281"/>
                <a:gd name="T73" fmla="*/ 40 h 274"/>
                <a:gd name="T74" fmla="*/ 127 w 281"/>
                <a:gd name="T75" fmla="*/ 47 h 274"/>
                <a:gd name="T76" fmla="*/ 113 w 281"/>
                <a:gd name="T77" fmla="*/ 43 h 274"/>
                <a:gd name="T78" fmla="*/ 92 w 281"/>
                <a:gd name="T79" fmla="*/ 62 h 274"/>
                <a:gd name="T80" fmla="*/ 123 w 281"/>
                <a:gd name="T81" fmla="*/ 53 h 274"/>
                <a:gd name="T82" fmla="*/ 110 w 281"/>
                <a:gd name="T83" fmla="*/ 62 h 274"/>
                <a:gd name="T84" fmla="*/ 90 w 281"/>
                <a:gd name="T85" fmla="*/ 95 h 274"/>
                <a:gd name="T86" fmla="*/ 74 w 281"/>
                <a:gd name="T87" fmla="*/ 114 h 274"/>
                <a:gd name="T88" fmla="*/ 60 w 281"/>
                <a:gd name="T89" fmla="*/ 128 h 274"/>
                <a:gd name="T90" fmla="*/ 41 w 281"/>
                <a:gd name="T91" fmla="*/ 145 h 274"/>
                <a:gd name="T92" fmla="*/ 21 w 281"/>
                <a:gd name="T93" fmla="*/ 156 h 274"/>
                <a:gd name="T94" fmla="*/ 2 w 281"/>
                <a:gd name="T95" fmla="*/ 171 h 274"/>
                <a:gd name="T96" fmla="*/ 177 w 281"/>
                <a:gd name="T97" fmla="*/ 49 h 274"/>
                <a:gd name="T98" fmla="*/ 169 w 281"/>
                <a:gd name="T99" fmla="*/ 4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1" h="274">
                  <a:moveTo>
                    <a:pt x="6" y="176"/>
                  </a:moveTo>
                  <a:cubicBezTo>
                    <a:pt x="6" y="178"/>
                    <a:pt x="2" y="180"/>
                    <a:pt x="5" y="180"/>
                  </a:cubicBezTo>
                  <a:cubicBezTo>
                    <a:pt x="8" y="181"/>
                    <a:pt x="5" y="183"/>
                    <a:pt x="4" y="184"/>
                  </a:cubicBezTo>
                  <a:cubicBezTo>
                    <a:pt x="2" y="185"/>
                    <a:pt x="2" y="187"/>
                    <a:pt x="4" y="189"/>
                  </a:cubicBezTo>
                  <a:cubicBezTo>
                    <a:pt x="5" y="192"/>
                    <a:pt x="0" y="192"/>
                    <a:pt x="3" y="196"/>
                  </a:cubicBezTo>
                  <a:cubicBezTo>
                    <a:pt x="5" y="199"/>
                    <a:pt x="7" y="195"/>
                    <a:pt x="8" y="198"/>
                  </a:cubicBezTo>
                  <a:cubicBezTo>
                    <a:pt x="9" y="200"/>
                    <a:pt x="12" y="198"/>
                    <a:pt x="16" y="195"/>
                  </a:cubicBezTo>
                  <a:cubicBezTo>
                    <a:pt x="19" y="192"/>
                    <a:pt x="21" y="198"/>
                    <a:pt x="18" y="198"/>
                  </a:cubicBezTo>
                  <a:cubicBezTo>
                    <a:pt x="15" y="198"/>
                    <a:pt x="12" y="200"/>
                    <a:pt x="12" y="202"/>
                  </a:cubicBezTo>
                  <a:cubicBezTo>
                    <a:pt x="13" y="205"/>
                    <a:pt x="8" y="205"/>
                    <a:pt x="8" y="201"/>
                  </a:cubicBezTo>
                  <a:cubicBezTo>
                    <a:pt x="8" y="198"/>
                    <a:pt x="2" y="202"/>
                    <a:pt x="4" y="204"/>
                  </a:cubicBezTo>
                  <a:cubicBezTo>
                    <a:pt x="7" y="207"/>
                    <a:pt x="4" y="208"/>
                    <a:pt x="4" y="211"/>
                  </a:cubicBezTo>
                  <a:cubicBezTo>
                    <a:pt x="4" y="213"/>
                    <a:pt x="8" y="213"/>
                    <a:pt x="10" y="210"/>
                  </a:cubicBezTo>
                  <a:cubicBezTo>
                    <a:pt x="11" y="207"/>
                    <a:pt x="14" y="208"/>
                    <a:pt x="15" y="211"/>
                  </a:cubicBezTo>
                  <a:cubicBezTo>
                    <a:pt x="16" y="213"/>
                    <a:pt x="13" y="211"/>
                    <a:pt x="13" y="215"/>
                  </a:cubicBezTo>
                  <a:cubicBezTo>
                    <a:pt x="13" y="219"/>
                    <a:pt x="10" y="215"/>
                    <a:pt x="8" y="218"/>
                  </a:cubicBezTo>
                  <a:cubicBezTo>
                    <a:pt x="6" y="221"/>
                    <a:pt x="16" y="226"/>
                    <a:pt x="19" y="227"/>
                  </a:cubicBezTo>
                  <a:cubicBezTo>
                    <a:pt x="23" y="228"/>
                    <a:pt x="26" y="231"/>
                    <a:pt x="32" y="230"/>
                  </a:cubicBezTo>
                  <a:cubicBezTo>
                    <a:pt x="38" y="229"/>
                    <a:pt x="50" y="218"/>
                    <a:pt x="52" y="216"/>
                  </a:cubicBezTo>
                  <a:cubicBezTo>
                    <a:pt x="53" y="214"/>
                    <a:pt x="57" y="216"/>
                    <a:pt x="59" y="214"/>
                  </a:cubicBezTo>
                  <a:cubicBezTo>
                    <a:pt x="62" y="212"/>
                    <a:pt x="60" y="207"/>
                    <a:pt x="62" y="206"/>
                  </a:cubicBezTo>
                  <a:cubicBezTo>
                    <a:pt x="64" y="205"/>
                    <a:pt x="65" y="212"/>
                    <a:pt x="66" y="212"/>
                  </a:cubicBezTo>
                  <a:cubicBezTo>
                    <a:pt x="68" y="213"/>
                    <a:pt x="69" y="214"/>
                    <a:pt x="69" y="217"/>
                  </a:cubicBezTo>
                  <a:cubicBezTo>
                    <a:pt x="69" y="217"/>
                    <a:pt x="69" y="218"/>
                    <a:pt x="69" y="218"/>
                  </a:cubicBezTo>
                  <a:cubicBezTo>
                    <a:pt x="68" y="222"/>
                    <a:pt x="70" y="226"/>
                    <a:pt x="73" y="229"/>
                  </a:cubicBezTo>
                  <a:cubicBezTo>
                    <a:pt x="77" y="232"/>
                    <a:pt x="74" y="236"/>
                    <a:pt x="77" y="240"/>
                  </a:cubicBezTo>
                  <a:cubicBezTo>
                    <a:pt x="80" y="244"/>
                    <a:pt x="79" y="247"/>
                    <a:pt x="83" y="249"/>
                  </a:cubicBezTo>
                  <a:cubicBezTo>
                    <a:pt x="86" y="252"/>
                    <a:pt x="86" y="254"/>
                    <a:pt x="85" y="258"/>
                  </a:cubicBezTo>
                  <a:cubicBezTo>
                    <a:pt x="83" y="261"/>
                    <a:pt x="88" y="260"/>
                    <a:pt x="88" y="262"/>
                  </a:cubicBezTo>
                  <a:cubicBezTo>
                    <a:pt x="88" y="265"/>
                    <a:pt x="87" y="269"/>
                    <a:pt x="88" y="271"/>
                  </a:cubicBezTo>
                  <a:cubicBezTo>
                    <a:pt x="89" y="274"/>
                    <a:pt x="91" y="271"/>
                    <a:pt x="96" y="271"/>
                  </a:cubicBezTo>
                  <a:cubicBezTo>
                    <a:pt x="101" y="271"/>
                    <a:pt x="100" y="268"/>
                    <a:pt x="100" y="265"/>
                  </a:cubicBezTo>
                  <a:cubicBezTo>
                    <a:pt x="100" y="262"/>
                    <a:pt x="103" y="263"/>
                    <a:pt x="104" y="261"/>
                  </a:cubicBezTo>
                  <a:cubicBezTo>
                    <a:pt x="104" y="260"/>
                    <a:pt x="109" y="259"/>
                    <a:pt x="112" y="261"/>
                  </a:cubicBezTo>
                  <a:cubicBezTo>
                    <a:pt x="116" y="262"/>
                    <a:pt x="118" y="260"/>
                    <a:pt x="119" y="256"/>
                  </a:cubicBezTo>
                  <a:cubicBezTo>
                    <a:pt x="119" y="252"/>
                    <a:pt x="121" y="257"/>
                    <a:pt x="122" y="257"/>
                  </a:cubicBezTo>
                  <a:cubicBezTo>
                    <a:pt x="123" y="258"/>
                    <a:pt x="127" y="252"/>
                    <a:pt x="128" y="247"/>
                  </a:cubicBezTo>
                  <a:cubicBezTo>
                    <a:pt x="130" y="243"/>
                    <a:pt x="128" y="244"/>
                    <a:pt x="125" y="248"/>
                  </a:cubicBezTo>
                  <a:cubicBezTo>
                    <a:pt x="121" y="252"/>
                    <a:pt x="123" y="244"/>
                    <a:pt x="124" y="240"/>
                  </a:cubicBezTo>
                  <a:cubicBezTo>
                    <a:pt x="126" y="237"/>
                    <a:pt x="126" y="228"/>
                    <a:pt x="126" y="225"/>
                  </a:cubicBezTo>
                  <a:cubicBezTo>
                    <a:pt x="127" y="223"/>
                    <a:pt x="128" y="220"/>
                    <a:pt x="132" y="219"/>
                  </a:cubicBezTo>
                  <a:cubicBezTo>
                    <a:pt x="137" y="218"/>
                    <a:pt x="143" y="212"/>
                    <a:pt x="142" y="210"/>
                  </a:cubicBezTo>
                  <a:cubicBezTo>
                    <a:pt x="141" y="207"/>
                    <a:pt x="148" y="204"/>
                    <a:pt x="148" y="201"/>
                  </a:cubicBezTo>
                  <a:cubicBezTo>
                    <a:pt x="148" y="199"/>
                    <a:pt x="140" y="192"/>
                    <a:pt x="138" y="190"/>
                  </a:cubicBezTo>
                  <a:cubicBezTo>
                    <a:pt x="135" y="188"/>
                    <a:pt x="130" y="190"/>
                    <a:pt x="130" y="188"/>
                  </a:cubicBezTo>
                  <a:cubicBezTo>
                    <a:pt x="131" y="186"/>
                    <a:pt x="130" y="179"/>
                    <a:pt x="129" y="176"/>
                  </a:cubicBezTo>
                  <a:cubicBezTo>
                    <a:pt x="128" y="172"/>
                    <a:pt x="133" y="169"/>
                    <a:pt x="133" y="165"/>
                  </a:cubicBezTo>
                  <a:cubicBezTo>
                    <a:pt x="133" y="162"/>
                    <a:pt x="133" y="158"/>
                    <a:pt x="136" y="157"/>
                  </a:cubicBezTo>
                  <a:cubicBezTo>
                    <a:pt x="139" y="156"/>
                    <a:pt x="137" y="153"/>
                    <a:pt x="141" y="152"/>
                  </a:cubicBezTo>
                  <a:cubicBezTo>
                    <a:pt x="145" y="151"/>
                    <a:pt x="144" y="146"/>
                    <a:pt x="148" y="144"/>
                  </a:cubicBezTo>
                  <a:cubicBezTo>
                    <a:pt x="153" y="142"/>
                    <a:pt x="153" y="141"/>
                    <a:pt x="158" y="138"/>
                  </a:cubicBezTo>
                  <a:cubicBezTo>
                    <a:pt x="164" y="135"/>
                    <a:pt x="173" y="129"/>
                    <a:pt x="175" y="126"/>
                  </a:cubicBezTo>
                  <a:cubicBezTo>
                    <a:pt x="176" y="123"/>
                    <a:pt x="169" y="119"/>
                    <a:pt x="174" y="116"/>
                  </a:cubicBezTo>
                  <a:cubicBezTo>
                    <a:pt x="178" y="112"/>
                    <a:pt x="175" y="108"/>
                    <a:pt x="178" y="107"/>
                  </a:cubicBezTo>
                  <a:cubicBezTo>
                    <a:pt x="181" y="106"/>
                    <a:pt x="182" y="104"/>
                    <a:pt x="185" y="101"/>
                  </a:cubicBezTo>
                  <a:cubicBezTo>
                    <a:pt x="187" y="99"/>
                    <a:pt x="190" y="101"/>
                    <a:pt x="196" y="100"/>
                  </a:cubicBezTo>
                  <a:cubicBezTo>
                    <a:pt x="198" y="100"/>
                    <a:pt x="200" y="100"/>
                    <a:pt x="202" y="100"/>
                  </a:cubicBezTo>
                  <a:cubicBezTo>
                    <a:pt x="205" y="101"/>
                    <a:pt x="208" y="103"/>
                    <a:pt x="210" y="104"/>
                  </a:cubicBezTo>
                  <a:cubicBezTo>
                    <a:pt x="215" y="106"/>
                    <a:pt x="214" y="109"/>
                    <a:pt x="214" y="112"/>
                  </a:cubicBezTo>
                  <a:cubicBezTo>
                    <a:pt x="214" y="116"/>
                    <a:pt x="215" y="117"/>
                    <a:pt x="212" y="116"/>
                  </a:cubicBezTo>
                  <a:cubicBezTo>
                    <a:pt x="210" y="115"/>
                    <a:pt x="208" y="116"/>
                    <a:pt x="206" y="121"/>
                  </a:cubicBezTo>
                  <a:cubicBezTo>
                    <a:pt x="205" y="126"/>
                    <a:pt x="199" y="131"/>
                    <a:pt x="196" y="132"/>
                  </a:cubicBezTo>
                  <a:cubicBezTo>
                    <a:pt x="192" y="132"/>
                    <a:pt x="192" y="136"/>
                    <a:pt x="189" y="136"/>
                  </a:cubicBezTo>
                  <a:cubicBezTo>
                    <a:pt x="186" y="137"/>
                    <a:pt x="183" y="139"/>
                    <a:pt x="184" y="142"/>
                  </a:cubicBezTo>
                  <a:cubicBezTo>
                    <a:pt x="184" y="146"/>
                    <a:pt x="179" y="146"/>
                    <a:pt x="176" y="146"/>
                  </a:cubicBezTo>
                  <a:cubicBezTo>
                    <a:pt x="173" y="146"/>
                    <a:pt x="174" y="151"/>
                    <a:pt x="171" y="153"/>
                  </a:cubicBezTo>
                  <a:cubicBezTo>
                    <a:pt x="169" y="154"/>
                    <a:pt x="170" y="156"/>
                    <a:pt x="172" y="159"/>
                  </a:cubicBezTo>
                  <a:cubicBezTo>
                    <a:pt x="174" y="162"/>
                    <a:pt x="172" y="164"/>
                    <a:pt x="173" y="166"/>
                  </a:cubicBezTo>
                  <a:cubicBezTo>
                    <a:pt x="174" y="168"/>
                    <a:pt x="177" y="173"/>
                    <a:pt x="175" y="178"/>
                  </a:cubicBezTo>
                  <a:cubicBezTo>
                    <a:pt x="172" y="183"/>
                    <a:pt x="170" y="190"/>
                    <a:pt x="172" y="189"/>
                  </a:cubicBezTo>
                  <a:cubicBezTo>
                    <a:pt x="174" y="189"/>
                    <a:pt x="179" y="194"/>
                    <a:pt x="182" y="193"/>
                  </a:cubicBezTo>
                  <a:cubicBezTo>
                    <a:pt x="185" y="193"/>
                    <a:pt x="185" y="198"/>
                    <a:pt x="188" y="197"/>
                  </a:cubicBezTo>
                  <a:cubicBezTo>
                    <a:pt x="191" y="196"/>
                    <a:pt x="191" y="200"/>
                    <a:pt x="200" y="199"/>
                  </a:cubicBezTo>
                  <a:cubicBezTo>
                    <a:pt x="209" y="199"/>
                    <a:pt x="226" y="192"/>
                    <a:pt x="233" y="192"/>
                  </a:cubicBezTo>
                  <a:cubicBezTo>
                    <a:pt x="237" y="192"/>
                    <a:pt x="240" y="191"/>
                    <a:pt x="243" y="191"/>
                  </a:cubicBezTo>
                  <a:cubicBezTo>
                    <a:pt x="244" y="188"/>
                    <a:pt x="246" y="186"/>
                    <a:pt x="248" y="184"/>
                  </a:cubicBezTo>
                  <a:cubicBezTo>
                    <a:pt x="252" y="180"/>
                    <a:pt x="262" y="177"/>
                    <a:pt x="264" y="171"/>
                  </a:cubicBezTo>
                  <a:cubicBezTo>
                    <a:pt x="267" y="165"/>
                    <a:pt x="278" y="161"/>
                    <a:pt x="280" y="156"/>
                  </a:cubicBezTo>
                  <a:cubicBezTo>
                    <a:pt x="281" y="153"/>
                    <a:pt x="281" y="152"/>
                    <a:pt x="277" y="147"/>
                  </a:cubicBezTo>
                  <a:cubicBezTo>
                    <a:pt x="273" y="142"/>
                    <a:pt x="264" y="139"/>
                    <a:pt x="264" y="137"/>
                  </a:cubicBezTo>
                  <a:cubicBezTo>
                    <a:pt x="263" y="134"/>
                    <a:pt x="271" y="134"/>
                    <a:pt x="270" y="131"/>
                  </a:cubicBezTo>
                  <a:cubicBezTo>
                    <a:pt x="270" y="128"/>
                    <a:pt x="266" y="128"/>
                    <a:pt x="265" y="125"/>
                  </a:cubicBezTo>
                  <a:cubicBezTo>
                    <a:pt x="263" y="122"/>
                    <a:pt x="266" y="121"/>
                    <a:pt x="266" y="120"/>
                  </a:cubicBezTo>
                  <a:cubicBezTo>
                    <a:pt x="266" y="118"/>
                    <a:pt x="261" y="118"/>
                    <a:pt x="261" y="116"/>
                  </a:cubicBezTo>
                  <a:cubicBezTo>
                    <a:pt x="260" y="115"/>
                    <a:pt x="264" y="115"/>
                    <a:pt x="263" y="113"/>
                  </a:cubicBezTo>
                  <a:cubicBezTo>
                    <a:pt x="263" y="111"/>
                    <a:pt x="260" y="108"/>
                    <a:pt x="262" y="105"/>
                  </a:cubicBezTo>
                  <a:cubicBezTo>
                    <a:pt x="264" y="102"/>
                    <a:pt x="269" y="105"/>
                    <a:pt x="265" y="99"/>
                  </a:cubicBezTo>
                  <a:cubicBezTo>
                    <a:pt x="262" y="92"/>
                    <a:pt x="256" y="84"/>
                    <a:pt x="255" y="82"/>
                  </a:cubicBezTo>
                  <a:cubicBezTo>
                    <a:pt x="254" y="80"/>
                    <a:pt x="256" y="77"/>
                    <a:pt x="258" y="76"/>
                  </a:cubicBezTo>
                  <a:cubicBezTo>
                    <a:pt x="260" y="75"/>
                    <a:pt x="265" y="70"/>
                    <a:pt x="265" y="68"/>
                  </a:cubicBezTo>
                  <a:cubicBezTo>
                    <a:pt x="265" y="66"/>
                    <a:pt x="259" y="61"/>
                    <a:pt x="257" y="60"/>
                  </a:cubicBezTo>
                  <a:cubicBezTo>
                    <a:pt x="256" y="59"/>
                    <a:pt x="252" y="60"/>
                    <a:pt x="251" y="56"/>
                  </a:cubicBezTo>
                  <a:cubicBezTo>
                    <a:pt x="249" y="53"/>
                    <a:pt x="248" y="52"/>
                    <a:pt x="249" y="51"/>
                  </a:cubicBezTo>
                  <a:cubicBezTo>
                    <a:pt x="251" y="49"/>
                    <a:pt x="251" y="47"/>
                    <a:pt x="251" y="45"/>
                  </a:cubicBezTo>
                  <a:cubicBezTo>
                    <a:pt x="251" y="43"/>
                    <a:pt x="254" y="44"/>
                    <a:pt x="255" y="42"/>
                  </a:cubicBezTo>
                  <a:cubicBezTo>
                    <a:pt x="255" y="40"/>
                    <a:pt x="256" y="39"/>
                    <a:pt x="257" y="38"/>
                  </a:cubicBezTo>
                  <a:cubicBezTo>
                    <a:pt x="259" y="36"/>
                    <a:pt x="260" y="35"/>
                    <a:pt x="262" y="35"/>
                  </a:cubicBezTo>
                  <a:cubicBezTo>
                    <a:pt x="267" y="29"/>
                    <a:pt x="267" y="29"/>
                    <a:pt x="267" y="29"/>
                  </a:cubicBezTo>
                  <a:cubicBezTo>
                    <a:pt x="266" y="30"/>
                    <a:pt x="264" y="29"/>
                    <a:pt x="264" y="27"/>
                  </a:cubicBezTo>
                  <a:cubicBezTo>
                    <a:pt x="264" y="25"/>
                    <a:pt x="257" y="23"/>
                    <a:pt x="257" y="22"/>
                  </a:cubicBezTo>
                  <a:cubicBezTo>
                    <a:pt x="256" y="21"/>
                    <a:pt x="260" y="21"/>
                    <a:pt x="262" y="22"/>
                  </a:cubicBezTo>
                  <a:cubicBezTo>
                    <a:pt x="265" y="24"/>
                    <a:pt x="266" y="23"/>
                    <a:pt x="269" y="20"/>
                  </a:cubicBezTo>
                  <a:cubicBezTo>
                    <a:pt x="272" y="18"/>
                    <a:pt x="276" y="20"/>
                    <a:pt x="276" y="17"/>
                  </a:cubicBezTo>
                  <a:cubicBezTo>
                    <a:pt x="277" y="15"/>
                    <a:pt x="272" y="13"/>
                    <a:pt x="271" y="12"/>
                  </a:cubicBezTo>
                  <a:cubicBezTo>
                    <a:pt x="270" y="11"/>
                    <a:pt x="266" y="9"/>
                    <a:pt x="263" y="9"/>
                  </a:cubicBezTo>
                  <a:cubicBezTo>
                    <a:pt x="259" y="10"/>
                    <a:pt x="259" y="8"/>
                    <a:pt x="257" y="7"/>
                  </a:cubicBezTo>
                  <a:cubicBezTo>
                    <a:pt x="255" y="5"/>
                    <a:pt x="249" y="8"/>
                    <a:pt x="249" y="12"/>
                  </a:cubicBezTo>
                  <a:cubicBezTo>
                    <a:pt x="249" y="17"/>
                    <a:pt x="245" y="16"/>
                    <a:pt x="246" y="13"/>
                  </a:cubicBezTo>
                  <a:cubicBezTo>
                    <a:pt x="248" y="11"/>
                    <a:pt x="244" y="8"/>
                    <a:pt x="248" y="7"/>
                  </a:cubicBezTo>
                  <a:cubicBezTo>
                    <a:pt x="251" y="6"/>
                    <a:pt x="249" y="2"/>
                    <a:pt x="243" y="1"/>
                  </a:cubicBezTo>
                  <a:cubicBezTo>
                    <a:pt x="237" y="1"/>
                    <a:pt x="235" y="6"/>
                    <a:pt x="236" y="7"/>
                  </a:cubicBezTo>
                  <a:cubicBezTo>
                    <a:pt x="238" y="9"/>
                    <a:pt x="233" y="16"/>
                    <a:pt x="230" y="16"/>
                  </a:cubicBezTo>
                  <a:cubicBezTo>
                    <a:pt x="228" y="16"/>
                    <a:pt x="230" y="10"/>
                    <a:pt x="230" y="7"/>
                  </a:cubicBezTo>
                  <a:cubicBezTo>
                    <a:pt x="230" y="3"/>
                    <a:pt x="228" y="5"/>
                    <a:pt x="224" y="10"/>
                  </a:cubicBezTo>
                  <a:cubicBezTo>
                    <a:pt x="219" y="15"/>
                    <a:pt x="216" y="20"/>
                    <a:pt x="213" y="20"/>
                  </a:cubicBezTo>
                  <a:cubicBezTo>
                    <a:pt x="211" y="21"/>
                    <a:pt x="211" y="16"/>
                    <a:pt x="215" y="14"/>
                  </a:cubicBezTo>
                  <a:cubicBezTo>
                    <a:pt x="219" y="11"/>
                    <a:pt x="219" y="5"/>
                    <a:pt x="222" y="5"/>
                  </a:cubicBezTo>
                  <a:cubicBezTo>
                    <a:pt x="225" y="5"/>
                    <a:pt x="225" y="2"/>
                    <a:pt x="221" y="1"/>
                  </a:cubicBezTo>
                  <a:cubicBezTo>
                    <a:pt x="217" y="0"/>
                    <a:pt x="216" y="5"/>
                    <a:pt x="215" y="6"/>
                  </a:cubicBezTo>
                  <a:cubicBezTo>
                    <a:pt x="214" y="7"/>
                    <a:pt x="207" y="4"/>
                    <a:pt x="207" y="5"/>
                  </a:cubicBezTo>
                  <a:cubicBezTo>
                    <a:pt x="208" y="6"/>
                    <a:pt x="204" y="7"/>
                    <a:pt x="206" y="9"/>
                  </a:cubicBezTo>
                  <a:cubicBezTo>
                    <a:pt x="207" y="11"/>
                    <a:pt x="205" y="14"/>
                    <a:pt x="203" y="11"/>
                  </a:cubicBezTo>
                  <a:cubicBezTo>
                    <a:pt x="202" y="8"/>
                    <a:pt x="198" y="10"/>
                    <a:pt x="196" y="13"/>
                  </a:cubicBezTo>
                  <a:cubicBezTo>
                    <a:pt x="194" y="16"/>
                    <a:pt x="191" y="16"/>
                    <a:pt x="193" y="17"/>
                  </a:cubicBezTo>
                  <a:cubicBezTo>
                    <a:pt x="195" y="18"/>
                    <a:pt x="195" y="23"/>
                    <a:pt x="192" y="24"/>
                  </a:cubicBezTo>
                  <a:cubicBezTo>
                    <a:pt x="189" y="24"/>
                    <a:pt x="190" y="16"/>
                    <a:pt x="188" y="17"/>
                  </a:cubicBezTo>
                  <a:cubicBezTo>
                    <a:pt x="186" y="17"/>
                    <a:pt x="187" y="12"/>
                    <a:pt x="190" y="12"/>
                  </a:cubicBezTo>
                  <a:cubicBezTo>
                    <a:pt x="193" y="12"/>
                    <a:pt x="196" y="8"/>
                    <a:pt x="196" y="7"/>
                  </a:cubicBezTo>
                  <a:cubicBezTo>
                    <a:pt x="196" y="5"/>
                    <a:pt x="192" y="5"/>
                    <a:pt x="192" y="8"/>
                  </a:cubicBezTo>
                  <a:cubicBezTo>
                    <a:pt x="192" y="10"/>
                    <a:pt x="188" y="10"/>
                    <a:pt x="184" y="10"/>
                  </a:cubicBezTo>
                  <a:cubicBezTo>
                    <a:pt x="180" y="9"/>
                    <a:pt x="180" y="14"/>
                    <a:pt x="184" y="17"/>
                  </a:cubicBezTo>
                  <a:cubicBezTo>
                    <a:pt x="189" y="19"/>
                    <a:pt x="183" y="21"/>
                    <a:pt x="181" y="19"/>
                  </a:cubicBezTo>
                  <a:cubicBezTo>
                    <a:pt x="179" y="17"/>
                    <a:pt x="176" y="18"/>
                    <a:pt x="173" y="19"/>
                  </a:cubicBezTo>
                  <a:cubicBezTo>
                    <a:pt x="171" y="20"/>
                    <a:pt x="179" y="23"/>
                    <a:pt x="179" y="24"/>
                  </a:cubicBezTo>
                  <a:cubicBezTo>
                    <a:pt x="179" y="26"/>
                    <a:pt x="175" y="23"/>
                    <a:pt x="174" y="24"/>
                  </a:cubicBezTo>
                  <a:cubicBezTo>
                    <a:pt x="173" y="25"/>
                    <a:pt x="169" y="23"/>
                    <a:pt x="168" y="20"/>
                  </a:cubicBezTo>
                  <a:cubicBezTo>
                    <a:pt x="168" y="18"/>
                    <a:pt x="161" y="21"/>
                    <a:pt x="165" y="22"/>
                  </a:cubicBezTo>
                  <a:cubicBezTo>
                    <a:pt x="169" y="23"/>
                    <a:pt x="167" y="26"/>
                    <a:pt x="167" y="29"/>
                  </a:cubicBezTo>
                  <a:cubicBezTo>
                    <a:pt x="167" y="33"/>
                    <a:pt x="163" y="30"/>
                    <a:pt x="164" y="27"/>
                  </a:cubicBezTo>
                  <a:cubicBezTo>
                    <a:pt x="165" y="24"/>
                    <a:pt x="161" y="25"/>
                    <a:pt x="158" y="27"/>
                  </a:cubicBezTo>
                  <a:cubicBezTo>
                    <a:pt x="155" y="29"/>
                    <a:pt x="158" y="23"/>
                    <a:pt x="157" y="20"/>
                  </a:cubicBezTo>
                  <a:cubicBezTo>
                    <a:pt x="156" y="18"/>
                    <a:pt x="153" y="20"/>
                    <a:pt x="150" y="21"/>
                  </a:cubicBezTo>
                  <a:cubicBezTo>
                    <a:pt x="146" y="22"/>
                    <a:pt x="145" y="22"/>
                    <a:pt x="147" y="24"/>
                  </a:cubicBezTo>
                  <a:cubicBezTo>
                    <a:pt x="149" y="26"/>
                    <a:pt x="148" y="29"/>
                    <a:pt x="146" y="29"/>
                  </a:cubicBezTo>
                  <a:cubicBezTo>
                    <a:pt x="143" y="29"/>
                    <a:pt x="142" y="29"/>
                    <a:pt x="142" y="32"/>
                  </a:cubicBezTo>
                  <a:cubicBezTo>
                    <a:pt x="143" y="34"/>
                    <a:pt x="139" y="34"/>
                    <a:pt x="138" y="32"/>
                  </a:cubicBezTo>
                  <a:cubicBezTo>
                    <a:pt x="138" y="30"/>
                    <a:pt x="133" y="30"/>
                    <a:pt x="131" y="33"/>
                  </a:cubicBezTo>
                  <a:cubicBezTo>
                    <a:pt x="130" y="36"/>
                    <a:pt x="125" y="37"/>
                    <a:pt x="126" y="40"/>
                  </a:cubicBezTo>
                  <a:cubicBezTo>
                    <a:pt x="126" y="43"/>
                    <a:pt x="130" y="39"/>
                    <a:pt x="132" y="40"/>
                  </a:cubicBezTo>
                  <a:cubicBezTo>
                    <a:pt x="135" y="41"/>
                    <a:pt x="132" y="42"/>
                    <a:pt x="134" y="44"/>
                  </a:cubicBezTo>
                  <a:cubicBezTo>
                    <a:pt x="135" y="45"/>
                    <a:pt x="135" y="48"/>
                    <a:pt x="133" y="46"/>
                  </a:cubicBezTo>
                  <a:cubicBezTo>
                    <a:pt x="131" y="44"/>
                    <a:pt x="128" y="44"/>
                    <a:pt x="127" y="47"/>
                  </a:cubicBezTo>
                  <a:cubicBezTo>
                    <a:pt x="127" y="50"/>
                    <a:pt x="125" y="47"/>
                    <a:pt x="123" y="44"/>
                  </a:cubicBezTo>
                  <a:cubicBezTo>
                    <a:pt x="121" y="42"/>
                    <a:pt x="119" y="49"/>
                    <a:pt x="117" y="47"/>
                  </a:cubicBezTo>
                  <a:cubicBezTo>
                    <a:pt x="115" y="45"/>
                    <a:pt x="121" y="41"/>
                    <a:pt x="119" y="38"/>
                  </a:cubicBezTo>
                  <a:cubicBezTo>
                    <a:pt x="118" y="36"/>
                    <a:pt x="117" y="40"/>
                    <a:pt x="113" y="43"/>
                  </a:cubicBezTo>
                  <a:cubicBezTo>
                    <a:pt x="109" y="47"/>
                    <a:pt x="104" y="47"/>
                    <a:pt x="106" y="48"/>
                  </a:cubicBezTo>
                  <a:cubicBezTo>
                    <a:pt x="108" y="50"/>
                    <a:pt x="103" y="51"/>
                    <a:pt x="102" y="54"/>
                  </a:cubicBezTo>
                  <a:cubicBezTo>
                    <a:pt x="101" y="57"/>
                    <a:pt x="93" y="58"/>
                    <a:pt x="89" y="61"/>
                  </a:cubicBezTo>
                  <a:cubicBezTo>
                    <a:pt x="84" y="65"/>
                    <a:pt x="89" y="65"/>
                    <a:pt x="92" y="62"/>
                  </a:cubicBezTo>
                  <a:cubicBezTo>
                    <a:pt x="95" y="59"/>
                    <a:pt x="96" y="60"/>
                    <a:pt x="100" y="58"/>
                  </a:cubicBezTo>
                  <a:cubicBezTo>
                    <a:pt x="104" y="55"/>
                    <a:pt x="109" y="53"/>
                    <a:pt x="110" y="54"/>
                  </a:cubicBezTo>
                  <a:cubicBezTo>
                    <a:pt x="112" y="55"/>
                    <a:pt x="115" y="56"/>
                    <a:pt x="117" y="53"/>
                  </a:cubicBezTo>
                  <a:cubicBezTo>
                    <a:pt x="119" y="50"/>
                    <a:pt x="121" y="51"/>
                    <a:pt x="123" y="53"/>
                  </a:cubicBezTo>
                  <a:cubicBezTo>
                    <a:pt x="125" y="54"/>
                    <a:pt x="120" y="56"/>
                    <a:pt x="122" y="58"/>
                  </a:cubicBezTo>
                  <a:cubicBezTo>
                    <a:pt x="125" y="61"/>
                    <a:pt x="119" y="62"/>
                    <a:pt x="119" y="60"/>
                  </a:cubicBezTo>
                  <a:cubicBezTo>
                    <a:pt x="119" y="58"/>
                    <a:pt x="116" y="56"/>
                    <a:pt x="115" y="58"/>
                  </a:cubicBezTo>
                  <a:cubicBezTo>
                    <a:pt x="114" y="60"/>
                    <a:pt x="112" y="62"/>
                    <a:pt x="110" y="62"/>
                  </a:cubicBezTo>
                  <a:cubicBezTo>
                    <a:pt x="108" y="62"/>
                    <a:pt x="106" y="66"/>
                    <a:pt x="106" y="70"/>
                  </a:cubicBezTo>
                  <a:cubicBezTo>
                    <a:pt x="106" y="74"/>
                    <a:pt x="102" y="70"/>
                    <a:pt x="102" y="73"/>
                  </a:cubicBezTo>
                  <a:cubicBezTo>
                    <a:pt x="102" y="77"/>
                    <a:pt x="97" y="83"/>
                    <a:pt x="92" y="87"/>
                  </a:cubicBezTo>
                  <a:cubicBezTo>
                    <a:pt x="88" y="91"/>
                    <a:pt x="92" y="92"/>
                    <a:pt x="90" y="95"/>
                  </a:cubicBezTo>
                  <a:cubicBezTo>
                    <a:pt x="89" y="97"/>
                    <a:pt x="84" y="95"/>
                    <a:pt x="82" y="96"/>
                  </a:cubicBezTo>
                  <a:cubicBezTo>
                    <a:pt x="80" y="97"/>
                    <a:pt x="83" y="104"/>
                    <a:pt x="81" y="106"/>
                  </a:cubicBezTo>
                  <a:cubicBezTo>
                    <a:pt x="78" y="108"/>
                    <a:pt x="81" y="111"/>
                    <a:pt x="81" y="113"/>
                  </a:cubicBezTo>
                  <a:cubicBezTo>
                    <a:pt x="81" y="116"/>
                    <a:pt x="74" y="112"/>
                    <a:pt x="74" y="114"/>
                  </a:cubicBezTo>
                  <a:cubicBezTo>
                    <a:pt x="74" y="116"/>
                    <a:pt x="68" y="116"/>
                    <a:pt x="67" y="116"/>
                  </a:cubicBezTo>
                  <a:cubicBezTo>
                    <a:pt x="65" y="117"/>
                    <a:pt x="70" y="121"/>
                    <a:pt x="73" y="123"/>
                  </a:cubicBezTo>
                  <a:cubicBezTo>
                    <a:pt x="75" y="125"/>
                    <a:pt x="70" y="127"/>
                    <a:pt x="69" y="125"/>
                  </a:cubicBezTo>
                  <a:cubicBezTo>
                    <a:pt x="69" y="122"/>
                    <a:pt x="65" y="126"/>
                    <a:pt x="60" y="128"/>
                  </a:cubicBezTo>
                  <a:cubicBezTo>
                    <a:pt x="55" y="131"/>
                    <a:pt x="57" y="135"/>
                    <a:pt x="53" y="135"/>
                  </a:cubicBezTo>
                  <a:cubicBezTo>
                    <a:pt x="49" y="135"/>
                    <a:pt x="50" y="141"/>
                    <a:pt x="48" y="143"/>
                  </a:cubicBezTo>
                  <a:cubicBezTo>
                    <a:pt x="45" y="145"/>
                    <a:pt x="46" y="139"/>
                    <a:pt x="42" y="139"/>
                  </a:cubicBezTo>
                  <a:cubicBezTo>
                    <a:pt x="38" y="138"/>
                    <a:pt x="38" y="141"/>
                    <a:pt x="41" y="145"/>
                  </a:cubicBezTo>
                  <a:cubicBezTo>
                    <a:pt x="43" y="148"/>
                    <a:pt x="37" y="145"/>
                    <a:pt x="35" y="148"/>
                  </a:cubicBezTo>
                  <a:cubicBezTo>
                    <a:pt x="33" y="151"/>
                    <a:pt x="26" y="150"/>
                    <a:pt x="25" y="152"/>
                  </a:cubicBezTo>
                  <a:cubicBezTo>
                    <a:pt x="23" y="154"/>
                    <a:pt x="29" y="154"/>
                    <a:pt x="30" y="156"/>
                  </a:cubicBezTo>
                  <a:cubicBezTo>
                    <a:pt x="31" y="158"/>
                    <a:pt x="25" y="157"/>
                    <a:pt x="21" y="156"/>
                  </a:cubicBezTo>
                  <a:cubicBezTo>
                    <a:pt x="18" y="156"/>
                    <a:pt x="19" y="161"/>
                    <a:pt x="16" y="160"/>
                  </a:cubicBezTo>
                  <a:cubicBezTo>
                    <a:pt x="12" y="160"/>
                    <a:pt x="8" y="163"/>
                    <a:pt x="11" y="165"/>
                  </a:cubicBezTo>
                  <a:cubicBezTo>
                    <a:pt x="13" y="167"/>
                    <a:pt x="9" y="168"/>
                    <a:pt x="7" y="166"/>
                  </a:cubicBezTo>
                  <a:cubicBezTo>
                    <a:pt x="5" y="165"/>
                    <a:pt x="3" y="168"/>
                    <a:pt x="2" y="171"/>
                  </a:cubicBezTo>
                  <a:cubicBezTo>
                    <a:pt x="1" y="174"/>
                    <a:pt x="6" y="175"/>
                    <a:pt x="6" y="176"/>
                  </a:cubicBezTo>
                  <a:moveTo>
                    <a:pt x="177" y="49"/>
                  </a:moveTo>
                  <a:cubicBezTo>
                    <a:pt x="177" y="49"/>
                    <a:pt x="177" y="49"/>
                    <a:pt x="177" y="50"/>
                  </a:cubicBezTo>
                  <a:cubicBezTo>
                    <a:pt x="177" y="49"/>
                    <a:pt x="177" y="49"/>
                    <a:pt x="177" y="49"/>
                  </a:cubicBezTo>
                  <a:moveTo>
                    <a:pt x="178" y="50"/>
                  </a:moveTo>
                  <a:cubicBezTo>
                    <a:pt x="178" y="50"/>
                    <a:pt x="178" y="51"/>
                    <a:pt x="179" y="51"/>
                  </a:cubicBezTo>
                  <a:cubicBezTo>
                    <a:pt x="178" y="51"/>
                    <a:pt x="178" y="50"/>
                    <a:pt x="178" y="50"/>
                  </a:cubicBezTo>
                  <a:moveTo>
                    <a:pt x="169" y="43"/>
                  </a:moveTo>
                  <a:cubicBezTo>
                    <a:pt x="169" y="43"/>
                    <a:pt x="169" y="43"/>
                    <a:pt x="169" y="43"/>
                  </a:cubicBezTo>
                  <a:cubicBezTo>
                    <a:pt x="169" y="43"/>
                    <a:pt x="168" y="43"/>
                    <a:pt x="168" y="42"/>
                  </a:cubicBezTo>
                  <a:cubicBezTo>
                    <a:pt x="168" y="43"/>
                    <a:pt x="169" y="43"/>
                    <a:pt x="169" y="43"/>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68"/>
            <p:cNvSpPr>
              <a:spLocks noEditPoints="1"/>
            </p:cNvSpPr>
            <p:nvPr userDrawn="1"/>
          </p:nvSpPr>
          <p:spPr bwMode="auto">
            <a:xfrm>
              <a:off x="19005550" y="3157538"/>
              <a:ext cx="88900" cy="134938"/>
            </a:xfrm>
            <a:custGeom>
              <a:avLst/>
              <a:gdLst>
                <a:gd name="T0" fmla="*/ 16 w 32"/>
                <a:gd name="T1" fmla="*/ 0 h 49"/>
                <a:gd name="T2" fmla="*/ 0 w 32"/>
                <a:gd name="T3" fmla="*/ 16 h 49"/>
                <a:gd name="T4" fmla="*/ 16 w 32"/>
                <a:gd name="T5" fmla="*/ 49 h 49"/>
                <a:gd name="T6" fmla="*/ 32 w 32"/>
                <a:gd name="T7" fmla="*/ 16 h 49"/>
                <a:gd name="T8" fmla="*/ 16 w 32"/>
                <a:gd name="T9" fmla="*/ 0 h 49"/>
                <a:gd name="T10" fmla="*/ 16 w 32"/>
                <a:gd name="T11" fmla="*/ 22 h 49"/>
                <a:gd name="T12" fmla="*/ 9 w 32"/>
                <a:gd name="T13" fmla="*/ 16 h 49"/>
                <a:gd name="T14" fmla="*/ 16 w 32"/>
                <a:gd name="T15" fmla="*/ 9 h 49"/>
                <a:gd name="T16" fmla="*/ 23 w 32"/>
                <a:gd name="T17" fmla="*/ 16 h 49"/>
                <a:gd name="T18" fmla="*/ 16 w 32"/>
                <a:gd name="T19" fmla="*/ 2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49">
                  <a:moveTo>
                    <a:pt x="16" y="0"/>
                  </a:moveTo>
                  <a:cubicBezTo>
                    <a:pt x="7" y="0"/>
                    <a:pt x="0" y="7"/>
                    <a:pt x="0" y="16"/>
                  </a:cubicBezTo>
                  <a:cubicBezTo>
                    <a:pt x="0" y="25"/>
                    <a:pt x="16" y="49"/>
                    <a:pt x="16" y="49"/>
                  </a:cubicBezTo>
                  <a:cubicBezTo>
                    <a:pt x="16" y="49"/>
                    <a:pt x="32" y="25"/>
                    <a:pt x="32" y="16"/>
                  </a:cubicBezTo>
                  <a:cubicBezTo>
                    <a:pt x="32" y="7"/>
                    <a:pt x="25" y="0"/>
                    <a:pt x="16" y="0"/>
                  </a:cubicBezTo>
                  <a:moveTo>
                    <a:pt x="16" y="22"/>
                  </a:moveTo>
                  <a:cubicBezTo>
                    <a:pt x="12" y="22"/>
                    <a:pt x="9" y="19"/>
                    <a:pt x="9" y="16"/>
                  </a:cubicBezTo>
                  <a:cubicBezTo>
                    <a:pt x="9" y="12"/>
                    <a:pt x="12" y="9"/>
                    <a:pt x="16" y="9"/>
                  </a:cubicBezTo>
                  <a:cubicBezTo>
                    <a:pt x="20" y="9"/>
                    <a:pt x="23" y="12"/>
                    <a:pt x="23" y="16"/>
                  </a:cubicBezTo>
                  <a:cubicBezTo>
                    <a:pt x="23" y="19"/>
                    <a:pt x="20" y="22"/>
                    <a:pt x="16" y="22"/>
                  </a:cubicBezTo>
                </a:path>
              </a:pathLst>
            </a:custGeom>
            <a:solidFill>
              <a:srgbClr val="F265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3065703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pos="288" userDrawn="1">
          <p15:clr>
            <a:srgbClr val="C35EA4"/>
          </p15:clr>
        </p15:guide>
        <p15:guide id="2" pos="7546" userDrawn="1">
          <p15:clr>
            <a:srgbClr val="C35EA4"/>
          </p15:clr>
        </p15:guide>
        <p15:guide id="3" orient="horz" pos="302" userDrawn="1">
          <p15:clr>
            <a:srgbClr val="C35EA4"/>
          </p15:clr>
        </p15:guide>
        <p15:guide id="4" orient="horz" pos="4104" userDrawn="1">
          <p15:clr>
            <a:srgbClr val="C35EA4"/>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ltGray">
          <a:xfrm>
            <a:off x="274702" y="1211287"/>
            <a:ext cx="10058336" cy="27431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6304" tIns="109728" rIns="146304" bIns="109728"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702" y="1211287"/>
            <a:ext cx="10056812"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57"/>
            <a:ext cx="10058401"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292386190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57"/>
            <a:ext cx="10058401" cy="1829593"/>
          </a:xfrm>
          <a:noFill/>
        </p:spPr>
        <p:txBody>
          <a:bodyPr lIns="182880" tIns="146304" rIns="182880" bIns="146304">
            <a:noAutofit/>
          </a:bodyPr>
          <a:lstStyle>
            <a:lvl1pPr marL="0" indent="0">
              <a:spcBef>
                <a:spcPts val="0"/>
              </a:spcBef>
              <a:buNone/>
              <a:defRPr sz="3600" spc="0" baseline="0">
                <a:gradFill>
                  <a:gsLst>
                    <a:gs pos="5833">
                      <a:schemeClr val="tx1"/>
                    </a:gs>
                    <a:gs pos="18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170611966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ltGray">
          <a:xfrm>
            <a:off x="274702" y="1211287"/>
            <a:ext cx="10058336" cy="27431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702" y="1211287"/>
            <a:ext cx="10056812"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215941221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28279268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4075357253"/>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762536910"/>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296897"/>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90270825"/>
      </p:ext>
    </p:extLst>
  </p:cSld>
  <p:clrMap bg1="dk1" tx1="lt1" bg2="dk2" tx2="lt2" accent1="accent1" accent2="accent2" accent3="accent3" accent4="accent4" accent5="accent5" accent6="accent6" hlink="hlink" folHlink="folHlink"/>
  <p:sldLayoutIdLst>
    <p:sldLayoutId id="2147484183" r:id="rId1"/>
    <p:sldLayoutId id="2147484188" r:id="rId2"/>
    <p:sldLayoutId id="2147484189" r:id="rId3"/>
    <p:sldLayoutId id="2147484105" r:id="rId4"/>
    <p:sldLayoutId id="2147484185" r:id="rId5"/>
    <p:sldLayoutId id="2147484182" r:id="rId6"/>
    <p:sldLayoutId id="2147484186" r:id="rId7"/>
    <p:sldLayoutId id="2147484130" r:id="rId8"/>
    <p:sldLayoutId id="2147484101" r:id="rId9"/>
    <p:sldLayoutId id="2147484102" r:id="rId10"/>
    <p:sldLayoutId id="2147484098" r:id="rId11"/>
    <p:sldLayoutId id="2147484086" r:id="rId12"/>
    <p:sldLayoutId id="2147484100" r:id="rId13"/>
    <p:sldLayoutId id="2147484089" r:id="rId14"/>
    <p:sldLayoutId id="2147484106" r:id="rId15"/>
    <p:sldLayoutId id="2147484092" r:id="rId16"/>
    <p:sldLayoutId id="2147484093" r:id="rId17"/>
    <p:sldLayoutId id="2147484127" r:id="rId18"/>
    <p:sldLayoutId id="2147484128" r:id="rId19"/>
    <p:sldLayoutId id="2147484129" r:id="rId20"/>
    <p:sldLayoutId id="2147484094" r:id="rId21"/>
    <p:sldLayoutId id="2147484096" r:id="rId22"/>
    <p:sldLayoutId id="2147484193" r:id="rId23"/>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userDrawn="1">
          <p15:clr>
            <a:srgbClr val="5ACBF0"/>
          </p15:clr>
        </p15:guide>
        <p15:guide id="2" pos="173" userDrawn="1">
          <p15:clr>
            <a:srgbClr val="5ACBF0"/>
          </p15:clr>
        </p15:guide>
        <p15:guide id="3" orient="horz" pos="763" userDrawn="1">
          <p15:clr>
            <a:srgbClr val="A4A3A4"/>
          </p15:clr>
        </p15:guide>
        <p15:guide id="4" orient="horz" pos="1339" userDrawn="1">
          <p15:clr>
            <a:srgbClr val="A4A3A4"/>
          </p15:clr>
        </p15:guide>
        <p15:guide id="5" orient="horz" pos="1915" userDrawn="1">
          <p15:clr>
            <a:srgbClr val="A4A3A4"/>
          </p15:clr>
        </p15:guide>
        <p15:guide id="6" orient="horz" pos="2491" userDrawn="1">
          <p15:clr>
            <a:srgbClr val="A4A3A4"/>
          </p15:clr>
        </p15:guide>
        <p15:guide id="7" orient="horz" pos="3067" userDrawn="1">
          <p15:clr>
            <a:srgbClr val="A4A3A4"/>
          </p15:clr>
        </p15:guide>
        <p15:guide id="8" orient="horz" pos="3643" userDrawn="1">
          <p15:clr>
            <a:srgbClr val="A4A3A4"/>
          </p15:clr>
        </p15:guide>
        <p15:guide id="9" orient="horz" pos="4219" userDrawn="1">
          <p15:clr>
            <a:srgbClr val="5ACBF0"/>
          </p15:clr>
        </p15:guide>
        <p15:guide id="10" pos="749" userDrawn="1">
          <p15:clr>
            <a:srgbClr val="A4A3A4"/>
          </p15:clr>
        </p15:guide>
        <p15:guide id="11" pos="1325" userDrawn="1">
          <p15:clr>
            <a:srgbClr val="A4A3A4"/>
          </p15:clr>
        </p15:guide>
        <p15:guide id="12" pos="1901" userDrawn="1">
          <p15:clr>
            <a:srgbClr val="A4A3A4"/>
          </p15:clr>
        </p15:guide>
        <p15:guide id="13" pos="2477" userDrawn="1">
          <p15:clr>
            <a:srgbClr val="A4A3A4"/>
          </p15:clr>
        </p15:guide>
        <p15:guide id="14" pos="3053" userDrawn="1">
          <p15:clr>
            <a:srgbClr val="A4A3A4"/>
          </p15:clr>
        </p15:guide>
        <p15:guide id="15" pos="3629" userDrawn="1">
          <p15:clr>
            <a:srgbClr val="A4A3A4"/>
          </p15:clr>
        </p15:guide>
        <p15:guide id="16" pos="4205" userDrawn="1">
          <p15:clr>
            <a:srgbClr val="A4A3A4"/>
          </p15:clr>
        </p15:guide>
        <p15:guide id="17" pos="4781" userDrawn="1">
          <p15:clr>
            <a:srgbClr val="A4A3A4"/>
          </p15:clr>
        </p15:guide>
        <p15:guide id="18" pos="5357" userDrawn="1">
          <p15:clr>
            <a:srgbClr val="A4A3A4"/>
          </p15:clr>
        </p15:guide>
        <p15:guide id="19" pos="5933" userDrawn="1">
          <p15:clr>
            <a:srgbClr val="A4A3A4"/>
          </p15:clr>
        </p15:guide>
        <p15:guide id="20" pos="6509" userDrawn="1">
          <p15:clr>
            <a:srgbClr val="A4A3A4"/>
          </p15:clr>
        </p15:guide>
        <p15:guide id="21" pos="7085" userDrawn="1">
          <p15:clr>
            <a:srgbClr val="A4A3A4"/>
          </p15:clr>
        </p15:guide>
        <p15:guide id="22" pos="7661" userDrawn="1">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23.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24.xml"/><Relationship Id="rId1" Type="http://schemas.openxmlformats.org/officeDocument/2006/relationships/slideLayout" Target="../slideLayouts/slideLayout11.xml"/><Relationship Id="rId4" Type="http://schemas.openxmlformats.org/officeDocument/2006/relationships/image" Target="../media/image23.jp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26.xml"/><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11.xml"/><Relationship Id="rId1" Type="http://schemas.openxmlformats.org/officeDocument/2006/relationships/customXml" Target="../../customXml/item2.xm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8.xml"/><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7.xml"/><Relationship Id="rId5" Type="http://schemas.openxmlformats.org/officeDocument/2006/relationships/image" Target="../media/image7.jpg"/><Relationship Id="rId4" Type="http://schemas.openxmlformats.org/officeDocument/2006/relationships/image" Target="../media/image6.jpeg"/></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0.xml"/><Relationship Id="rId1" Type="http://schemas.openxmlformats.org/officeDocument/2006/relationships/slideLayout" Target="../slideLayouts/slideLayout11.xml"/><Relationship Id="rId4" Type="http://schemas.openxmlformats.org/officeDocument/2006/relationships/image" Target="../media/image27.jp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8.jpg"/><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8" Type="http://schemas.openxmlformats.org/officeDocument/2006/relationships/image" Target="../media/image34.jpeg"/><Relationship Id="rId3" Type="http://schemas.openxmlformats.org/officeDocument/2006/relationships/image" Target="../media/image29.png"/><Relationship Id="rId7" Type="http://schemas.openxmlformats.org/officeDocument/2006/relationships/image" Target="../media/image33.jpeg"/><Relationship Id="rId2" Type="http://schemas.openxmlformats.org/officeDocument/2006/relationships/notesSlide" Target="../notesSlides/notesSlide33.xml"/><Relationship Id="rId1" Type="http://schemas.openxmlformats.org/officeDocument/2006/relationships/slideLayout" Target="../slideLayouts/slideLayout16.xml"/><Relationship Id="rId6" Type="http://schemas.openxmlformats.org/officeDocument/2006/relationships/image" Target="../media/image32.jpeg"/><Relationship Id="rId5" Type="http://schemas.openxmlformats.org/officeDocument/2006/relationships/image" Target="../media/image31.jpeg"/><Relationship Id="rId4" Type="http://schemas.openxmlformats.org/officeDocument/2006/relationships/image" Target="../media/image30.png"/><Relationship Id="rId9" Type="http://schemas.openxmlformats.org/officeDocument/2006/relationships/image" Target="../media/image35.jpeg"/></Relationships>
</file>

<file path=ppt/slides/_rels/slide3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4.xml"/><Relationship Id="rId1" Type="http://schemas.openxmlformats.org/officeDocument/2006/relationships/slideLayout" Target="../slideLayouts/slideLayout16.xml"/><Relationship Id="rId5" Type="http://schemas.openxmlformats.org/officeDocument/2006/relationships/image" Target="../media/image38.png"/><Relationship Id="rId4" Type="http://schemas.openxmlformats.org/officeDocument/2006/relationships/image" Target="../media/image37.png"/></Relationships>
</file>

<file path=ppt/slides/_rels/slide3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5.xml"/><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jpeg"/><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image" Target="../media/image11.jpeg"/><Relationship Id="rId5" Type="http://schemas.openxmlformats.org/officeDocument/2006/relationships/image" Target="../media/image10.jpe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8" Type="http://schemas.openxmlformats.org/officeDocument/2006/relationships/image" Target="../media/image18.jpg"/><Relationship Id="rId3" Type="http://schemas.openxmlformats.org/officeDocument/2006/relationships/image" Target="../media/image13.jpg"/><Relationship Id="rId7" Type="http://schemas.openxmlformats.org/officeDocument/2006/relationships/image" Target="../media/image17.jpg"/><Relationship Id="rId2" Type="http://schemas.openxmlformats.org/officeDocument/2006/relationships/notesSlide" Target="../notesSlides/notesSlide6.xml"/><Relationship Id="rId1" Type="http://schemas.openxmlformats.org/officeDocument/2006/relationships/slideLayout" Target="../slideLayouts/slideLayout11.xml"/><Relationship Id="rId6" Type="http://schemas.openxmlformats.org/officeDocument/2006/relationships/image" Target="../media/image16.jpg"/><Relationship Id="rId5" Type="http://schemas.openxmlformats.org/officeDocument/2006/relationships/image" Target="../media/image15.jpg"/><Relationship Id="rId4" Type="http://schemas.openxmlformats.org/officeDocument/2006/relationships/image" Target="../media/image14.jp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989077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Rectangle 2"/>
          <p:cNvSpPr/>
          <p:nvPr/>
        </p:nvSpPr>
        <p:spPr>
          <a:xfrm>
            <a:off x="1409064" y="2180445"/>
            <a:ext cx="3151211" cy="2859984"/>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904" dirty="0">
                <a:solidFill>
                  <a:schemeClr val="tx1">
                    <a:lumMod val="75000"/>
                  </a:schemeClr>
                </a:solidFill>
                <a:latin typeface="Times New Roman" panose="02020603050405020304" pitchFamily="18" charset="0"/>
                <a:cs typeface="Times New Roman" panose="02020603050405020304" pitchFamily="18" charset="0"/>
              </a:rPr>
              <a:t>Control</a:t>
            </a:r>
            <a:endParaRPr lang="en-US" sz="5440" dirty="0">
              <a:solidFill>
                <a:schemeClr val="tx1">
                  <a:lumMod val="75000"/>
                </a:schemeClr>
              </a:solidFill>
            </a:endParaRPr>
          </a:p>
        </p:txBody>
      </p:sp>
      <p:sp>
        <p:nvSpPr>
          <p:cNvPr id="4" name="Rectangle 3"/>
          <p:cNvSpPr/>
          <p:nvPr/>
        </p:nvSpPr>
        <p:spPr>
          <a:xfrm>
            <a:off x="6926968" y="2180445"/>
            <a:ext cx="3993144" cy="2859984"/>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5440" dirty="0">
                <a:solidFill>
                  <a:schemeClr val="tx2"/>
                </a:solidFill>
                <a:latin typeface="Times New Roman" panose="02020603050405020304" pitchFamily="18" charset="0"/>
                <a:cs typeface="Times New Roman" panose="02020603050405020304" pitchFamily="18" charset="0"/>
              </a:rPr>
              <a:t>Environment</a:t>
            </a:r>
            <a:endParaRPr lang="en-US" sz="4896" dirty="0">
              <a:solidFill>
                <a:schemeClr val="tx2"/>
              </a:solidFill>
            </a:endParaRPr>
          </a:p>
        </p:txBody>
      </p:sp>
      <p:cxnSp>
        <p:nvCxnSpPr>
          <p:cNvPr id="7" name="Straight Connector 6"/>
          <p:cNvCxnSpPr/>
          <p:nvPr/>
        </p:nvCxnSpPr>
        <p:spPr>
          <a:xfrm>
            <a:off x="985296" y="2192959"/>
            <a:ext cx="10256564" cy="1"/>
          </a:xfrm>
          <a:prstGeom prst="line">
            <a:avLst/>
          </a:prstGeom>
          <a:ln>
            <a:solidFill>
              <a:srgbClr val="D8C8BA"/>
            </a:solidFill>
            <a:prstDash val="dash"/>
          </a:ln>
        </p:spPr>
        <p:style>
          <a:lnRef idx="1">
            <a:schemeClr val="accent4"/>
          </a:lnRef>
          <a:fillRef idx="0">
            <a:schemeClr val="accent4"/>
          </a:fillRef>
          <a:effectRef idx="0">
            <a:schemeClr val="accent4"/>
          </a:effectRef>
          <a:fontRef idx="minor">
            <a:schemeClr val="tx1"/>
          </a:fontRef>
        </p:style>
      </p:cxnSp>
      <p:cxnSp>
        <p:nvCxnSpPr>
          <p:cNvPr id="8" name="Straight Connector 7"/>
          <p:cNvCxnSpPr/>
          <p:nvPr/>
        </p:nvCxnSpPr>
        <p:spPr>
          <a:xfrm>
            <a:off x="985296" y="5144053"/>
            <a:ext cx="10256564" cy="1"/>
          </a:xfrm>
          <a:prstGeom prst="line">
            <a:avLst/>
          </a:prstGeom>
          <a:ln>
            <a:solidFill>
              <a:srgbClr val="D8C8BA"/>
            </a:solidFill>
            <a:prstDash val="dash"/>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939209775"/>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638" y="2125662"/>
            <a:ext cx="12417780" cy="1831975"/>
          </a:xfrm>
        </p:spPr>
        <p:txBody>
          <a:bodyPr/>
          <a:lstStyle/>
          <a:p>
            <a:r>
              <a:rPr lang="en-US" sz="6600" dirty="0" smtClean="0"/>
              <a:t>Do you care about </a:t>
            </a:r>
            <a:r>
              <a:rPr lang="en-US" sz="6600" smtClean="0"/>
              <a:t>control?</a:t>
            </a:r>
            <a:r>
              <a:rPr lang="en-US" sz="6600" dirty="0" smtClean="0"/>
              <a:t/>
            </a:r>
            <a:br>
              <a:rPr lang="en-US" sz="6600" dirty="0" smtClean="0"/>
            </a:br>
            <a:r>
              <a:rPr lang="en-US" sz="6600" dirty="0" smtClean="0"/>
              <a:t>Or your team’s environment?</a:t>
            </a:r>
            <a:endParaRPr lang="en-US" sz="6600" dirty="0"/>
          </a:p>
        </p:txBody>
      </p:sp>
    </p:spTree>
    <p:extLst>
      <p:ext uri="{BB962C8B-B14F-4D97-AF65-F5344CB8AC3E}">
        <p14:creationId xmlns:p14="http://schemas.microsoft.com/office/powerpoint/2010/main" val="4099553092"/>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Retrospectives</a:t>
            </a:r>
            <a:endParaRPr lang="en-US" dirty="0"/>
          </a:p>
        </p:txBody>
      </p:sp>
      <p:sp>
        <p:nvSpPr>
          <p:cNvPr id="4" name="Text Placeholder 3"/>
          <p:cNvSpPr>
            <a:spLocks noGrp="1"/>
          </p:cNvSpPr>
          <p:nvPr>
            <p:ph type="body" sz="quarter" idx="10"/>
          </p:nvPr>
        </p:nvSpPr>
        <p:spPr>
          <a:xfrm>
            <a:off x="274638" y="1212850"/>
            <a:ext cx="5840412" cy="3754874"/>
          </a:xfrm>
        </p:spPr>
        <p:txBody>
          <a:bodyPr/>
          <a:lstStyle/>
          <a:p>
            <a:endParaRPr lang="en-US" dirty="0" smtClean="0"/>
          </a:p>
          <a:p>
            <a:r>
              <a:rPr lang="en-US" dirty="0"/>
              <a:t>At regular intervals, the team reflects on how </a:t>
            </a:r>
            <a:r>
              <a:rPr lang="en-US" dirty="0" smtClean="0"/>
              <a:t>to </a:t>
            </a:r>
            <a:r>
              <a:rPr lang="en-US" dirty="0"/>
              <a:t>become more effective, then tunes and adjusts </a:t>
            </a:r>
            <a:r>
              <a:rPr lang="en-US" dirty="0" smtClean="0"/>
              <a:t>its </a:t>
            </a:r>
            <a:r>
              <a:rPr lang="en-US" dirty="0"/>
              <a:t>behavior accordingly. </a:t>
            </a: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90683" y="755650"/>
            <a:ext cx="5088067" cy="3393701"/>
          </a:xfrm>
          <a:prstGeom prst="rect">
            <a:avLst/>
          </a:prstGeom>
        </p:spPr>
      </p:pic>
      <p:sp>
        <p:nvSpPr>
          <p:cNvPr id="10" name="Rectangle 9"/>
          <p:cNvSpPr/>
          <p:nvPr/>
        </p:nvSpPr>
        <p:spPr bwMode="auto">
          <a:xfrm>
            <a:off x="6690683" y="4297505"/>
            <a:ext cx="2472367" cy="18795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defTabSz="914099" fontAlgn="base">
              <a:spcBef>
                <a:spcPct val="0"/>
              </a:spcBef>
              <a:spcAft>
                <a:spcPct val="0"/>
              </a:spcAft>
            </a:pPr>
            <a:r>
              <a:rPr lang="en-US" sz="2800" spc="-50" dirty="0" smtClean="0">
                <a:gradFill>
                  <a:gsLst>
                    <a:gs pos="0">
                      <a:srgbClr val="FFFFFF"/>
                    </a:gs>
                    <a:gs pos="100000">
                      <a:srgbClr val="FFFFFF"/>
                    </a:gs>
                  </a:gsLst>
                  <a:lin ang="5400000" scaled="0"/>
                </a:gradFill>
                <a:ea typeface="Segoe UI" pitchFamily="34" charset="0"/>
                <a:cs typeface="Segoe UI" pitchFamily="34" charset="0"/>
              </a:rPr>
              <a:t>Tune and adjust</a:t>
            </a:r>
            <a:endParaRPr lang="en-US" sz="2800" spc="-50" dirty="0">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p:cNvSpPr/>
          <p:nvPr/>
        </p:nvSpPr>
        <p:spPr bwMode="auto">
          <a:xfrm>
            <a:off x="9306383" y="4297505"/>
            <a:ext cx="2472367" cy="187958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defTabSz="914099" fontAlgn="base">
              <a:spcBef>
                <a:spcPct val="0"/>
              </a:spcBef>
              <a:spcAft>
                <a:spcPct val="0"/>
              </a:spcAft>
            </a:pPr>
            <a:r>
              <a:rPr lang="en-US" sz="2800" spc="-50" dirty="0" smtClean="0">
                <a:gradFill>
                  <a:gsLst>
                    <a:gs pos="0">
                      <a:srgbClr val="FFFFFF"/>
                    </a:gs>
                    <a:gs pos="100000">
                      <a:srgbClr val="FFFFFF"/>
                    </a:gs>
                  </a:gsLst>
                  <a:lin ang="5400000" scaled="0"/>
                </a:gradFill>
                <a:ea typeface="Segoe UI" pitchFamily="34" charset="0"/>
                <a:cs typeface="Segoe UI" pitchFamily="34" charset="0"/>
              </a:rPr>
              <a:t>The teams behavior</a:t>
            </a:r>
            <a:endParaRPr lang="en-US" sz="2800" spc="-5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9210182"/>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Retrospectives</a:t>
            </a:r>
            <a:endParaRPr lang="en-US" dirty="0"/>
          </a:p>
        </p:txBody>
      </p:sp>
      <p:sp>
        <p:nvSpPr>
          <p:cNvPr id="4" name="TextBox 3"/>
          <p:cNvSpPr txBox="1"/>
          <p:nvPr/>
        </p:nvSpPr>
        <p:spPr>
          <a:xfrm>
            <a:off x="3260754" y="5146052"/>
            <a:ext cx="1809207" cy="418576"/>
          </a:xfrm>
          <a:prstGeom prst="rect">
            <a:avLst/>
          </a:prstGeom>
          <a:noFill/>
        </p:spPr>
        <p:txBody>
          <a:bodyPr wrap="square" lIns="0" tIns="0" rIns="0" bIns="0" rtlCol="0">
            <a:spAutoFit/>
          </a:bodyPr>
          <a:lstStyle/>
          <a:p>
            <a:pPr algn="ctr"/>
            <a:r>
              <a:rPr lang="en-US" sz="2720" dirty="0">
                <a:gradFill>
                  <a:gsLst>
                    <a:gs pos="0">
                      <a:srgbClr val="FFFFFF"/>
                    </a:gs>
                    <a:gs pos="86000">
                      <a:srgbClr val="FFFFFF"/>
                    </a:gs>
                  </a:gsLst>
                  <a:lin ang="5400000" scaled="0"/>
                </a:gradFill>
                <a:latin typeface="Segoe UI Light" panose="020B0502040204020203" pitchFamily="34" charset="0"/>
                <a:cs typeface="Segoe UI Light" panose="020B0502040204020203" pitchFamily="34" charset="0"/>
              </a:rPr>
              <a:t>Feb</a:t>
            </a:r>
          </a:p>
        </p:txBody>
      </p:sp>
      <p:sp>
        <p:nvSpPr>
          <p:cNvPr id="5" name="TextBox 4"/>
          <p:cNvSpPr txBox="1"/>
          <p:nvPr/>
        </p:nvSpPr>
        <p:spPr>
          <a:xfrm>
            <a:off x="105849" y="5151565"/>
            <a:ext cx="1204696" cy="418576"/>
          </a:xfrm>
          <a:prstGeom prst="rect">
            <a:avLst/>
          </a:prstGeom>
          <a:noFill/>
        </p:spPr>
        <p:txBody>
          <a:bodyPr wrap="square" lIns="0" tIns="0" rIns="0" bIns="0" rtlCol="0">
            <a:spAutoFit/>
          </a:bodyPr>
          <a:lstStyle/>
          <a:p>
            <a:pPr algn="ctr"/>
            <a:r>
              <a:rPr lang="en-US" sz="2720" dirty="0">
                <a:gradFill>
                  <a:gsLst>
                    <a:gs pos="0">
                      <a:srgbClr val="FFFFFF"/>
                    </a:gs>
                    <a:gs pos="86000">
                      <a:srgbClr val="FFFFFF"/>
                    </a:gs>
                  </a:gsLst>
                  <a:lin ang="5400000" scaled="0"/>
                </a:gradFill>
                <a:latin typeface="Segoe UI Light" panose="020B0502040204020203" pitchFamily="34" charset="0"/>
                <a:cs typeface="Segoe UI Light" panose="020B0502040204020203" pitchFamily="34" charset="0"/>
              </a:rPr>
              <a:t>Jan</a:t>
            </a:r>
          </a:p>
        </p:txBody>
      </p:sp>
      <p:cxnSp>
        <p:nvCxnSpPr>
          <p:cNvPr id="6" name="Straight Connector 5"/>
          <p:cNvCxnSpPr/>
          <p:nvPr/>
        </p:nvCxnSpPr>
        <p:spPr>
          <a:xfrm>
            <a:off x="708197" y="4985508"/>
            <a:ext cx="10176812" cy="0"/>
          </a:xfrm>
          <a:prstGeom prst="line">
            <a:avLst/>
          </a:prstGeom>
          <a:ln w="19050">
            <a:solidFill>
              <a:schemeClr val="tx2">
                <a:lumMod val="65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V="1">
            <a:off x="708197" y="4697849"/>
            <a:ext cx="0" cy="296143"/>
          </a:xfrm>
          <a:prstGeom prst="line">
            <a:avLst/>
          </a:prstGeom>
          <a:ln w="19050">
            <a:solidFill>
              <a:schemeClr val="tx2">
                <a:lumMod val="6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V="1">
            <a:off x="4098130" y="4696892"/>
            <a:ext cx="0" cy="296143"/>
          </a:xfrm>
          <a:prstGeom prst="line">
            <a:avLst/>
          </a:prstGeom>
          <a:ln w="19050">
            <a:solidFill>
              <a:schemeClr val="tx2">
                <a:lumMod val="6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V="1">
            <a:off x="7488063" y="4689367"/>
            <a:ext cx="0" cy="296143"/>
          </a:xfrm>
          <a:prstGeom prst="line">
            <a:avLst/>
          </a:prstGeom>
          <a:ln w="19050">
            <a:solidFill>
              <a:schemeClr val="tx2">
                <a:lumMod val="65000"/>
              </a:schemeClr>
            </a:solidFill>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6574308" y="5140122"/>
            <a:ext cx="1827510" cy="418576"/>
          </a:xfrm>
          <a:prstGeom prst="rect">
            <a:avLst/>
          </a:prstGeom>
          <a:noFill/>
        </p:spPr>
        <p:txBody>
          <a:bodyPr wrap="square" lIns="0" tIns="0" rIns="0" bIns="0" rtlCol="0">
            <a:spAutoFit/>
          </a:bodyPr>
          <a:lstStyle/>
          <a:p>
            <a:pPr algn="ctr"/>
            <a:r>
              <a:rPr lang="en-US" sz="2720" dirty="0">
                <a:gradFill>
                  <a:gsLst>
                    <a:gs pos="0">
                      <a:srgbClr val="FFFFFF"/>
                    </a:gs>
                    <a:gs pos="86000">
                      <a:srgbClr val="FFFFFF"/>
                    </a:gs>
                  </a:gsLst>
                  <a:lin ang="5400000" scaled="0"/>
                </a:gradFill>
                <a:latin typeface="Segoe UI Light" panose="020B0502040204020203" pitchFamily="34" charset="0"/>
                <a:cs typeface="Segoe UI Light" panose="020B0502040204020203" pitchFamily="34" charset="0"/>
              </a:rPr>
              <a:t>Mar</a:t>
            </a:r>
          </a:p>
        </p:txBody>
      </p:sp>
      <p:sp>
        <p:nvSpPr>
          <p:cNvPr id="11" name="Rectangle 10"/>
          <p:cNvSpPr/>
          <p:nvPr/>
        </p:nvSpPr>
        <p:spPr bwMode="auto">
          <a:xfrm>
            <a:off x="708195" y="1891182"/>
            <a:ext cx="8170368" cy="686542"/>
          </a:xfrm>
          <a:prstGeom prst="rect">
            <a:avLst/>
          </a:prstGeom>
          <a:solidFill>
            <a:schemeClr val="accent2"/>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373041" tIns="62171" rIns="124342" bIns="62171" numCol="1" rtlCol="0" anchor="ctr" anchorCtr="0" compatLnSpc="1">
            <a:prstTxWarp prst="textNoShape">
              <a:avLst/>
            </a:prstTxWarp>
          </a:bodyPr>
          <a:lstStyle/>
          <a:p>
            <a:pPr defTabSz="1243083" fontAlgn="base">
              <a:spcBef>
                <a:spcPct val="0"/>
              </a:spcBef>
              <a:spcAft>
                <a:spcPct val="0"/>
              </a:spcAft>
            </a:pPr>
            <a:r>
              <a:rPr lang="en-US" sz="3200" b="1"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rPr>
              <a:t>TFS 2008</a:t>
            </a:r>
          </a:p>
        </p:txBody>
      </p:sp>
      <p:sp>
        <p:nvSpPr>
          <p:cNvPr id="12" name="Rectangle 11"/>
          <p:cNvSpPr/>
          <p:nvPr/>
        </p:nvSpPr>
        <p:spPr bwMode="auto">
          <a:xfrm>
            <a:off x="708194" y="2752863"/>
            <a:ext cx="4890176" cy="686542"/>
          </a:xfrm>
          <a:prstGeom prst="rect">
            <a:avLst/>
          </a:prstGeom>
          <a:solidFill>
            <a:schemeClr val="accent2"/>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373041" tIns="62171" rIns="124342" bIns="62171" numCol="1" rtlCol="0" anchor="ctr" anchorCtr="0" compatLnSpc="1">
            <a:prstTxWarp prst="textNoShape">
              <a:avLst/>
            </a:prstTxWarp>
          </a:bodyPr>
          <a:lstStyle/>
          <a:p>
            <a:pPr defTabSz="1243083" fontAlgn="base">
              <a:spcBef>
                <a:spcPct val="0"/>
              </a:spcBef>
              <a:spcAft>
                <a:spcPct val="0"/>
              </a:spcAft>
            </a:pPr>
            <a:r>
              <a:rPr lang="en-US" sz="3200" b="1"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rPr>
              <a:t>TFS 2010</a:t>
            </a:r>
          </a:p>
        </p:txBody>
      </p:sp>
      <p:sp>
        <p:nvSpPr>
          <p:cNvPr id="13" name="Rectangle 12"/>
          <p:cNvSpPr/>
          <p:nvPr/>
        </p:nvSpPr>
        <p:spPr bwMode="auto">
          <a:xfrm>
            <a:off x="708197" y="3648063"/>
            <a:ext cx="2445085" cy="686542"/>
          </a:xfrm>
          <a:prstGeom prst="rect">
            <a:avLst/>
          </a:prstGeom>
          <a:solidFill>
            <a:schemeClr val="accent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373041" tIns="62171" rIns="124342" bIns="62171" numCol="1" rtlCol="0" anchor="ctr" anchorCtr="0" compatLnSpc="1">
            <a:prstTxWarp prst="textNoShape">
              <a:avLst/>
            </a:prstTxWarp>
          </a:bodyPr>
          <a:lstStyle/>
          <a:p>
            <a:pPr defTabSz="1243083" fontAlgn="base">
              <a:spcBef>
                <a:spcPct val="0"/>
              </a:spcBef>
              <a:spcAft>
                <a:spcPct val="0"/>
              </a:spcAft>
            </a:pPr>
            <a:r>
              <a:rPr lang="en-US" sz="3200" b="1"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rPr>
              <a:t>TFS 2012</a:t>
            </a:r>
          </a:p>
        </p:txBody>
      </p:sp>
      <p:cxnSp>
        <p:nvCxnSpPr>
          <p:cNvPr id="14" name="Straight Connector 13"/>
          <p:cNvCxnSpPr/>
          <p:nvPr/>
        </p:nvCxnSpPr>
        <p:spPr>
          <a:xfrm flipV="1">
            <a:off x="10877997" y="4689572"/>
            <a:ext cx="0" cy="296143"/>
          </a:xfrm>
          <a:prstGeom prst="line">
            <a:avLst/>
          </a:prstGeom>
          <a:ln w="19050">
            <a:solidFill>
              <a:schemeClr val="tx2">
                <a:lumMod val="65000"/>
              </a:schemeClr>
            </a:solidFill>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bwMode="auto">
          <a:xfrm>
            <a:off x="5571385" y="2752863"/>
            <a:ext cx="3833357" cy="686542"/>
          </a:xfrm>
          <a:prstGeom prst="rect">
            <a:avLst/>
          </a:prstGeom>
          <a:no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373041" tIns="62171" rIns="124342" bIns="62171" numCol="1" rtlCol="0" anchor="ctr" anchorCtr="0" compatLnSpc="1">
            <a:prstTxWarp prst="textNoShape">
              <a:avLst/>
            </a:prstTxWarp>
          </a:bodyPr>
          <a:lstStyle/>
          <a:p>
            <a:pPr defTabSz="1243083" fontAlgn="base">
              <a:spcBef>
                <a:spcPct val="0"/>
              </a:spcBef>
              <a:spcAft>
                <a:spcPct val="0"/>
              </a:spcAft>
            </a:pPr>
            <a:r>
              <a:rPr lang="en-US" sz="2720" dirty="0">
                <a:solidFill>
                  <a:srgbClr val="FFFFFF"/>
                </a:solidFill>
                <a:latin typeface="Segoe UI Light" panose="020B0502040204020203" pitchFamily="34" charset="0"/>
                <a:cs typeface="Segoe UI Light" panose="020B0502040204020203" pitchFamily="34" charset="0"/>
              </a:rPr>
              <a:t>6 weeks</a:t>
            </a:r>
          </a:p>
        </p:txBody>
      </p:sp>
      <p:sp>
        <p:nvSpPr>
          <p:cNvPr id="16" name="Rectangle 15"/>
          <p:cNvSpPr/>
          <p:nvPr/>
        </p:nvSpPr>
        <p:spPr bwMode="auto">
          <a:xfrm>
            <a:off x="8878563" y="1891182"/>
            <a:ext cx="3833357" cy="686542"/>
          </a:xfrm>
          <a:prstGeom prst="rect">
            <a:avLst/>
          </a:prstGeom>
          <a:no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373041" tIns="62171" rIns="124342" bIns="62171" numCol="1" rtlCol="0" anchor="ctr" anchorCtr="0" compatLnSpc="1">
            <a:prstTxWarp prst="textNoShape">
              <a:avLst/>
            </a:prstTxWarp>
          </a:bodyPr>
          <a:lstStyle/>
          <a:p>
            <a:pPr defTabSz="1243083" fontAlgn="base">
              <a:spcBef>
                <a:spcPct val="0"/>
              </a:spcBef>
              <a:spcAft>
                <a:spcPct val="0"/>
              </a:spcAft>
            </a:pPr>
            <a:r>
              <a:rPr lang="en-US" sz="2720" dirty="0">
                <a:solidFill>
                  <a:srgbClr val="FFFFFF"/>
                </a:solidFill>
                <a:latin typeface="Segoe UI Light" panose="020B0502040204020203" pitchFamily="34" charset="0"/>
                <a:cs typeface="Segoe UI Light" panose="020B0502040204020203" pitchFamily="34" charset="0"/>
              </a:rPr>
              <a:t>10 – 12 weeks</a:t>
            </a:r>
          </a:p>
        </p:txBody>
      </p:sp>
      <p:sp>
        <p:nvSpPr>
          <p:cNvPr id="17" name="Rectangle 16"/>
          <p:cNvSpPr/>
          <p:nvPr/>
        </p:nvSpPr>
        <p:spPr bwMode="auto">
          <a:xfrm>
            <a:off x="3153284" y="3648063"/>
            <a:ext cx="3833357" cy="686542"/>
          </a:xfrm>
          <a:prstGeom prst="rect">
            <a:avLst/>
          </a:prstGeom>
          <a:no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373041" tIns="62171" rIns="124342" bIns="62171" numCol="1" rtlCol="0" anchor="ctr" anchorCtr="0" compatLnSpc="1">
            <a:prstTxWarp prst="textNoShape">
              <a:avLst/>
            </a:prstTxWarp>
          </a:bodyPr>
          <a:lstStyle/>
          <a:p>
            <a:pPr defTabSz="1243083" fontAlgn="base">
              <a:spcBef>
                <a:spcPct val="0"/>
              </a:spcBef>
              <a:spcAft>
                <a:spcPct val="0"/>
              </a:spcAft>
            </a:pPr>
            <a:r>
              <a:rPr lang="en-US" sz="2720" dirty="0">
                <a:solidFill>
                  <a:srgbClr val="FFFFFF"/>
                </a:solidFill>
                <a:latin typeface="Segoe UI Light" panose="020B0502040204020203" pitchFamily="34" charset="0"/>
                <a:cs typeface="Segoe UI Light" panose="020B0502040204020203" pitchFamily="34" charset="0"/>
              </a:rPr>
              <a:t>3 weeks</a:t>
            </a:r>
          </a:p>
        </p:txBody>
      </p:sp>
      <p:sp>
        <p:nvSpPr>
          <p:cNvPr id="19" name="TextBox 18"/>
          <p:cNvSpPr txBox="1"/>
          <p:nvPr/>
        </p:nvSpPr>
        <p:spPr>
          <a:xfrm>
            <a:off x="9906163" y="5140122"/>
            <a:ext cx="1827510" cy="418576"/>
          </a:xfrm>
          <a:prstGeom prst="rect">
            <a:avLst/>
          </a:prstGeom>
          <a:noFill/>
        </p:spPr>
        <p:txBody>
          <a:bodyPr wrap="square" lIns="0" tIns="0" rIns="0" bIns="0" rtlCol="0">
            <a:spAutoFit/>
          </a:bodyPr>
          <a:lstStyle/>
          <a:p>
            <a:pPr algn="ctr"/>
            <a:r>
              <a:rPr lang="en-US" sz="2720" dirty="0">
                <a:gradFill>
                  <a:gsLst>
                    <a:gs pos="0">
                      <a:srgbClr val="FFFFFF"/>
                    </a:gs>
                    <a:gs pos="86000">
                      <a:srgbClr val="FFFFFF"/>
                    </a:gs>
                  </a:gsLst>
                  <a:lin ang="5400000" scaled="0"/>
                </a:gradFill>
                <a:latin typeface="Segoe UI Light" panose="020B0502040204020203" pitchFamily="34" charset="0"/>
                <a:cs typeface="Segoe UI Light" panose="020B0502040204020203" pitchFamily="34" charset="0"/>
              </a:rPr>
              <a:t>Apr</a:t>
            </a:r>
          </a:p>
        </p:txBody>
      </p:sp>
    </p:spTree>
    <p:extLst>
      <p:ext uri="{BB962C8B-B14F-4D97-AF65-F5344CB8AC3E}">
        <p14:creationId xmlns:p14="http://schemas.microsoft.com/office/powerpoint/2010/main" val="24330473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5" grpId="0"/>
      <p:bldP spid="1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Retrospectives</a:t>
            </a:r>
            <a:endParaRPr lang="en-US" dirty="0"/>
          </a:p>
        </p:txBody>
      </p:sp>
      <p:sp>
        <p:nvSpPr>
          <p:cNvPr id="4" name="Text Placeholder 3"/>
          <p:cNvSpPr>
            <a:spLocks noGrp="1"/>
          </p:cNvSpPr>
          <p:nvPr>
            <p:ph type="body" sz="quarter" idx="10"/>
          </p:nvPr>
        </p:nvSpPr>
        <p:spPr>
          <a:xfrm>
            <a:off x="274638" y="1212850"/>
            <a:ext cx="5840412" cy="3754874"/>
          </a:xfrm>
        </p:spPr>
        <p:txBody>
          <a:bodyPr/>
          <a:lstStyle/>
          <a:p>
            <a:endParaRPr lang="en-US" dirty="0" smtClean="0"/>
          </a:p>
          <a:p>
            <a:r>
              <a:rPr lang="en-US" dirty="0"/>
              <a:t>At </a:t>
            </a:r>
            <a:r>
              <a:rPr lang="en-US" u="sng" dirty="0"/>
              <a:t>regular intervals</a:t>
            </a:r>
            <a:r>
              <a:rPr lang="en-US" dirty="0"/>
              <a:t>, the team reflects on how </a:t>
            </a:r>
            <a:r>
              <a:rPr lang="en-US" dirty="0" smtClean="0"/>
              <a:t>to </a:t>
            </a:r>
            <a:r>
              <a:rPr lang="en-US" dirty="0"/>
              <a:t>become more effective, then tunes and adjusts </a:t>
            </a:r>
            <a:r>
              <a:rPr lang="en-US" dirty="0" smtClean="0"/>
              <a:t>its </a:t>
            </a:r>
            <a:r>
              <a:rPr lang="en-US" dirty="0"/>
              <a:t>behavior accordingly. </a:t>
            </a: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90683" y="755650"/>
            <a:ext cx="5088067" cy="3393701"/>
          </a:xfrm>
          <a:prstGeom prst="rect">
            <a:avLst/>
          </a:prstGeom>
        </p:spPr>
      </p:pic>
      <p:sp>
        <p:nvSpPr>
          <p:cNvPr id="10" name="Rectangle 9"/>
          <p:cNvSpPr/>
          <p:nvPr/>
        </p:nvSpPr>
        <p:spPr bwMode="auto">
          <a:xfrm>
            <a:off x="6690683" y="4297505"/>
            <a:ext cx="2472367" cy="18795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defTabSz="914099" fontAlgn="base">
              <a:spcBef>
                <a:spcPct val="0"/>
              </a:spcBef>
              <a:spcAft>
                <a:spcPct val="0"/>
              </a:spcAft>
            </a:pPr>
            <a:r>
              <a:rPr lang="en-US" sz="2800" spc="-50" dirty="0" smtClean="0">
                <a:gradFill>
                  <a:gsLst>
                    <a:gs pos="0">
                      <a:srgbClr val="FFFFFF"/>
                    </a:gs>
                    <a:gs pos="100000">
                      <a:srgbClr val="FFFFFF"/>
                    </a:gs>
                  </a:gsLst>
                  <a:lin ang="5400000" scaled="0"/>
                </a:gradFill>
                <a:ea typeface="Segoe UI" pitchFamily="34" charset="0"/>
                <a:cs typeface="Segoe UI" pitchFamily="34" charset="0"/>
              </a:rPr>
              <a:t>Tune and adjust</a:t>
            </a:r>
            <a:endParaRPr lang="en-US" sz="2800" spc="-50" dirty="0">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p:cNvSpPr/>
          <p:nvPr/>
        </p:nvSpPr>
        <p:spPr bwMode="auto">
          <a:xfrm>
            <a:off x="9306383" y="4297505"/>
            <a:ext cx="2472367" cy="187958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defTabSz="914099" fontAlgn="base">
              <a:spcBef>
                <a:spcPct val="0"/>
              </a:spcBef>
              <a:spcAft>
                <a:spcPct val="0"/>
              </a:spcAft>
            </a:pPr>
            <a:r>
              <a:rPr lang="en-US" sz="2800" spc="-50" dirty="0" smtClean="0">
                <a:gradFill>
                  <a:gsLst>
                    <a:gs pos="0">
                      <a:srgbClr val="FFFFFF"/>
                    </a:gs>
                    <a:gs pos="100000">
                      <a:srgbClr val="FFFFFF"/>
                    </a:gs>
                  </a:gsLst>
                  <a:lin ang="5400000" scaled="0"/>
                </a:gradFill>
                <a:ea typeface="Segoe UI" pitchFamily="34" charset="0"/>
                <a:cs typeface="Segoe UI" pitchFamily="34" charset="0"/>
              </a:rPr>
              <a:t>The teams behavior</a:t>
            </a:r>
            <a:endParaRPr lang="en-US" sz="2800" spc="-5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6286823"/>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Retrospectives</a:t>
            </a:r>
            <a:endParaRPr lang="en-US" dirty="0"/>
          </a:p>
        </p:txBody>
      </p:sp>
      <p:sp>
        <p:nvSpPr>
          <p:cNvPr id="4" name="Text Placeholder 3"/>
          <p:cNvSpPr>
            <a:spLocks noGrp="1"/>
          </p:cNvSpPr>
          <p:nvPr>
            <p:ph type="body" sz="quarter" idx="10"/>
          </p:nvPr>
        </p:nvSpPr>
        <p:spPr>
          <a:xfrm>
            <a:off x="274638" y="1212850"/>
            <a:ext cx="5840412" cy="3754874"/>
          </a:xfrm>
        </p:spPr>
        <p:txBody>
          <a:bodyPr/>
          <a:lstStyle/>
          <a:p>
            <a:endParaRPr lang="en-US" dirty="0" smtClean="0"/>
          </a:p>
          <a:p>
            <a:r>
              <a:rPr lang="en-US" dirty="0"/>
              <a:t>At regular intervals, the </a:t>
            </a:r>
            <a:r>
              <a:rPr lang="en-US" u="sng" dirty="0"/>
              <a:t>team reflects </a:t>
            </a:r>
            <a:r>
              <a:rPr lang="en-US" dirty="0"/>
              <a:t>on how </a:t>
            </a:r>
            <a:r>
              <a:rPr lang="en-US" dirty="0" smtClean="0"/>
              <a:t>to </a:t>
            </a:r>
            <a:r>
              <a:rPr lang="en-US" dirty="0"/>
              <a:t>become more effective, then tunes and adjusts </a:t>
            </a:r>
            <a:r>
              <a:rPr lang="en-US" dirty="0" smtClean="0"/>
              <a:t>its </a:t>
            </a:r>
            <a:r>
              <a:rPr lang="en-US" dirty="0"/>
              <a:t>behavior accordingly. </a:t>
            </a: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90683" y="755650"/>
            <a:ext cx="5088067" cy="3393701"/>
          </a:xfrm>
          <a:prstGeom prst="rect">
            <a:avLst/>
          </a:prstGeom>
        </p:spPr>
      </p:pic>
      <p:sp>
        <p:nvSpPr>
          <p:cNvPr id="10" name="Rectangle 9"/>
          <p:cNvSpPr/>
          <p:nvPr/>
        </p:nvSpPr>
        <p:spPr bwMode="auto">
          <a:xfrm>
            <a:off x="6690683" y="4297505"/>
            <a:ext cx="2472367" cy="18795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defTabSz="914099" fontAlgn="base">
              <a:spcBef>
                <a:spcPct val="0"/>
              </a:spcBef>
              <a:spcAft>
                <a:spcPct val="0"/>
              </a:spcAft>
            </a:pPr>
            <a:r>
              <a:rPr lang="en-US" sz="2800" spc="-50" dirty="0" smtClean="0">
                <a:gradFill>
                  <a:gsLst>
                    <a:gs pos="0">
                      <a:srgbClr val="FFFFFF"/>
                    </a:gs>
                    <a:gs pos="100000">
                      <a:srgbClr val="FFFFFF"/>
                    </a:gs>
                  </a:gsLst>
                  <a:lin ang="5400000" scaled="0"/>
                </a:gradFill>
                <a:ea typeface="Segoe UI" pitchFamily="34" charset="0"/>
                <a:cs typeface="Segoe UI" pitchFamily="34" charset="0"/>
              </a:rPr>
              <a:t>Tune and adjust</a:t>
            </a:r>
            <a:endParaRPr lang="en-US" sz="2800" spc="-50" dirty="0">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p:cNvSpPr/>
          <p:nvPr/>
        </p:nvSpPr>
        <p:spPr bwMode="auto">
          <a:xfrm>
            <a:off x="9306383" y="4297505"/>
            <a:ext cx="2472367" cy="187958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defTabSz="914099" fontAlgn="base">
              <a:spcBef>
                <a:spcPct val="0"/>
              </a:spcBef>
              <a:spcAft>
                <a:spcPct val="0"/>
              </a:spcAft>
            </a:pPr>
            <a:r>
              <a:rPr lang="en-US" sz="2800" spc="-50" dirty="0" smtClean="0">
                <a:gradFill>
                  <a:gsLst>
                    <a:gs pos="0">
                      <a:srgbClr val="FFFFFF"/>
                    </a:gs>
                    <a:gs pos="100000">
                      <a:srgbClr val="FFFFFF"/>
                    </a:gs>
                  </a:gsLst>
                  <a:lin ang="5400000" scaled="0"/>
                </a:gradFill>
                <a:ea typeface="Segoe UI" pitchFamily="34" charset="0"/>
                <a:cs typeface="Segoe UI" pitchFamily="34" charset="0"/>
              </a:rPr>
              <a:t>The teams behavior</a:t>
            </a:r>
            <a:endParaRPr lang="en-US" sz="2800" spc="-5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921248316"/>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Retrospectives</a:t>
            </a:r>
            <a:endParaRPr lang="en-US" dirty="0"/>
          </a:p>
        </p:txBody>
      </p:sp>
      <p:sp>
        <p:nvSpPr>
          <p:cNvPr id="4" name="Text Placeholder 3"/>
          <p:cNvSpPr>
            <a:spLocks noGrp="1"/>
          </p:cNvSpPr>
          <p:nvPr>
            <p:ph type="body" sz="quarter" idx="10"/>
          </p:nvPr>
        </p:nvSpPr>
        <p:spPr>
          <a:xfrm>
            <a:off x="274638" y="1212850"/>
            <a:ext cx="5840412" cy="3754874"/>
          </a:xfrm>
        </p:spPr>
        <p:txBody>
          <a:bodyPr/>
          <a:lstStyle/>
          <a:p>
            <a:endParaRPr lang="en-US" dirty="0" smtClean="0"/>
          </a:p>
          <a:p>
            <a:r>
              <a:rPr lang="en-US" dirty="0"/>
              <a:t>At regular intervals, the team reflects on how </a:t>
            </a:r>
            <a:r>
              <a:rPr lang="en-US" dirty="0" smtClean="0"/>
              <a:t>to </a:t>
            </a:r>
            <a:r>
              <a:rPr lang="en-US" dirty="0"/>
              <a:t>become more effective, then </a:t>
            </a:r>
            <a:r>
              <a:rPr lang="en-US" u="sng" dirty="0"/>
              <a:t>tunes and adjusts</a:t>
            </a:r>
            <a:r>
              <a:rPr lang="en-US" dirty="0"/>
              <a:t> </a:t>
            </a:r>
            <a:r>
              <a:rPr lang="en-US" dirty="0" smtClean="0"/>
              <a:t>its </a:t>
            </a:r>
            <a:r>
              <a:rPr lang="en-US" dirty="0"/>
              <a:t>behavior accordingly. </a:t>
            </a: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90683" y="755650"/>
            <a:ext cx="5088067" cy="3393701"/>
          </a:xfrm>
          <a:prstGeom prst="rect">
            <a:avLst/>
          </a:prstGeom>
        </p:spPr>
      </p:pic>
      <p:sp>
        <p:nvSpPr>
          <p:cNvPr id="10" name="Rectangle 9"/>
          <p:cNvSpPr/>
          <p:nvPr/>
        </p:nvSpPr>
        <p:spPr bwMode="auto">
          <a:xfrm>
            <a:off x="6690683" y="4297505"/>
            <a:ext cx="2472367" cy="18795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defTabSz="914099" fontAlgn="base">
              <a:spcBef>
                <a:spcPct val="0"/>
              </a:spcBef>
              <a:spcAft>
                <a:spcPct val="0"/>
              </a:spcAft>
            </a:pPr>
            <a:r>
              <a:rPr lang="en-US" sz="2800" spc="-50" dirty="0" smtClean="0">
                <a:gradFill>
                  <a:gsLst>
                    <a:gs pos="0">
                      <a:srgbClr val="FFFFFF"/>
                    </a:gs>
                    <a:gs pos="100000">
                      <a:srgbClr val="FFFFFF"/>
                    </a:gs>
                  </a:gsLst>
                  <a:lin ang="5400000" scaled="0"/>
                </a:gradFill>
                <a:ea typeface="Segoe UI" pitchFamily="34" charset="0"/>
                <a:cs typeface="Segoe UI" pitchFamily="34" charset="0"/>
              </a:rPr>
              <a:t>Tune and adjust</a:t>
            </a:r>
            <a:endParaRPr lang="en-US" sz="2800" spc="-50" dirty="0">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p:cNvSpPr/>
          <p:nvPr/>
        </p:nvSpPr>
        <p:spPr bwMode="auto">
          <a:xfrm>
            <a:off x="9306383" y="4297505"/>
            <a:ext cx="2472367" cy="187958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defTabSz="914099" fontAlgn="base">
              <a:spcBef>
                <a:spcPct val="0"/>
              </a:spcBef>
              <a:spcAft>
                <a:spcPct val="0"/>
              </a:spcAft>
            </a:pPr>
            <a:r>
              <a:rPr lang="en-US" sz="2800" spc="-50" dirty="0" smtClean="0">
                <a:gradFill>
                  <a:gsLst>
                    <a:gs pos="0">
                      <a:srgbClr val="FFFFFF"/>
                    </a:gs>
                    <a:gs pos="100000">
                      <a:srgbClr val="FFFFFF"/>
                    </a:gs>
                  </a:gsLst>
                  <a:lin ang="5400000" scaled="0"/>
                </a:gradFill>
                <a:ea typeface="Segoe UI" pitchFamily="34" charset="0"/>
                <a:cs typeface="Segoe UI" pitchFamily="34" charset="0"/>
              </a:rPr>
              <a:t>The teams behavior</a:t>
            </a:r>
            <a:endParaRPr lang="en-US" sz="2800" spc="-5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022411843"/>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Retrospectives</a:t>
            </a:r>
            <a:endParaRPr lang="en-US" dirty="0"/>
          </a:p>
        </p:txBody>
      </p:sp>
      <p:sp>
        <p:nvSpPr>
          <p:cNvPr id="4" name="Text Placeholder 3"/>
          <p:cNvSpPr>
            <a:spLocks noGrp="1"/>
          </p:cNvSpPr>
          <p:nvPr>
            <p:ph type="body" sz="quarter" idx="10"/>
          </p:nvPr>
        </p:nvSpPr>
        <p:spPr>
          <a:xfrm>
            <a:off x="274638" y="1212850"/>
            <a:ext cx="5840412" cy="3754874"/>
          </a:xfrm>
        </p:spPr>
        <p:txBody>
          <a:bodyPr/>
          <a:lstStyle/>
          <a:p>
            <a:endParaRPr lang="en-US" dirty="0" smtClean="0"/>
          </a:p>
          <a:p>
            <a:r>
              <a:rPr lang="en-US" dirty="0"/>
              <a:t>At regular intervals, the team reflects on how </a:t>
            </a:r>
            <a:r>
              <a:rPr lang="en-US" dirty="0" smtClean="0"/>
              <a:t>to </a:t>
            </a:r>
            <a:r>
              <a:rPr lang="en-US" dirty="0"/>
              <a:t>become more effective, then tunes and adjusts </a:t>
            </a:r>
            <a:r>
              <a:rPr lang="en-US" u="sng" dirty="0" smtClean="0"/>
              <a:t>its </a:t>
            </a:r>
            <a:r>
              <a:rPr lang="en-US" u="sng" dirty="0"/>
              <a:t>behavior</a:t>
            </a:r>
            <a:r>
              <a:rPr lang="en-US" dirty="0"/>
              <a:t> accordingly. </a:t>
            </a: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90683" y="755650"/>
            <a:ext cx="5088067" cy="3393701"/>
          </a:xfrm>
          <a:prstGeom prst="rect">
            <a:avLst/>
          </a:prstGeom>
        </p:spPr>
      </p:pic>
      <p:sp>
        <p:nvSpPr>
          <p:cNvPr id="10" name="Rectangle 9"/>
          <p:cNvSpPr/>
          <p:nvPr/>
        </p:nvSpPr>
        <p:spPr bwMode="auto">
          <a:xfrm>
            <a:off x="6690683" y="4297505"/>
            <a:ext cx="2472367" cy="18795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defTabSz="914099" fontAlgn="base">
              <a:spcBef>
                <a:spcPct val="0"/>
              </a:spcBef>
              <a:spcAft>
                <a:spcPct val="0"/>
              </a:spcAft>
            </a:pPr>
            <a:r>
              <a:rPr lang="en-US" sz="2800" spc="-50" dirty="0" smtClean="0">
                <a:gradFill>
                  <a:gsLst>
                    <a:gs pos="0">
                      <a:srgbClr val="FFFFFF"/>
                    </a:gs>
                    <a:gs pos="100000">
                      <a:srgbClr val="FFFFFF"/>
                    </a:gs>
                  </a:gsLst>
                  <a:lin ang="5400000" scaled="0"/>
                </a:gradFill>
                <a:ea typeface="Segoe UI" pitchFamily="34" charset="0"/>
                <a:cs typeface="Segoe UI" pitchFamily="34" charset="0"/>
              </a:rPr>
              <a:t>Tune and adjust</a:t>
            </a:r>
            <a:endParaRPr lang="en-US" sz="2800" spc="-50" dirty="0">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p:cNvSpPr/>
          <p:nvPr/>
        </p:nvSpPr>
        <p:spPr bwMode="auto">
          <a:xfrm>
            <a:off x="9306383" y="4297505"/>
            <a:ext cx="2472367" cy="187958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defTabSz="914099" fontAlgn="base">
              <a:spcBef>
                <a:spcPct val="0"/>
              </a:spcBef>
              <a:spcAft>
                <a:spcPct val="0"/>
              </a:spcAft>
            </a:pPr>
            <a:r>
              <a:rPr lang="en-US" sz="2800" spc="-50" dirty="0" smtClean="0">
                <a:gradFill>
                  <a:gsLst>
                    <a:gs pos="0">
                      <a:srgbClr val="FFFFFF"/>
                    </a:gs>
                    <a:gs pos="100000">
                      <a:srgbClr val="FFFFFF"/>
                    </a:gs>
                  </a:gsLst>
                  <a:lin ang="5400000" scaled="0"/>
                </a:gradFill>
                <a:ea typeface="Segoe UI" pitchFamily="34" charset="0"/>
                <a:cs typeface="Segoe UI" pitchFamily="34" charset="0"/>
              </a:rPr>
              <a:t>The teams behavior</a:t>
            </a:r>
            <a:endParaRPr lang="en-US" sz="2800" spc="-5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82085503"/>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638" y="2125662"/>
            <a:ext cx="12417780" cy="1831975"/>
          </a:xfrm>
        </p:spPr>
        <p:txBody>
          <a:bodyPr/>
          <a:lstStyle/>
          <a:p>
            <a:r>
              <a:rPr lang="en-US" sz="6600"/>
              <a:t>Is </a:t>
            </a:r>
            <a:r>
              <a:rPr lang="en-US" sz="6600" smtClean="0"/>
              <a:t>your </a:t>
            </a:r>
            <a:r>
              <a:rPr lang="en-US" sz="6600" dirty="0"/>
              <a:t>team</a:t>
            </a:r>
            <a:r>
              <a:rPr lang="en-US" sz="6600"/>
              <a:t> </a:t>
            </a:r>
            <a:r>
              <a:rPr lang="en-US" sz="6600" u="sng"/>
              <a:t>regularly</a:t>
            </a:r>
            <a:r>
              <a:rPr lang="en-US" sz="6600"/>
              <a:t> adjusting</a:t>
            </a:r>
            <a:r>
              <a:rPr lang="en-US" sz="6600" dirty="0"/>
              <a:t/>
            </a:r>
            <a:br>
              <a:rPr lang="en-US" sz="6600" dirty="0"/>
            </a:br>
            <a:r>
              <a:rPr lang="en-US" sz="6600"/>
              <a:t>its behavior</a:t>
            </a:r>
            <a:r>
              <a:rPr lang="en-US" sz="6600" smtClean="0"/>
              <a:t>?</a:t>
            </a:r>
            <a:endParaRPr lang="en-US" sz="6600" dirty="0"/>
          </a:p>
        </p:txBody>
      </p:sp>
    </p:spTree>
    <p:extLst>
      <p:ext uri="{BB962C8B-B14F-4D97-AF65-F5344CB8AC3E}">
        <p14:creationId xmlns:p14="http://schemas.microsoft.com/office/powerpoint/2010/main" val="1254677315"/>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Play the same game</a:t>
            </a:r>
            <a:endParaRPr lang="en-US" dirty="0"/>
          </a:p>
        </p:txBody>
      </p:sp>
      <p:sp>
        <p:nvSpPr>
          <p:cNvPr id="8" name="Text Placeholder 7"/>
          <p:cNvSpPr>
            <a:spLocks noGrp="1"/>
          </p:cNvSpPr>
          <p:nvPr>
            <p:ph type="body" sz="quarter" idx="10"/>
          </p:nvPr>
        </p:nvSpPr>
        <p:spPr>
          <a:xfrm>
            <a:off x="274638" y="1212850"/>
            <a:ext cx="6272712" cy="3447098"/>
          </a:xfrm>
        </p:spPr>
        <p:txBody>
          <a:bodyPr/>
          <a:lstStyle/>
          <a:p>
            <a:endParaRPr lang="en-US" dirty="0" smtClean="0"/>
          </a:p>
          <a:p>
            <a:r>
              <a:rPr lang="en-US" dirty="0" smtClean="0"/>
              <a:t>What is the </a:t>
            </a:r>
            <a:r>
              <a:rPr lang="en-US" b="1" u="sng" dirty="0" smtClean="0"/>
              <a:t>object</a:t>
            </a:r>
            <a:r>
              <a:rPr lang="en-US" dirty="0" smtClean="0"/>
              <a:t>?</a:t>
            </a:r>
          </a:p>
          <a:p>
            <a:r>
              <a:rPr lang="en-US" dirty="0" smtClean="0"/>
              <a:t>What are the </a:t>
            </a:r>
            <a:r>
              <a:rPr lang="en-US" b="1" u="sng" dirty="0" smtClean="0"/>
              <a:t>rules</a:t>
            </a:r>
            <a:r>
              <a:rPr lang="en-US" dirty="0" smtClean="0"/>
              <a:t>?</a:t>
            </a:r>
          </a:p>
          <a:p>
            <a:r>
              <a:rPr lang="en-US" dirty="0" smtClean="0"/>
              <a:t>How do you keep </a:t>
            </a:r>
            <a:r>
              <a:rPr lang="en-US" b="1" u="sng" dirty="0" smtClean="0"/>
              <a:t>score</a:t>
            </a:r>
            <a:r>
              <a:rPr lang="en-US" dirty="0" smtClean="0"/>
              <a:t>?</a:t>
            </a:r>
          </a:p>
          <a:p>
            <a:endParaRPr lang="en-US" dirty="0"/>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r="33333" b="40650"/>
          <a:stretch/>
        </p:blipFill>
        <p:spPr>
          <a:xfrm>
            <a:off x="6690683" y="755650"/>
            <a:ext cx="5088067" cy="3397250"/>
          </a:xfrm>
          <a:prstGeom prst="rect">
            <a:avLst/>
          </a:prstGeom>
        </p:spPr>
      </p:pic>
      <p:sp>
        <p:nvSpPr>
          <p:cNvPr id="6" name="Rectangle 5"/>
          <p:cNvSpPr/>
          <p:nvPr/>
        </p:nvSpPr>
        <p:spPr bwMode="auto">
          <a:xfrm>
            <a:off x="6690683" y="4297505"/>
            <a:ext cx="2472367" cy="18795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defTabSz="914099" fontAlgn="base">
              <a:spcBef>
                <a:spcPct val="0"/>
              </a:spcBef>
              <a:spcAft>
                <a:spcPct val="0"/>
              </a:spcAft>
            </a:pPr>
            <a:r>
              <a:rPr lang="en-US" sz="2800" spc="-50" dirty="0" smtClean="0">
                <a:gradFill>
                  <a:gsLst>
                    <a:gs pos="0">
                      <a:srgbClr val="FFFFFF"/>
                    </a:gs>
                    <a:gs pos="100000">
                      <a:srgbClr val="FFFFFF"/>
                    </a:gs>
                  </a:gsLst>
                  <a:lin ang="5400000" scaled="0"/>
                </a:gradFill>
                <a:ea typeface="Segoe UI" pitchFamily="34" charset="0"/>
                <a:cs typeface="Segoe UI" pitchFamily="34" charset="0"/>
              </a:rPr>
              <a:t>Rules</a:t>
            </a:r>
            <a:endParaRPr lang="en-US" sz="2800" spc="-50" dirty="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p:nvSpPr>
        <p:spPr bwMode="auto">
          <a:xfrm>
            <a:off x="9306383" y="4297505"/>
            <a:ext cx="2472367" cy="187958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defTabSz="914099" fontAlgn="base">
              <a:spcBef>
                <a:spcPct val="0"/>
              </a:spcBef>
              <a:spcAft>
                <a:spcPct val="0"/>
              </a:spcAft>
            </a:pPr>
            <a:r>
              <a:rPr lang="en-US" sz="2800" spc="-50" dirty="0" smtClean="0">
                <a:gradFill>
                  <a:gsLst>
                    <a:gs pos="0">
                      <a:srgbClr val="FFFFFF"/>
                    </a:gs>
                    <a:gs pos="100000">
                      <a:srgbClr val="FFFFFF"/>
                    </a:gs>
                  </a:gsLst>
                  <a:lin ang="5400000" scaled="0"/>
                </a:gradFill>
                <a:ea typeface="Segoe UI" pitchFamily="34" charset="0"/>
                <a:cs typeface="Segoe UI" pitchFamily="34" charset="0"/>
              </a:rPr>
              <a:t>Score</a:t>
            </a:r>
            <a:endParaRPr lang="en-US" sz="2800" spc="-5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098467379"/>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chor="ctr"/>
          <a:lstStyle/>
          <a:p>
            <a:r>
              <a:rPr lang="en-US" sz="4800" dirty="0"/>
              <a:t>Agile Software Development with Microsoft Visual Studio </a:t>
            </a:r>
            <a:r>
              <a:rPr lang="en-US" sz="4800" dirty="0" smtClean="0"/>
              <a:t>ALM</a:t>
            </a:r>
            <a:endParaRPr lang="en-US" sz="4800" dirty="0"/>
          </a:p>
        </p:txBody>
      </p:sp>
      <p:sp>
        <p:nvSpPr>
          <p:cNvPr id="5" name="Text Placeholder 4"/>
          <p:cNvSpPr>
            <a:spLocks noGrp="1"/>
          </p:cNvSpPr>
          <p:nvPr>
            <p:ph type="body" sz="quarter" idx="12"/>
          </p:nvPr>
        </p:nvSpPr>
        <p:spPr/>
        <p:txBody>
          <a:bodyPr/>
          <a:lstStyle/>
          <a:p>
            <a:r>
              <a:rPr lang="en-US" dirty="0" smtClean="0"/>
              <a:t>Aaron Bjork</a:t>
            </a:r>
          </a:p>
          <a:p>
            <a:r>
              <a:rPr lang="en-US" dirty="0" smtClean="0"/>
              <a:t>Peter Provost</a:t>
            </a:r>
            <a:endParaRPr lang="en-US" dirty="0"/>
          </a:p>
        </p:txBody>
      </p:sp>
      <p:sp>
        <p:nvSpPr>
          <p:cNvPr id="14" name="Text Placeholder 13"/>
          <p:cNvSpPr>
            <a:spLocks noGrp="1"/>
          </p:cNvSpPr>
          <p:nvPr>
            <p:ph type="body" sz="quarter" idx="13"/>
          </p:nvPr>
        </p:nvSpPr>
        <p:spPr/>
        <p:txBody>
          <a:bodyPr/>
          <a:lstStyle/>
          <a:p>
            <a:r>
              <a:rPr lang="en-US" dirty="0" smtClean="0"/>
              <a:t>DEV-B212</a:t>
            </a:r>
            <a:endParaRPr lang="en-US" dirty="0"/>
          </a:p>
        </p:txBody>
      </p:sp>
    </p:spTree>
    <p:extLst>
      <p:ext uri="{BB962C8B-B14F-4D97-AF65-F5344CB8AC3E}">
        <p14:creationId xmlns:p14="http://schemas.microsoft.com/office/powerpoint/2010/main" val="2485864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r"/>
            <a:r>
              <a:rPr lang="en-US" dirty="0" smtClean="0"/>
              <a:t>Iteration Length</a:t>
            </a:r>
            <a:endParaRPr lang="en-US" dirty="0"/>
          </a:p>
        </p:txBody>
      </p:sp>
      <p:grpSp>
        <p:nvGrpSpPr>
          <p:cNvPr id="38" name="Group 37"/>
          <p:cNvGrpSpPr/>
          <p:nvPr/>
        </p:nvGrpSpPr>
        <p:grpSpPr>
          <a:xfrm>
            <a:off x="274163" y="0"/>
            <a:ext cx="2697955" cy="6484254"/>
            <a:chOff x="274163" y="0"/>
            <a:chExt cx="2697955" cy="6484254"/>
          </a:xfrm>
        </p:grpSpPr>
        <p:sp>
          <p:nvSpPr>
            <p:cNvPr id="20" name="TextBox 19"/>
            <p:cNvSpPr txBox="1"/>
            <p:nvPr/>
          </p:nvSpPr>
          <p:spPr>
            <a:xfrm>
              <a:off x="274163" y="5856390"/>
              <a:ext cx="2697480" cy="627864"/>
            </a:xfrm>
            <a:prstGeom prst="rect">
              <a:avLst/>
            </a:prstGeom>
            <a:solidFill>
              <a:schemeClr val="accent3"/>
            </a:solidFill>
          </p:spPr>
          <p:txBody>
            <a:bodyPr wrap="square" lIns="182880" tIns="146304" rIns="182880" bIns="146304" rtlCol="0">
              <a:spAutoFit/>
            </a:bodyPr>
            <a:lstStyle/>
            <a:p>
              <a:pPr algn="ctr">
                <a:lnSpc>
                  <a:spcPct val="90000"/>
                </a:lnSpc>
                <a:spcAft>
                  <a:spcPts val="600"/>
                </a:spcAft>
              </a:pPr>
              <a:r>
                <a:rPr lang="en-US" sz="2400" dirty="0" smtClean="0">
                  <a:gradFill>
                    <a:gsLst>
                      <a:gs pos="2917">
                        <a:schemeClr val="tx1"/>
                      </a:gs>
                      <a:gs pos="30000">
                        <a:schemeClr val="tx1"/>
                      </a:gs>
                    </a:gsLst>
                    <a:lin ang="5400000" scaled="0"/>
                  </a:gradFill>
                </a:rPr>
                <a:t>2008</a:t>
              </a:r>
            </a:p>
          </p:txBody>
        </p:sp>
        <p:sp>
          <p:nvSpPr>
            <p:cNvPr id="23" name="Rectangle 22"/>
            <p:cNvSpPr/>
            <p:nvPr/>
          </p:nvSpPr>
          <p:spPr bwMode="auto">
            <a:xfrm>
              <a:off x="274638" y="0"/>
              <a:ext cx="868680" cy="5783263"/>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smtClean="0">
                  <a:gradFill>
                    <a:gsLst>
                      <a:gs pos="0">
                        <a:srgbClr val="FFFFFF"/>
                      </a:gs>
                      <a:gs pos="100000">
                        <a:srgbClr val="FFFFFF"/>
                      </a:gs>
                    </a:gsLst>
                    <a:lin ang="5400000" scaled="0"/>
                  </a:gradFill>
                  <a:ea typeface="Segoe UI" pitchFamily="34" charset="0"/>
                  <a:cs typeface="Segoe UI" pitchFamily="34" charset="0"/>
                </a:rPr>
                <a:t>VS</a:t>
              </a:r>
            </a:p>
          </p:txBody>
        </p:sp>
        <p:sp>
          <p:nvSpPr>
            <p:cNvPr id="24" name="Rectangle 23"/>
            <p:cNvSpPr/>
            <p:nvPr/>
          </p:nvSpPr>
          <p:spPr bwMode="auto">
            <a:xfrm>
              <a:off x="1188481" y="0"/>
              <a:ext cx="868680" cy="5783261"/>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smtClean="0">
                  <a:gradFill>
                    <a:gsLst>
                      <a:gs pos="0">
                        <a:srgbClr val="FFFFFF"/>
                      </a:gs>
                      <a:gs pos="100000">
                        <a:srgbClr val="FFFFFF"/>
                      </a:gs>
                    </a:gsLst>
                    <a:lin ang="5400000" scaled="0"/>
                  </a:gradFill>
                  <a:ea typeface="Segoe UI" pitchFamily="34" charset="0"/>
                  <a:cs typeface="Segoe UI" pitchFamily="34" charset="0"/>
                </a:rPr>
                <a:t>TFS</a:t>
              </a:r>
            </a:p>
          </p:txBody>
        </p:sp>
        <p:sp>
          <p:nvSpPr>
            <p:cNvPr id="25" name="Rectangle 24"/>
            <p:cNvSpPr/>
            <p:nvPr/>
          </p:nvSpPr>
          <p:spPr bwMode="auto">
            <a:xfrm>
              <a:off x="2103438" y="0"/>
              <a:ext cx="868680" cy="5783261"/>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smtClean="0">
                  <a:gradFill>
                    <a:gsLst>
                      <a:gs pos="0">
                        <a:srgbClr val="FFFFFF"/>
                      </a:gs>
                      <a:gs pos="100000">
                        <a:srgbClr val="FFFFFF"/>
                      </a:gs>
                    </a:gsLst>
                    <a:lin ang="5400000" scaled="0"/>
                  </a:gradFill>
                  <a:ea typeface="Segoe UI" pitchFamily="34" charset="0"/>
                  <a:cs typeface="Segoe UI" pitchFamily="34" charset="0"/>
                </a:rPr>
                <a:t>VSTS</a:t>
              </a:r>
            </a:p>
          </p:txBody>
        </p:sp>
      </p:grpSp>
      <p:grpSp>
        <p:nvGrpSpPr>
          <p:cNvPr id="39" name="Group 38"/>
          <p:cNvGrpSpPr/>
          <p:nvPr/>
        </p:nvGrpSpPr>
        <p:grpSpPr>
          <a:xfrm>
            <a:off x="3336684" y="1668461"/>
            <a:ext cx="2698913" cy="4815793"/>
            <a:chOff x="3016406" y="1668461"/>
            <a:chExt cx="2698913" cy="4815793"/>
          </a:xfrm>
        </p:grpSpPr>
        <p:sp>
          <p:nvSpPr>
            <p:cNvPr id="2" name="TextBox 1"/>
            <p:cNvSpPr txBox="1"/>
            <p:nvPr/>
          </p:nvSpPr>
          <p:spPr>
            <a:xfrm>
              <a:off x="3017839" y="5856390"/>
              <a:ext cx="2697480" cy="627864"/>
            </a:xfrm>
            <a:prstGeom prst="rect">
              <a:avLst/>
            </a:prstGeom>
            <a:solidFill>
              <a:schemeClr val="accent2"/>
            </a:solidFill>
          </p:spPr>
          <p:txBody>
            <a:bodyPr wrap="square" lIns="182880" tIns="146304" rIns="182880" bIns="146304" rtlCol="0">
              <a:spAutoFit/>
            </a:bodyPr>
            <a:lstStyle/>
            <a:p>
              <a:pPr algn="ctr">
                <a:lnSpc>
                  <a:spcPct val="90000"/>
                </a:lnSpc>
                <a:spcAft>
                  <a:spcPts val="600"/>
                </a:spcAft>
              </a:pPr>
              <a:r>
                <a:rPr lang="en-US" sz="2400" dirty="0" smtClean="0">
                  <a:gradFill>
                    <a:gsLst>
                      <a:gs pos="2917">
                        <a:schemeClr val="tx1"/>
                      </a:gs>
                      <a:gs pos="30000">
                        <a:schemeClr val="tx1"/>
                      </a:gs>
                    </a:gsLst>
                    <a:lin ang="5400000" scaled="0"/>
                  </a:gradFill>
                </a:rPr>
                <a:t>2010</a:t>
              </a:r>
            </a:p>
          </p:txBody>
        </p:sp>
        <p:sp>
          <p:nvSpPr>
            <p:cNvPr id="26" name="Rectangle 25"/>
            <p:cNvSpPr/>
            <p:nvPr/>
          </p:nvSpPr>
          <p:spPr bwMode="auto">
            <a:xfrm>
              <a:off x="3016406" y="1668461"/>
              <a:ext cx="868680" cy="41148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smtClean="0">
                  <a:gradFill>
                    <a:gsLst>
                      <a:gs pos="0">
                        <a:srgbClr val="FFFFFF"/>
                      </a:gs>
                      <a:gs pos="100000">
                        <a:srgbClr val="FFFFFF"/>
                      </a:gs>
                    </a:gsLst>
                    <a:lin ang="5400000" scaled="0"/>
                  </a:gradFill>
                  <a:ea typeface="Segoe UI" pitchFamily="34" charset="0"/>
                  <a:cs typeface="Segoe UI" pitchFamily="34" charset="0"/>
                </a:rPr>
                <a:t>VS</a:t>
              </a:r>
            </a:p>
          </p:txBody>
        </p:sp>
        <p:sp>
          <p:nvSpPr>
            <p:cNvPr id="27" name="Rectangle 26"/>
            <p:cNvSpPr/>
            <p:nvPr/>
          </p:nvSpPr>
          <p:spPr bwMode="auto">
            <a:xfrm>
              <a:off x="3931522" y="3040063"/>
              <a:ext cx="868680" cy="274319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smtClean="0">
                  <a:gradFill>
                    <a:gsLst>
                      <a:gs pos="0">
                        <a:srgbClr val="FFFFFF"/>
                      </a:gs>
                      <a:gs pos="100000">
                        <a:srgbClr val="FFFFFF"/>
                      </a:gs>
                    </a:gsLst>
                    <a:lin ang="5400000" scaled="0"/>
                  </a:gradFill>
                  <a:ea typeface="Segoe UI" pitchFamily="34" charset="0"/>
                  <a:cs typeface="Segoe UI" pitchFamily="34" charset="0"/>
                </a:rPr>
                <a:t>TFS</a:t>
              </a:r>
            </a:p>
          </p:txBody>
        </p:sp>
        <p:sp>
          <p:nvSpPr>
            <p:cNvPr id="28" name="Rectangle 27"/>
            <p:cNvSpPr/>
            <p:nvPr/>
          </p:nvSpPr>
          <p:spPr bwMode="auto">
            <a:xfrm>
              <a:off x="4846638" y="4414838"/>
              <a:ext cx="868680" cy="136842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smtClean="0">
                  <a:gradFill>
                    <a:gsLst>
                      <a:gs pos="0">
                        <a:srgbClr val="FFFFFF"/>
                      </a:gs>
                      <a:gs pos="100000">
                        <a:srgbClr val="FFFFFF"/>
                      </a:gs>
                    </a:gsLst>
                    <a:lin ang="5400000" scaled="0"/>
                  </a:gradFill>
                  <a:ea typeface="Segoe UI" pitchFamily="34" charset="0"/>
                  <a:cs typeface="Segoe UI" pitchFamily="34" charset="0"/>
                </a:rPr>
                <a:t>VSTS</a:t>
              </a:r>
            </a:p>
          </p:txBody>
        </p:sp>
      </p:grpSp>
      <p:grpSp>
        <p:nvGrpSpPr>
          <p:cNvPr id="40" name="Group 39"/>
          <p:cNvGrpSpPr/>
          <p:nvPr/>
        </p:nvGrpSpPr>
        <p:grpSpPr>
          <a:xfrm>
            <a:off x="6400163" y="3040063"/>
            <a:ext cx="2698912" cy="3444191"/>
            <a:chOff x="5761038" y="3040063"/>
            <a:chExt cx="2698912" cy="3444191"/>
          </a:xfrm>
        </p:grpSpPr>
        <p:sp>
          <p:nvSpPr>
            <p:cNvPr id="21" name="TextBox 20"/>
            <p:cNvSpPr txBox="1"/>
            <p:nvPr/>
          </p:nvSpPr>
          <p:spPr>
            <a:xfrm>
              <a:off x="5761039" y="5856390"/>
              <a:ext cx="2697480" cy="627864"/>
            </a:xfrm>
            <a:prstGeom prst="rect">
              <a:avLst/>
            </a:prstGeom>
            <a:solidFill>
              <a:schemeClr val="accent6"/>
            </a:solidFill>
          </p:spPr>
          <p:txBody>
            <a:bodyPr wrap="square" lIns="182880" tIns="146304" rIns="182880" bIns="146304" rtlCol="0">
              <a:spAutoFit/>
            </a:bodyPr>
            <a:lstStyle/>
            <a:p>
              <a:pPr algn="ctr">
                <a:lnSpc>
                  <a:spcPct val="90000"/>
                </a:lnSpc>
                <a:spcAft>
                  <a:spcPts val="600"/>
                </a:spcAft>
              </a:pPr>
              <a:r>
                <a:rPr lang="en-US" sz="2400" dirty="0" smtClean="0">
                  <a:gradFill>
                    <a:gsLst>
                      <a:gs pos="2917">
                        <a:schemeClr val="tx1"/>
                      </a:gs>
                      <a:gs pos="30000">
                        <a:schemeClr val="tx1"/>
                      </a:gs>
                    </a:gsLst>
                    <a:lin ang="5400000" scaled="0"/>
                  </a:gradFill>
                </a:rPr>
                <a:t>2012</a:t>
              </a:r>
            </a:p>
          </p:txBody>
        </p:sp>
        <p:sp>
          <p:nvSpPr>
            <p:cNvPr id="29" name="Rectangle 28"/>
            <p:cNvSpPr/>
            <p:nvPr/>
          </p:nvSpPr>
          <p:spPr bwMode="auto">
            <a:xfrm>
              <a:off x="5761038" y="3040063"/>
              <a:ext cx="868680" cy="2743199"/>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smtClean="0">
                  <a:gradFill>
                    <a:gsLst>
                      <a:gs pos="0">
                        <a:srgbClr val="FFFFFF"/>
                      </a:gs>
                      <a:gs pos="100000">
                        <a:srgbClr val="FFFFFF"/>
                      </a:gs>
                    </a:gsLst>
                    <a:lin ang="5400000" scaled="0"/>
                  </a:gradFill>
                  <a:ea typeface="Segoe UI" pitchFamily="34" charset="0"/>
                  <a:cs typeface="Segoe UI" pitchFamily="34" charset="0"/>
                </a:rPr>
                <a:t>VS</a:t>
              </a:r>
            </a:p>
          </p:txBody>
        </p:sp>
        <p:sp>
          <p:nvSpPr>
            <p:cNvPr id="30" name="Rectangle 29"/>
            <p:cNvSpPr/>
            <p:nvPr/>
          </p:nvSpPr>
          <p:spPr bwMode="auto">
            <a:xfrm>
              <a:off x="6676154" y="4414838"/>
              <a:ext cx="868680" cy="1368425"/>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smtClean="0">
                  <a:gradFill>
                    <a:gsLst>
                      <a:gs pos="0">
                        <a:srgbClr val="FFFFFF"/>
                      </a:gs>
                      <a:gs pos="100000">
                        <a:srgbClr val="FFFFFF"/>
                      </a:gs>
                    </a:gsLst>
                    <a:lin ang="5400000" scaled="0"/>
                  </a:gradFill>
                  <a:ea typeface="Segoe UI" pitchFamily="34" charset="0"/>
                  <a:cs typeface="Segoe UI" pitchFamily="34" charset="0"/>
                </a:rPr>
                <a:t>TFS</a:t>
              </a:r>
            </a:p>
          </p:txBody>
        </p:sp>
        <p:sp>
          <p:nvSpPr>
            <p:cNvPr id="31" name="Rectangle 30"/>
            <p:cNvSpPr/>
            <p:nvPr/>
          </p:nvSpPr>
          <p:spPr bwMode="auto">
            <a:xfrm>
              <a:off x="7591270" y="4414838"/>
              <a:ext cx="868680" cy="1368425"/>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smtClean="0">
                  <a:gradFill>
                    <a:gsLst>
                      <a:gs pos="0">
                        <a:srgbClr val="FFFFFF"/>
                      </a:gs>
                      <a:gs pos="100000">
                        <a:srgbClr val="FFFFFF"/>
                      </a:gs>
                    </a:gsLst>
                    <a:lin ang="5400000" scaled="0"/>
                  </a:gradFill>
                  <a:ea typeface="Segoe UI" pitchFamily="34" charset="0"/>
                  <a:cs typeface="Segoe UI" pitchFamily="34" charset="0"/>
                </a:rPr>
                <a:t>VSTS</a:t>
              </a:r>
            </a:p>
          </p:txBody>
        </p:sp>
      </p:grpSp>
      <p:sp>
        <p:nvSpPr>
          <p:cNvPr id="32" name="Freeform 101"/>
          <p:cNvSpPr>
            <a:spLocks/>
          </p:cNvSpPr>
          <p:nvPr/>
        </p:nvSpPr>
        <p:spPr bwMode="black">
          <a:xfrm rot="5400000">
            <a:off x="604608" y="35977"/>
            <a:ext cx="208738" cy="313103"/>
          </a:xfrm>
          <a:custGeom>
            <a:avLst/>
            <a:gdLst>
              <a:gd name="T0" fmla="*/ 0 w 66"/>
              <a:gd name="T1" fmla="*/ 49 h 99"/>
              <a:gd name="T2" fmla="*/ 66 w 66"/>
              <a:gd name="T3" fmla="*/ 0 h 99"/>
              <a:gd name="T4" fmla="*/ 66 w 66"/>
              <a:gd name="T5" fmla="*/ 99 h 99"/>
              <a:gd name="T6" fmla="*/ 0 w 66"/>
              <a:gd name="T7" fmla="*/ 49 h 99"/>
            </a:gdLst>
            <a:ahLst/>
            <a:cxnLst>
              <a:cxn ang="0">
                <a:pos x="T0" y="T1"/>
              </a:cxn>
              <a:cxn ang="0">
                <a:pos x="T2" y="T3"/>
              </a:cxn>
              <a:cxn ang="0">
                <a:pos x="T4" y="T5"/>
              </a:cxn>
              <a:cxn ang="0">
                <a:pos x="T6" y="T7"/>
              </a:cxn>
            </a:cxnLst>
            <a:rect l="0" t="0" r="r" b="b"/>
            <a:pathLst>
              <a:path w="66" h="99">
                <a:moveTo>
                  <a:pt x="0" y="49"/>
                </a:moveTo>
                <a:lnTo>
                  <a:pt x="66" y="0"/>
                </a:lnTo>
                <a:lnTo>
                  <a:pt x="66" y="99"/>
                </a:lnTo>
                <a:lnTo>
                  <a:pt x="0" y="49"/>
                </a:lnTo>
                <a:close/>
              </a:path>
            </a:pathLst>
          </a:custGeom>
          <a:solidFill>
            <a:srgbClr val="FFFFFF"/>
          </a:solidFill>
          <a:ln>
            <a:noFill/>
          </a:ln>
          <a:extLst/>
        </p:spPr>
        <p:txBody>
          <a:bodyPr vert="horz" wrap="square" lIns="93278" tIns="46639" rIns="93278" bIns="46639" numCol="1" anchor="t" anchorCtr="0" compatLnSpc="1">
            <a:prstTxWarp prst="textNoShape">
              <a:avLst/>
            </a:prstTxWarp>
          </a:bodyPr>
          <a:lstStyle/>
          <a:p>
            <a:endParaRPr lang="en-US" dirty="0">
              <a:solidFill>
                <a:srgbClr val="000000"/>
              </a:solidFill>
            </a:endParaRPr>
          </a:p>
        </p:txBody>
      </p:sp>
      <p:sp>
        <p:nvSpPr>
          <p:cNvPr id="33" name="Freeform 101"/>
          <p:cNvSpPr>
            <a:spLocks/>
          </p:cNvSpPr>
          <p:nvPr/>
        </p:nvSpPr>
        <p:spPr bwMode="black">
          <a:xfrm rot="5400000">
            <a:off x="1541551" y="35236"/>
            <a:ext cx="208738" cy="313103"/>
          </a:xfrm>
          <a:custGeom>
            <a:avLst/>
            <a:gdLst>
              <a:gd name="T0" fmla="*/ 0 w 66"/>
              <a:gd name="T1" fmla="*/ 49 h 99"/>
              <a:gd name="T2" fmla="*/ 66 w 66"/>
              <a:gd name="T3" fmla="*/ 0 h 99"/>
              <a:gd name="T4" fmla="*/ 66 w 66"/>
              <a:gd name="T5" fmla="*/ 99 h 99"/>
              <a:gd name="T6" fmla="*/ 0 w 66"/>
              <a:gd name="T7" fmla="*/ 49 h 99"/>
            </a:gdLst>
            <a:ahLst/>
            <a:cxnLst>
              <a:cxn ang="0">
                <a:pos x="T0" y="T1"/>
              </a:cxn>
              <a:cxn ang="0">
                <a:pos x="T2" y="T3"/>
              </a:cxn>
              <a:cxn ang="0">
                <a:pos x="T4" y="T5"/>
              </a:cxn>
              <a:cxn ang="0">
                <a:pos x="T6" y="T7"/>
              </a:cxn>
            </a:cxnLst>
            <a:rect l="0" t="0" r="r" b="b"/>
            <a:pathLst>
              <a:path w="66" h="99">
                <a:moveTo>
                  <a:pt x="0" y="49"/>
                </a:moveTo>
                <a:lnTo>
                  <a:pt x="66" y="0"/>
                </a:lnTo>
                <a:lnTo>
                  <a:pt x="66" y="99"/>
                </a:lnTo>
                <a:lnTo>
                  <a:pt x="0" y="49"/>
                </a:lnTo>
                <a:close/>
              </a:path>
            </a:pathLst>
          </a:custGeom>
          <a:solidFill>
            <a:srgbClr val="FFFFFF"/>
          </a:solidFill>
          <a:ln>
            <a:noFill/>
          </a:ln>
          <a:extLst/>
        </p:spPr>
        <p:txBody>
          <a:bodyPr vert="horz" wrap="square" lIns="93278" tIns="46639" rIns="93278" bIns="46639" numCol="1" anchor="t" anchorCtr="0" compatLnSpc="1">
            <a:prstTxWarp prst="textNoShape">
              <a:avLst/>
            </a:prstTxWarp>
          </a:bodyPr>
          <a:lstStyle/>
          <a:p>
            <a:endParaRPr lang="en-US" dirty="0">
              <a:solidFill>
                <a:srgbClr val="000000"/>
              </a:solidFill>
            </a:endParaRPr>
          </a:p>
        </p:txBody>
      </p:sp>
      <p:sp>
        <p:nvSpPr>
          <p:cNvPr id="34" name="Freeform 101"/>
          <p:cNvSpPr>
            <a:spLocks/>
          </p:cNvSpPr>
          <p:nvPr/>
        </p:nvSpPr>
        <p:spPr bwMode="black">
          <a:xfrm rot="5400000">
            <a:off x="2433408" y="35235"/>
            <a:ext cx="208738" cy="313103"/>
          </a:xfrm>
          <a:custGeom>
            <a:avLst/>
            <a:gdLst>
              <a:gd name="T0" fmla="*/ 0 w 66"/>
              <a:gd name="T1" fmla="*/ 49 h 99"/>
              <a:gd name="T2" fmla="*/ 66 w 66"/>
              <a:gd name="T3" fmla="*/ 0 h 99"/>
              <a:gd name="T4" fmla="*/ 66 w 66"/>
              <a:gd name="T5" fmla="*/ 99 h 99"/>
              <a:gd name="T6" fmla="*/ 0 w 66"/>
              <a:gd name="T7" fmla="*/ 49 h 99"/>
            </a:gdLst>
            <a:ahLst/>
            <a:cxnLst>
              <a:cxn ang="0">
                <a:pos x="T0" y="T1"/>
              </a:cxn>
              <a:cxn ang="0">
                <a:pos x="T2" y="T3"/>
              </a:cxn>
              <a:cxn ang="0">
                <a:pos x="T4" y="T5"/>
              </a:cxn>
              <a:cxn ang="0">
                <a:pos x="T6" y="T7"/>
              </a:cxn>
            </a:cxnLst>
            <a:rect l="0" t="0" r="r" b="b"/>
            <a:pathLst>
              <a:path w="66" h="99">
                <a:moveTo>
                  <a:pt x="0" y="49"/>
                </a:moveTo>
                <a:lnTo>
                  <a:pt x="66" y="0"/>
                </a:lnTo>
                <a:lnTo>
                  <a:pt x="66" y="99"/>
                </a:lnTo>
                <a:lnTo>
                  <a:pt x="0" y="49"/>
                </a:lnTo>
                <a:close/>
              </a:path>
            </a:pathLst>
          </a:custGeom>
          <a:solidFill>
            <a:srgbClr val="FFFFFF"/>
          </a:solidFill>
          <a:ln>
            <a:noFill/>
          </a:ln>
          <a:extLst/>
        </p:spPr>
        <p:txBody>
          <a:bodyPr vert="horz" wrap="square" lIns="93278" tIns="46639" rIns="93278" bIns="46639" numCol="1" anchor="t" anchorCtr="0" compatLnSpc="1">
            <a:prstTxWarp prst="textNoShape">
              <a:avLst/>
            </a:prstTxWarp>
          </a:bodyPr>
          <a:lstStyle/>
          <a:p>
            <a:endParaRPr lang="en-US" dirty="0">
              <a:solidFill>
                <a:srgbClr val="000000"/>
              </a:solidFill>
            </a:endParaRPr>
          </a:p>
        </p:txBody>
      </p:sp>
      <p:grpSp>
        <p:nvGrpSpPr>
          <p:cNvPr id="41" name="Group 40"/>
          <p:cNvGrpSpPr/>
          <p:nvPr/>
        </p:nvGrpSpPr>
        <p:grpSpPr>
          <a:xfrm>
            <a:off x="9463642" y="4414836"/>
            <a:ext cx="2698912" cy="2069418"/>
            <a:chOff x="8504238" y="4414836"/>
            <a:chExt cx="2698912" cy="2069418"/>
          </a:xfrm>
        </p:grpSpPr>
        <p:sp>
          <p:nvSpPr>
            <p:cNvPr id="22" name="TextBox 21"/>
            <p:cNvSpPr txBox="1"/>
            <p:nvPr/>
          </p:nvSpPr>
          <p:spPr>
            <a:xfrm>
              <a:off x="8504238" y="5856390"/>
              <a:ext cx="2697480" cy="627864"/>
            </a:xfrm>
            <a:prstGeom prst="rect">
              <a:avLst/>
            </a:prstGeom>
            <a:solidFill>
              <a:schemeClr val="accent1"/>
            </a:solidFill>
          </p:spPr>
          <p:txBody>
            <a:bodyPr wrap="square" lIns="182880" tIns="146304" rIns="182880" bIns="146304" rtlCol="0">
              <a:spAutoFit/>
            </a:bodyPr>
            <a:lstStyle/>
            <a:p>
              <a:pPr algn="ctr">
                <a:lnSpc>
                  <a:spcPct val="90000"/>
                </a:lnSpc>
                <a:spcAft>
                  <a:spcPts val="600"/>
                </a:spcAft>
              </a:pPr>
              <a:r>
                <a:rPr lang="en-US" sz="2400" dirty="0" smtClean="0">
                  <a:gradFill>
                    <a:gsLst>
                      <a:gs pos="2917">
                        <a:schemeClr val="tx1"/>
                      </a:gs>
                      <a:gs pos="30000">
                        <a:schemeClr val="tx1"/>
                      </a:gs>
                    </a:gsLst>
                    <a:lin ang="5400000" scaled="0"/>
                  </a:gradFill>
                </a:rPr>
                <a:t>2013</a:t>
              </a:r>
            </a:p>
          </p:txBody>
        </p:sp>
        <p:sp>
          <p:nvSpPr>
            <p:cNvPr id="35" name="Rectangle 34"/>
            <p:cNvSpPr/>
            <p:nvPr/>
          </p:nvSpPr>
          <p:spPr bwMode="auto">
            <a:xfrm>
              <a:off x="8504238" y="4414836"/>
              <a:ext cx="868680" cy="136842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smtClean="0">
                  <a:gradFill>
                    <a:gsLst>
                      <a:gs pos="0">
                        <a:srgbClr val="FFFFFF"/>
                      </a:gs>
                      <a:gs pos="100000">
                        <a:srgbClr val="FFFFFF"/>
                      </a:gs>
                    </a:gsLst>
                    <a:lin ang="5400000" scaled="0"/>
                  </a:gradFill>
                  <a:ea typeface="Segoe UI" pitchFamily="34" charset="0"/>
                  <a:cs typeface="Segoe UI" pitchFamily="34" charset="0"/>
                </a:rPr>
                <a:t>VS</a:t>
              </a:r>
            </a:p>
          </p:txBody>
        </p:sp>
        <p:sp>
          <p:nvSpPr>
            <p:cNvPr id="36" name="Rectangle 35"/>
            <p:cNvSpPr/>
            <p:nvPr/>
          </p:nvSpPr>
          <p:spPr bwMode="auto">
            <a:xfrm>
              <a:off x="9419354" y="4414836"/>
              <a:ext cx="868680" cy="13684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smtClean="0">
                  <a:gradFill>
                    <a:gsLst>
                      <a:gs pos="0">
                        <a:srgbClr val="FFFFFF"/>
                      </a:gs>
                      <a:gs pos="100000">
                        <a:srgbClr val="FFFFFF"/>
                      </a:gs>
                    </a:gsLst>
                    <a:lin ang="5400000" scaled="0"/>
                  </a:gradFill>
                  <a:ea typeface="Segoe UI" pitchFamily="34" charset="0"/>
                  <a:cs typeface="Segoe UI" pitchFamily="34" charset="0"/>
                </a:rPr>
                <a:t>TFS</a:t>
              </a:r>
            </a:p>
          </p:txBody>
        </p:sp>
        <p:sp>
          <p:nvSpPr>
            <p:cNvPr id="37" name="Rectangle 36"/>
            <p:cNvSpPr/>
            <p:nvPr/>
          </p:nvSpPr>
          <p:spPr bwMode="auto">
            <a:xfrm>
              <a:off x="10334470" y="4414836"/>
              <a:ext cx="868680" cy="13684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smtClean="0">
                  <a:gradFill>
                    <a:gsLst>
                      <a:gs pos="0">
                        <a:srgbClr val="FFFFFF"/>
                      </a:gs>
                      <a:gs pos="100000">
                        <a:srgbClr val="FFFFFF"/>
                      </a:gs>
                    </a:gsLst>
                    <a:lin ang="5400000" scaled="0"/>
                  </a:gradFill>
                  <a:ea typeface="Segoe UI" pitchFamily="34" charset="0"/>
                  <a:cs typeface="Segoe UI" pitchFamily="34" charset="0"/>
                </a:rPr>
                <a:t>VSTS</a:t>
              </a:r>
            </a:p>
          </p:txBody>
        </p:sp>
      </p:grpSp>
    </p:spTree>
    <p:extLst>
      <p:ext uri="{BB962C8B-B14F-4D97-AF65-F5344CB8AC3E}">
        <p14:creationId xmlns:p14="http://schemas.microsoft.com/office/powerpoint/2010/main" val="3654840242"/>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Area Paths – Where is the work?</a:t>
            </a:r>
            <a:endParaRPr lang="en-US" dirty="0"/>
          </a:p>
        </p:txBody>
      </p:sp>
      <p:sp>
        <p:nvSpPr>
          <p:cNvPr id="3" name="Rectangle 2"/>
          <p:cNvSpPr/>
          <p:nvPr/>
        </p:nvSpPr>
        <p:spPr bwMode="auto">
          <a:xfrm>
            <a:off x="274320" y="2125663"/>
            <a:ext cx="11887518" cy="86868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3600" dirty="0" smtClean="0">
                <a:gradFill>
                  <a:gsLst>
                    <a:gs pos="0">
                      <a:srgbClr val="FFFFFF"/>
                    </a:gs>
                    <a:gs pos="100000">
                      <a:srgbClr val="FFFFFF"/>
                    </a:gs>
                  </a:gsLst>
                  <a:lin ang="5400000" scaled="0"/>
                </a:gradFill>
                <a:ea typeface="Segoe UI" pitchFamily="34" charset="0"/>
                <a:cs typeface="Segoe UI" pitchFamily="34" charset="0"/>
              </a:rPr>
              <a:t>2008</a:t>
            </a:r>
          </a:p>
        </p:txBody>
      </p:sp>
      <p:sp>
        <p:nvSpPr>
          <p:cNvPr id="4" name="Rectangle 3"/>
          <p:cNvSpPr/>
          <p:nvPr/>
        </p:nvSpPr>
        <p:spPr bwMode="auto">
          <a:xfrm>
            <a:off x="274320" y="3040063"/>
            <a:ext cx="10058718" cy="8686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3600" dirty="0" smtClean="0">
                <a:gradFill>
                  <a:gsLst>
                    <a:gs pos="0">
                      <a:srgbClr val="FFFFFF"/>
                    </a:gs>
                    <a:gs pos="100000">
                      <a:srgbClr val="FFFFFF"/>
                    </a:gs>
                  </a:gsLst>
                  <a:lin ang="5400000" scaled="0"/>
                </a:gradFill>
                <a:ea typeface="Segoe UI" pitchFamily="34" charset="0"/>
                <a:cs typeface="Segoe UI" pitchFamily="34" charset="0"/>
              </a:rPr>
              <a:t>2010</a:t>
            </a:r>
          </a:p>
        </p:txBody>
      </p:sp>
      <p:sp>
        <p:nvSpPr>
          <p:cNvPr id="7" name="Rectangle 6"/>
          <p:cNvSpPr/>
          <p:nvPr/>
        </p:nvSpPr>
        <p:spPr bwMode="auto">
          <a:xfrm>
            <a:off x="274639" y="3951254"/>
            <a:ext cx="7315200" cy="86868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3600" dirty="0" smtClean="0">
                <a:gradFill>
                  <a:gsLst>
                    <a:gs pos="0">
                      <a:srgbClr val="FFFFFF"/>
                    </a:gs>
                    <a:gs pos="100000">
                      <a:srgbClr val="FFFFFF"/>
                    </a:gs>
                  </a:gsLst>
                  <a:lin ang="5400000" scaled="0"/>
                </a:gradFill>
                <a:ea typeface="Segoe UI" pitchFamily="34" charset="0"/>
                <a:cs typeface="Segoe UI" pitchFamily="34" charset="0"/>
              </a:rPr>
              <a:t>2012</a:t>
            </a:r>
          </a:p>
        </p:txBody>
      </p:sp>
      <p:sp>
        <p:nvSpPr>
          <p:cNvPr id="8" name="Rectangle 7"/>
          <p:cNvSpPr/>
          <p:nvPr/>
        </p:nvSpPr>
        <p:spPr bwMode="auto">
          <a:xfrm>
            <a:off x="274638" y="4868863"/>
            <a:ext cx="3657600" cy="911191"/>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3600" dirty="0" smtClean="0">
                <a:gradFill>
                  <a:gsLst>
                    <a:gs pos="0">
                      <a:srgbClr val="FFFFFF"/>
                    </a:gs>
                    <a:gs pos="100000">
                      <a:srgbClr val="FFFFFF"/>
                    </a:gs>
                  </a:gsLst>
                  <a:lin ang="5400000" scaled="0"/>
                </a:gradFill>
                <a:ea typeface="Segoe UI" pitchFamily="34" charset="0"/>
                <a:cs typeface="Segoe UI" pitchFamily="34" charset="0"/>
              </a:rPr>
              <a:t>2013</a:t>
            </a:r>
          </a:p>
        </p:txBody>
      </p:sp>
      <p:sp>
        <p:nvSpPr>
          <p:cNvPr id="9" name="TextBox 8"/>
          <p:cNvSpPr txBox="1"/>
          <p:nvPr/>
        </p:nvSpPr>
        <p:spPr>
          <a:xfrm>
            <a:off x="6675438" y="5737400"/>
            <a:ext cx="5486400" cy="960263"/>
          </a:xfrm>
          <a:prstGeom prst="rect">
            <a:avLst/>
          </a:prstGeom>
          <a:noFill/>
        </p:spPr>
        <p:txBody>
          <a:bodyPr wrap="square" lIns="182880" tIns="146304" rIns="182880" bIns="146304" rtlCol="0">
            <a:spAutoFit/>
          </a:bodyPr>
          <a:lstStyle/>
          <a:p>
            <a:pPr>
              <a:lnSpc>
                <a:spcPct val="90000"/>
              </a:lnSpc>
              <a:spcAft>
                <a:spcPts val="600"/>
              </a:spcAft>
            </a:pPr>
            <a:r>
              <a:rPr lang="en-US" sz="2400" dirty="0" smtClean="0">
                <a:gradFill>
                  <a:gsLst>
                    <a:gs pos="2917">
                      <a:schemeClr val="tx1"/>
                    </a:gs>
                    <a:gs pos="30000">
                      <a:schemeClr val="tx1"/>
                    </a:gs>
                  </a:gsLst>
                  <a:lin ang="5400000" scaled="0"/>
                </a:gradFill>
              </a:rPr>
              <a:t>Relative count of root area paths used in Visual Studio releases</a:t>
            </a:r>
          </a:p>
        </p:txBody>
      </p:sp>
    </p:spTree>
    <p:extLst>
      <p:ext uri="{BB962C8B-B14F-4D97-AF65-F5344CB8AC3E}">
        <p14:creationId xmlns:p14="http://schemas.microsoft.com/office/powerpoint/2010/main" val="3236842225"/>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638" y="2125662"/>
            <a:ext cx="12417780" cy="1831975"/>
          </a:xfrm>
        </p:spPr>
        <p:txBody>
          <a:bodyPr/>
          <a:lstStyle/>
          <a:p>
            <a:r>
              <a:rPr lang="en-US" sz="7200" dirty="0" smtClean="0"/>
              <a:t>Are your teams playing the </a:t>
            </a:r>
            <a:r>
              <a:rPr lang="en-US" sz="7200" u="sng" dirty="0" smtClean="0"/>
              <a:t>same game</a:t>
            </a:r>
            <a:r>
              <a:rPr lang="en-US" sz="7200" dirty="0"/>
              <a:t> </a:t>
            </a:r>
            <a:r>
              <a:rPr lang="en-US" sz="7200" dirty="0" smtClean="0"/>
              <a:t>you are?</a:t>
            </a:r>
            <a:endParaRPr lang="en-US" sz="7200" dirty="0"/>
          </a:p>
        </p:txBody>
      </p:sp>
    </p:spTree>
    <p:extLst>
      <p:ext uri="{BB962C8B-B14F-4D97-AF65-F5344CB8AC3E}">
        <p14:creationId xmlns:p14="http://schemas.microsoft.com/office/powerpoint/2010/main" val="2694233553"/>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Debt</a:t>
            </a:r>
            <a:endParaRPr lang="en-US" dirty="0"/>
          </a:p>
        </p:txBody>
      </p:sp>
      <p:sp>
        <p:nvSpPr>
          <p:cNvPr id="9" name="Text Placeholder 8"/>
          <p:cNvSpPr>
            <a:spLocks noGrp="1"/>
          </p:cNvSpPr>
          <p:nvPr>
            <p:ph type="body" sz="quarter" idx="10"/>
          </p:nvPr>
        </p:nvSpPr>
        <p:spPr>
          <a:xfrm>
            <a:off x="274638" y="1212850"/>
            <a:ext cx="6167726" cy="4801314"/>
          </a:xfrm>
        </p:spPr>
        <p:txBody>
          <a:bodyPr/>
          <a:lstStyle/>
          <a:p>
            <a:endParaRPr lang="en-US" dirty="0" smtClean="0"/>
          </a:p>
          <a:p>
            <a:r>
              <a:rPr lang="en-US" dirty="0" smtClean="0"/>
              <a:t>Bugs</a:t>
            </a:r>
          </a:p>
          <a:p>
            <a:r>
              <a:rPr lang="en-US" dirty="0" smtClean="0"/>
              <a:t>Technical debt</a:t>
            </a:r>
          </a:p>
          <a:p>
            <a:r>
              <a:rPr lang="en-US" dirty="0" smtClean="0"/>
              <a:t>Never ending backlogs</a:t>
            </a:r>
          </a:p>
          <a:p>
            <a:r>
              <a:rPr lang="en-US" dirty="0" smtClean="0"/>
              <a:t>Non-functional </a:t>
            </a:r>
            <a:r>
              <a:rPr lang="en-US" dirty="0" err="1" smtClean="0"/>
              <a:t>req’mnts</a:t>
            </a:r>
            <a:endParaRPr lang="en-US" dirty="0" smtClean="0"/>
          </a:p>
          <a:p>
            <a:r>
              <a:rPr lang="en-US" dirty="0" smtClean="0"/>
              <a:t>Process </a:t>
            </a:r>
          </a:p>
          <a:p>
            <a:endParaRPr lang="en-US" dirty="0" smtClean="0"/>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b="11375"/>
          <a:stretch/>
        </p:blipFill>
        <p:spPr>
          <a:xfrm>
            <a:off x="6690683" y="755650"/>
            <a:ext cx="5088067" cy="3382010"/>
          </a:xfrm>
          <a:prstGeom prst="rect">
            <a:avLst/>
          </a:prstGeom>
        </p:spPr>
      </p:pic>
      <p:sp>
        <p:nvSpPr>
          <p:cNvPr id="7" name="Rectangle 6"/>
          <p:cNvSpPr/>
          <p:nvPr/>
        </p:nvSpPr>
        <p:spPr bwMode="auto">
          <a:xfrm>
            <a:off x="6690683" y="4297505"/>
            <a:ext cx="2472367" cy="18795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defTabSz="914099" fontAlgn="base">
              <a:spcBef>
                <a:spcPct val="0"/>
              </a:spcBef>
              <a:spcAft>
                <a:spcPct val="0"/>
              </a:spcAft>
            </a:pPr>
            <a:r>
              <a:rPr lang="en-US" sz="2800" spc="-50" dirty="0" smtClean="0">
                <a:gradFill>
                  <a:gsLst>
                    <a:gs pos="0">
                      <a:srgbClr val="FFFFFF"/>
                    </a:gs>
                    <a:gs pos="100000">
                      <a:srgbClr val="FFFFFF"/>
                    </a:gs>
                  </a:gsLst>
                  <a:lin ang="5400000" scaled="0"/>
                </a:gradFill>
                <a:ea typeface="Segoe UI" pitchFamily="34" charset="0"/>
                <a:cs typeface="Segoe UI" pitchFamily="34" charset="0"/>
              </a:rPr>
              <a:t>Bugs</a:t>
            </a:r>
            <a:endParaRPr lang="en-US" sz="2800" spc="-50"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p:nvSpPr>
        <p:spPr bwMode="auto">
          <a:xfrm>
            <a:off x="9306383" y="4297505"/>
            <a:ext cx="2472367" cy="187958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defTabSz="914099" fontAlgn="base">
              <a:spcBef>
                <a:spcPct val="0"/>
              </a:spcBef>
              <a:spcAft>
                <a:spcPct val="0"/>
              </a:spcAft>
            </a:pPr>
            <a:r>
              <a:rPr lang="en-US" sz="2800" spc="-50" dirty="0" smtClean="0">
                <a:gradFill>
                  <a:gsLst>
                    <a:gs pos="0">
                      <a:srgbClr val="FFFFFF"/>
                    </a:gs>
                    <a:gs pos="100000">
                      <a:srgbClr val="FFFFFF"/>
                    </a:gs>
                  </a:gsLst>
                  <a:lin ang="5400000" scaled="0"/>
                </a:gradFill>
                <a:ea typeface="Segoe UI" pitchFamily="34" charset="0"/>
                <a:cs typeface="Segoe UI" pitchFamily="34" charset="0"/>
              </a:rPr>
              <a:t>Interest</a:t>
            </a:r>
            <a:endParaRPr lang="en-US" sz="2800" spc="-5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983545526"/>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Debt Leads to…</a:t>
            </a:r>
            <a:endParaRPr lang="en-US" dirty="0"/>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10385" r="3051"/>
          <a:stretch/>
        </p:blipFill>
        <p:spPr>
          <a:xfrm>
            <a:off x="457200" y="1347822"/>
            <a:ext cx="6381750" cy="4931699"/>
          </a:xfrm>
          <a:prstGeom prst="rect">
            <a:avLst/>
          </a:prstGeom>
        </p:spPr>
      </p:pic>
      <p:pic>
        <p:nvPicPr>
          <p:cNvPr id="4" name="Picture 3"/>
          <p:cNvPicPr>
            <a:picLocks noChangeAspect="1"/>
          </p:cNvPicPr>
          <p:nvPr/>
        </p:nvPicPr>
        <p:blipFill rotWithShape="1">
          <a:blip r:embed="rId4">
            <a:extLst>
              <a:ext uri="{28A0092B-C50C-407E-A947-70E740481C1C}">
                <a14:useLocalDpi xmlns:a14="http://schemas.microsoft.com/office/drawing/2010/main" val="0"/>
              </a:ext>
            </a:extLst>
          </a:blip>
          <a:srcRect l="12155" r="5675"/>
          <a:stretch/>
        </p:blipFill>
        <p:spPr>
          <a:xfrm>
            <a:off x="6105983" y="1347822"/>
            <a:ext cx="6057901" cy="4931699"/>
          </a:xfrm>
          <a:prstGeom prst="rect">
            <a:avLst/>
          </a:prstGeom>
        </p:spPr>
      </p:pic>
    </p:spTree>
    <p:extLst>
      <p:ext uri="{BB962C8B-B14F-4D97-AF65-F5344CB8AC3E}">
        <p14:creationId xmlns:p14="http://schemas.microsoft.com/office/powerpoint/2010/main" val="24425171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638" y="2125662"/>
            <a:ext cx="12417780" cy="1831975"/>
          </a:xfrm>
        </p:spPr>
        <p:txBody>
          <a:bodyPr/>
          <a:lstStyle/>
          <a:p>
            <a:r>
              <a:rPr lang="en-US" sz="7200" dirty="0" smtClean="0"/>
              <a:t>How much debt are </a:t>
            </a:r>
            <a:r>
              <a:rPr lang="en-US" sz="7200" u="sng" dirty="0" smtClean="0"/>
              <a:t>your </a:t>
            </a:r>
            <a:br>
              <a:rPr lang="en-US" sz="7200" u="sng" dirty="0" smtClean="0"/>
            </a:br>
            <a:r>
              <a:rPr lang="en-US" sz="7200" u="sng" dirty="0" smtClean="0"/>
              <a:t>teams carrying</a:t>
            </a:r>
            <a:r>
              <a:rPr lang="en-US" sz="7200" dirty="0" smtClean="0"/>
              <a:t>?</a:t>
            </a:r>
            <a:endParaRPr lang="en-US" sz="7200" dirty="0"/>
          </a:p>
        </p:txBody>
      </p:sp>
    </p:spTree>
    <p:extLst>
      <p:ext uri="{BB962C8B-B14F-4D97-AF65-F5344CB8AC3E}">
        <p14:creationId xmlns:p14="http://schemas.microsoft.com/office/powerpoint/2010/main" val="2762080020"/>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b="11481"/>
          <a:stretch/>
        </p:blipFill>
        <p:spPr>
          <a:xfrm>
            <a:off x="6690683" y="755650"/>
            <a:ext cx="5088467" cy="3378200"/>
          </a:xfrm>
          <a:prstGeom prst="rect">
            <a:avLst/>
          </a:prstGeom>
        </p:spPr>
      </p:pic>
      <p:sp>
        <p:nvSpPr>
          <p:cNvPr id="3" name="Title 2"/>
          <p:cNvSpPr>
            <a:spLocks noGrp="1"/>
          </p:cNvSpPr>
          <p:nvPr>
            <p:ph type="title"/>
          </p:nvPr>
        </p:nvSpPr>
        <p:spPr/>
        <p:txBody>
          <a:bodyPr/>
          <a:lstStyle/>
          <a:p>
            <a:r>
              <a:rPr lang="en-US" dirty="0" smtClean="0"/>
              <a:t>You Get What </a:t>
            </a:r>
            <a:br>
              <a:rPr lang="en-US" dirty="0" smtClean="0"/>
            </a:br>
            <a:r>
              <a:rPr lang="en-US" dirty="0" smtClean="0"/>
              <a:t>You Measure</a:t>
            </a:r>
            <a:endParaRPr lang="en-US" dirty="0"/>
          </a:p>
        </p:txBody>
      </p:sp>
      <p:sp>
        <p:nvSpPr>
          <p:cNvPr id="2" name="Text Placeholder 1"/>
          <p:cNvSpPr>
            <a:spLocks noGrp="1"/>
          </p:cNvSpPr>
          <p:nvPr>
            <p:ph type="body" sz="quarter" idx="10"/>
          </p:nvPr>
        </p:nvSpPr>
        <p:spPr>
          <a:xfrm>
            <a:off x="276684" y="2125663"/>
            <a:ext cx="5941554" cy="3877985"/>
          </a:xfrm>
        </p:spPr>
        <p:txBody>
          <a:bodyPr/>
          <a:lstStyle/>
          <a:p>
            <a:endParaRPr lang="en-US" dirty="0" smtClean="0"/>
          </a:p>
          <a:p>
            <a:r>
              <a:rPr lang="en-US" dirty="0" smtClean="0"/>
              <a:t>Measurement affects outcomes</a:t>
            </a:r>
          </a:p>
          <a:p>
            <a:endParaRPr lang="en-US" dirty="0"/>
          </a:p>
          <a:p>
            <a:r>
              <a:rPr lang="en-US" dirty="0" smtClean="0"/>
              <a:t>Tools enable new ways to measure, but should you?</a:t>
            </a:r>
            <a:endParaRPr lang="en-US" dirty="0"/>
          </a:p>
        </p:txBody>
      </p:sp>
      <p:sp>
        <p:nvSpPr>
          <p:cNvPr id="6" name="Rectangle 5"/>
          <p:cNvSpPr/>
          <p:nvPr/>
        </p:nvSpPr>
        <p:spPr bwMode="auto">
          <a:xfrm>
            <a:off x="6690683" y="4297505"/>
            <a:ext cx="2472367" cy="18795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defTabSz="914099" fontAlgn="base">
              <a:spcBef>
                <a:spcPct val="0"/>
              </a:spcBef>
              <a:spcAft>
                <a:spcPct val="0"/>
              </a:spcAft>
            </a:pPr>
            <a:r>
              <a:rPr lang="en-US" sz="2800" spc="-50" dirty="0" smtClean="0">
                <a:gradFill>
                  <a:gsLst>
                    <a:gs pos="0">
                      <a:srgbClr val="FFFFFF"/>
                    </a:gs>
                    <a:gs pos="100000">
                      <a:srgbClr val="FFFFFF"/>
                    </a:gs>
                  </a:gsLst>
                  <a:lin ang="5400000" scaled="0"/>
                </a:gradFill>
                <a:ea typeface="Segoe UI" pitchFamily="34" charset="0"/>
                <a:cs typeface="Segoe UI" pitchFamily="34" charset="0"/>
              </a:rPr>
              <a:t>Outcomes</a:t>
            </a:r>
            <a:endParaRPr lang="en-US" sz="2800" spc="-50" dirty="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p:nvSpPr>
        <p:spPr bwMode="auto">
          <a:xfrm>
            <a:off x="9306383" y="4297505"/>
            <a:ext cx="2472367" cy="187958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defTabSz="914099" fontAlgn="base">
              <a:spcBef>
                <a:spcPct val="0"/>
              </a:spcBef>
              <a:spcAft>
                <a:spcPct val="0"/>
              </a:spcAft>
            </a:pPr>
            <a:r>
              <a:rPr lang="en-US" sz="2800" spc="-50" dirty="0" smtClean="0">
                <a:gradFill>
                  <a:gsLst>
                    <a:gs pos="0">
                      <a:srgbClr val="FFFFFF"/>
                    </a:gs>
                    <a:gs pos="100000">
                      <a:srgbClr val="FFFFFF"/>
                    </a:gs>
                  </a:gsLst>
                  <a:lin ang="5400000" scaled="0"/>
                </a:gradFill>
                <a:ea typeface="Segoe UI" pitchFamily="34" charset="0"/>
                <a:cs typeface="Segoe UI" pitchFamily="34" charset="0"/>
              </a:rPr>
              <a:t>Tools</a:t>
            </a:r>
            <a:endParaRPr lang="en-US" sz="2800" spc="-5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587841194"/>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Planning for debt</a:t>
            </a:r>
            <a:endParaRPr lang="en-US" dirty="0"/>
          </a:p>
        </p:txBody>
      </p:sp>
      <p:sp>
        <p:nvSpPr>
          <p:cNvPr id="4" name="Rectangle 3"/>
          <p:cNvSpPr/>
          <p:nvPr/>
        </p:nvSpPr>
        <p:spPr bwMode="auto">
          <a:xfrm>
            <a:off x="274638" y="4240213"/>
            <a:ext cx="5943600" cy="14097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4400" dirty="0" smtClean="0">
                <a:gradFill>
                  <a:gsLst>
                    <a:gs pos="0">
                      <a:srgbClr val="FFFFFF"/>
                    </a:gs>
                    <a:gs pos="100000">
                      <a:srgbClr val="FFFFFF"/>
                    </a:gs>
                  </a:gsLst>
                  <a:lin ang="5400000" scaled="0"/>
                </a:gradFill>
                <a:ea typeface="Segoe UI" pitchFamily="34" charset="0"/>
                <a:cs typeface="Segoe UI" pitchFamily="34" charset="0"/>
              </a:rPr>
              <a:t>Construction</a:t>
            </a:r>
          </a:p>
        </p:txBody>
      </p:sp>
      <p:sp>
        <p:nvSpPr>
          <p:cNvPr id="5" name="Rectangle 4"/>
          <p:cNvSpPr/>
          <p:nvPr/>
        </p:nvSpPr>
        <p:spPr bwMode="auto">
          <a:xfrm>
            <a:off x="6220284" y="4240213"/>
            <a:ext cx="5943600" cy="14097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4400" dirty="0" smtClean="0">
                <a:gradFill>
                  <a:gsLst>
                    <a:gs pos="0">
                      <a:srgbClr val="FFFFFF"/>
                    </a:gs>
                    <a:gs pos="100000">
                      <a:srgbClr val="FFFFFF"/>
                    </a:gs>
                  </a:gsLst>
                  <a:lin ang="5400000" scaled="0"/>
                </a:gradFill>
                <a:ea typeface="Segoe UI" pitchFamily="34" charset="0"/>
                <a:cs typeface="Segoe UI" pitchFamily="34" charset="0"/>
              </a:rPr>
              <a:t>Stabilize</a:t>
            </a:r>
          </a:p>
        </p:txBody>
      </p:sp>
      <p:grpSp>
        <p:nvGrpSpPr>
          <p:cNvPr id="42" name="Group 41"/>
          <p:cNvGrpSpPr>
            <a:grpSpLocks noChangeAspect="1"/>
          </p:cNvGrpSpPr>
          <p:nvPr>
            <p:custDataLst>
              <p:custData r:id="rId1"/>
            </p:custDataLst>
          </p:nvPr>
        </p:nvGrpSpPr>
        <p:grpSpPr>
          <a:xfrm>
            <a:off x="5078709" y="2569399"/>
            <a:ext cx="1596729" cy="1583798"/>
            <a:chOff x="5829140" y="1118736"/>
            <a:chExt cx="1596729" cy="1583798"/>
          </a:xfrm>
        </p:grpSpPr>
        <p:sp>
          <p:nvSpPr>
            <p:cNvPr id="43" name="Freeform 483"/>
            <p:cNvSpPr/>
            <p:nvPr/>
          </p:nvSpPr>
          <p:spPr>
            <a:xfrm rot="18171439">
              <a:off x="6781526" y="1888395"/>
              <a:ext cx="525451" cy="526199"/>
            </a:xfrm>
            <a:custGeom>
              <a:avLst/>
              <a:gdLst>
                <a:gd name="connsiteX0" fmla="*/ 257919 w 428057"/>
                <a:gd name="connsiteY0" fmla="*/ 39169 h 467520"/>
                <a:gd name="connsiteX1" fmla="*/ 165676 w 428057"/>
                <a:gd name="connsiteY1" fmla="*/ 19116 h 467520"/>
                <a:gd name="connsiteX2" fmla="*/ 5255 w 428057"/>
                <a:gd name="connsiteY2" fmla="*/ 263758 h 467520"/>
                <a:gd name="connsiteX3" fmla="*/ 378234 w 428057"/>
                <a:gd name="connsiteY3" fmla="*/ 464284 h 467520"/>
                <a:gd name="connsiteX4" fmla="*/ 398287 w 428057"/>
                <a:gd name="connsiteY4" fmla="*/ 376053 h 467520"/>
                <a:gd name="connsiteX5" fmla="*/ 137603 w 428057"/>
                <a:gd name="connsiteY5" fmla="*/ 223653 h 467520"/>
                <a:gd name="connsiteX6" fmla="*/ 257919 w 428057"/>
                <a:gd name="connsiteY6" fmla="*/ 39169 h 467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8057" h="467520">
                  <a:moveTo>
                    <a:pt x="257919" y="39169"/>
                  </a:moveTo>
                  <a:cubicBezTo>
                    <a:pt x="262598" y="5079"/>
                    <a:pt x="207787" y="-18316"/>
                    <a:pt x="165676" y="19116"/>
                  </a:cubicBezTo>
                  <a:cubicBezTo>
                    <a:pt x="123565" y="56548"/>
                    <a:pt x="-30171" y="189563"/>
                    <a:pt x="5255" y="263758"/>
                  </a:cubicBezTo>
                  <a:cubicBezTo>
                    <a:pt x="40681" y="337953"/>
                    <a:pt x="312729" y="445568"/>
                    <a:pt x="378234" y="464284"/>
                  </a:cubicBezTo>
                  <a:cubicBezTo>
                    <a:pt x="443739" y="483000"/>
                    <a:pt x="438392" y="416158"/>
                    <a:pt x="398287" y="376053"/>
                  </a:cubicBezTo>
                  <a:cubicBezTo>
                    <a:pt x="358182" y="335948"/>
                    <a:pt x="159661" y="273116"/>
                    <a:pt x="137603" y="223653"/>
                  </a:cubicBezTo>
                  <a:cubicBezTo>
                    <a:pt x="115545" y="174190"/>
                    <a:pt x="253240" y="73259"/>
                    <a:pt x="257919" y="39169"/>
                  </a:cubicBezTo>
                  <a:close/>
                </a:path>
              </a:pathLst>
            </a:custGeom>
            <a:solidFill>
              <a:srgbClr val="FFFFFF"/>
            </a:solidFill>
            <a:ln w="12700" cap="flat" cmpd="sng" algn="ctr">
              <a:solidFill>
                <a:srgbClr val="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000000"/>
                </a:solidFill>
                <a:effectLst/>
                <a:uLnTx/>
                <a:uFillTx/>
                <a:latin typeface="Calibri" panose="020F0502020204030204"/>
              </a:endParaRPr>
            </a:p>
          </p:txBody>
        </p:sp>
        <p:sp>
          <p:nvSpPr>
            <p:cNvPr id="44" name="Freeform 484"/>
            <p:cNvSpPr/>
            <p:nvPr/>
          </p:nvSpPr>
          <p:spPr>
            <a:xfrm rot="20653390">
              <a:off x="6397642" y="1828229"/>
              <a:ext cx="548590" cy="874305"/>
            </a:xfrm>
            <a:custGeom>
              <a:avLst/>
              <a:gdLst>
                <a:gd name="connsiteX0" fmla="*/ 7618 w 786386"/>
                <a:gd name="connsiteY0" fmla="*/ 390345 h 548280"/>
                <a:gd name="connsiteX1" fmla="*/ 172049 w 786386"/>
                <a:gd name="connsiteY1" fmla="*/ 53461 h 548280"/>
                <a:gd name="connsiteX2" fmla="*/ 372576 w 786386"/>
                <a:gd name="connsiteY2" fmla="*/ 21377 h 548280"/>
                <a:gd name="connsiteX3" fmla="*/ 657323 w 786386"/>
                <a:gd name="connsiteY3" fmla="*/ 41430 h 548280"/>
                <a:gd name="connsiteX4" fmla="*/ 753576 w 786386"/>
                <a:gd name="connsiteY4" fmla="*/ 490608 h 548280"/>
                <a:gd name="connsiteX5" fmla="*/ 103870 w 786386"/>
                <a:gd name="connsiteY5" fmla="*/ 530714 h 548280"/>
                <a:gd name="connsiteX6" fmla="*/ 7618 w 786386"/>
                <a:gd name="connsiteY6" fmla="*/ 390345 h 548280"/>
                <a:gd name="connsiteX0" fmla="*/ 2692 w 781460"/>
                <a:gd name="connsiteY0" fmla="*/ 390345 h 538548"/>
                <a:gd name="connsiteX1" fmla="*/ 167123 w 781460"/>
                <a:gd name="connsiteY1" fmla="*/ 53461 h 538548"/>
                <a:gd name="connsiteX2" fmla="*/ 367650 w 781460"/>
                <a:gd name="connsiteY2" fmla="*/ 21377 h 538548"/>
                <a:gd name="connsiteX3" fmla="*/ 652397 w 781460"/>
                <a:gd name="connsiteY3" fmla="*/ 41430 h 538548"/>
                <a:gd name="connsiteX4" fmla="*/ 748650 w 781460"/>
                <a:gd name="connsiteY4" fmla="*/ 490608 h 538548"/>
                <a:gd name="connsiteX5" fmla="*/ 119989 w 781460"/>
                <a:gd name="connsiteY5" fmla="*/ 510846 h 538548"/>
                <a:gd name="connsiteX6" fmla="*/ 2692 w 781460"/>
                <a:gd name="connsiteY6" fmla="*/ 390345 h 538548"/>
                <a:gd name="connsiteX0" fmla="*/ 2974 w 793572"/>
                <a:gd name="connsiteY0" fmla="*/ 392620 h 562807"/>
                <a:gd name="connsiteX1" fmla="*/ 167405 w 793572"/>
                <a:gd name="connsiteY1" fmla="*/ 55736 h 562807"/>
                <a:gd name="connsiteX2" fmla="*/ 367932 w 793572"/>
                <a:gd name="connsiteY2" fmla="*/ 23652 h 562807"/>
                <a:gd name="connsiteX3" fmla="*/ 652679 w 793572"/>
                <a:gd name="connsiteY3" fmla="*/ 43705 h 562807"/>
                <a:gd name="connsiteX4" fmla="*/ 762518 w 793572"/>
                <a:gd name="connsiteY4" fmla="*/ 524611 h 562807"/>
                <a:gd name="connsiteX5" fmla="*/ 120271 w 793572"/>
                <a:gd name="connsiteY5" fmla="*/ 513121 h 562807"/>
                <a:gd name="connsiteX6" fmla="*/ 2974 w 793572"/>
                <a:gd name="connsiteY6" fmla="*/ 392620 h 562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93572" h="562807">
                  <a:moveTo>
                    <a:pt x="2974" y="392620"/>
                  </a:moveTo>
                  <a:cubicBezTo>
                    <a:pt x="10830" y="316389"/>
                    <a:pt x="106579" y="117231"/>
                    <a:pt x="167405" y="55736"/>
                  </a:cubicBezTo>
                  <a:cubicBezTo>
                    <a:pt x="228231" y="-5759"/>
                    <a:pt x="287053" y="25657"/>
                    <a:pt x="367932" y="23652"/>
                  </a:cubicBezTo>
                  <a:cubicBezTo>
                    <a:pt x="448811" y="21647"/>
                    <a:pt x="586915" y="-39788"/>
                    <a:pt x="652679" y="43705"/>
                  </a:cubicBezTo>
                  <a:cubicBezTo>
                    <a:pt x="718443" y="127198"/>
                    <a:pt x="854760" y="443064"/>
                    <a:pt x="762518" y="524611"/>
                  </a:cubicBezTo>
                  <a:cubicBezTo>
                    <a:pt x="670276" y="606158"/>
                    <a:pt x="246862" y="535120"/>
                    <a:pt x="120271" y="513121"/>
                  </a:cubicBezTo>
                  <a:cubicBezTo>
                    <a:pt x="-6320" y="491123"/>
                    <a:pt x="-4882" y="468851"/>
                    <a:pt x="2974" y="392620"/>
                  </a:cubicBezTo>
                  <a:close/>
                </a:path>
              </a:pathLst>
            </a:custGeom>
            <a:solidFill>
              <a:srgbClr val="FFFFFF"/>
            </a:solidFill>
            <a:ln w="12700" cap="flat" cmpd="sng" algn="ctr">
              <a:solidFill>
                <a:srgbClr val="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000000"/>
                </a:solidFill>
                <a:effectLst/>
                <a:uLnTx/>
                <a:uFillTx/>
                <a:latin typeface="Calibri" panose="020F0502020204030204"/>
              </a:endParaRPr>
            </a:p>
          </p:txBody>
        </p:sp>
        <p:sp>
          <p:nvSpPr>
            <p:cNvPr id="45" name="Freeform 485"/>
            <p:cNvSpPr/>
            <p:nvPr/>
          </p:nvSpPr>
          <p:spPr>
            <a:xfrm rot="7177662" flipH="1">
              <a:off x="5869699" y="1463010"/>
              <a:ext cx="595256" cy="676373"/>
            </a:xfrm>
            <a:custGeom>
              <a:avLst/>
              <a:gdLst>
                <a:gd name="connsiteX0" fmla="*/ 257919 w 428057"/>
                <a:gd name="connsiteY0" fmla="*/ 39169 h 467520"/>
                <a:gd name="connsiteX1" fmla="*/ 165676 w 428057"/>
                <a:gd name="connsiteY1" fmla="*/ 19116 h 467520"/>
                <a:gd name="connsiteX2" fmla="*/ 5255 w 428057"/>
                <a:gd name="connsiteY2" fmla="*/ 263758 h 467520"/>
                <a:gd name="connsiteX3" fmla="*/ 378234 w 428057"/>
                <a:gd name="connsiteY3" fmla="*/ 464284 h 467520"/>
                <a:gd name="connsiteX4" fmla="*/ 398287 w 428057"/>
                <a:gd name="connsiteY4" fmla="*/ 376053 h 467520"/>
                <a:gd name="connsiteX5" fmla="*/ 137603 w 428057"/>
                <a:gd name="connsiteY5" fmla="*/ 223653 h 467520"/>
                <a:gd name="connsiteX6" fmla="*/ 257919 w 428057"/>
                <a:gd name="connsiteY6" fmla="*/ 39169 h 467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8057" h="467520">
                  <a:moveTo>
                    <a:pt x="257919" y="39169"/>
                  </a:moveTo>
                  <a:cubicBezTo>
                    <a:pt x="262598" y="5079"/>
                    <a:pt x="207787" y="-18316"/>
                    <a:pt x="165676" y="19116"/>
                  </a:cubicBezTo>
                  <a:cubicBezTo>
                    <a:pt x="123565" y="56548"/>
                    <a:pt x="-30171" y="189563"/>
                    <a:pt x="5255" y="263758"/>
                  </a:cubicBezTo>
                  <a:cubicBezTo>
                    <a:pt x="40681" y="337953"/>
                    <a:pt x="312729" y="445568"/>
                    <a:pt x="378234" y="464284"/>
                  </a:cubicBezTo>
                  <a:cubicBezTo>
                    <a:pt x="443739" y="483000"/>
                    <a:pt x="438392" y="416158"/>
                    <a:pt x="398287" y="376053"/>
                  </a:cubicBezTo>
                  <a:cubicBezTo>
                    <a:pt x="358182" y="335948"/>
                    <a:pt x="159661" y="273116"/>
                    <a:pt x="137603" y="223653"/>
                  </a:cubicBezTo>
                  <a:cubicBezTo>
                    <a:pt x="115545" y="174190"/>
                    <a:pt x="253240" y="73259"/>
                    <a:pt x="257919" y="39169"/>
                  </a:cubicBezTo>
                  <a:close/>
                </a:path>
              </a:pathLst>
            </a:custGeom>
            <a:solidFill>
              <a:srgbClr val="FFFFFF"/>
            </a:solidFill>
            <a:ln w="12700" cap="flat" cmpd="sng" algn="ctr">
              <a:solidFill>
                <a:srgbClr val="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000000"/>
                </a:solidFill>
                <a:effectLst/>
                <a:uLnTx/>
                <a:uFillTx/>
                <a:latin typeface="Calibri" panose="020F0502020204030204"/>
              </a:endParaRPr>
            </a:p>
          </p:txBody>
        </p:sp>
        <p:grpSp>
          <p:nvGrpSpPr>
            <p:cNvPr id="46" name="Group 486"/>
            <p:cNvGrpSpPr/>
            <p:nvPr/>
          </p:nvGrpSpPr>
          <p:grpSpPr>
            <a:xfrm>
              <a:off x="6435832" y="1118736"/>
              <a:ext cx="691291" cy="829010"/>
              <a:chOff x="6643400" y="1118736"/>
              <a:chExt cx="691291" cy="829010"/>
            </a:xfrm>
          </p:grpSpPr>
          <p:sp>
            <p:nvSpPr>
              <p:cNvPr id="51" name="Oval 50"/>
              <p:cNvSpPr/>
              <p:nvPr/>
            </p:nvSpPr>
            <p:spPr>
              <a:xfrm>
                <a:off x="6643400" y="1118736"/>
                <a:ext cx="670832" cy="829010"/>
              </a:xfrm>
              <a:prstGeom prst="ellipse">
                <a:avLst/>
              </a:prstGeom>
              <a:solidFill>
                <a:srgbClr val="FFFFFF"/>
              </a:solidFill>
              <a:ln w="12700" cap="flat" cmpd="sng" algn="ctr">
                <a:solidFill>
                  <a:sysClr val="windowText" lastClr="000000">
                    <a:lumMod val="95000"/>
                    <a:lumOff val="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000000"/>
                  </a:solidFill>
                  <a:effectLst/>
                  <a:uLnTx/>
                  <a:uFillTx/>
                  <a:latin typeface="Calibri" panose="020F0502020204030204"/>
                </a:endParaRPr>
              </a:p>
            </p:txBody>
          </p:sp>
          <p:sp>
            <p:nvSpPr>
              <p:cNvPr id="52" name="Freeform 51"/>
              <p:cNvSpPr/>
              <p:nvPr/>
            </p:nvSpPr>
            <p:spPr>
              <a:xfrm rot="11700000">
                <a:off x="6876312" y="1828842"/>
                <a:ext cx="221955" cy="63161"/>
              </a:xfrm>
              <a:custGeom>
                <a:avLst/>
                <a:gdLst>
                  <a:gd name="connsiteX0" fmla="*/ 1805 w 173807"/>
                  <a:gd name="connsiteY0" fmla="*/ 87202 h 109697"/>
                  <a:gd name="connsiteX1" fmla="*/ 132434 w 173807"/>
                  <a:gd name="connsiteY1" fmla="*/ 116 h 109697"/>
                  <a:gd name="connsiteX2" fmla="*/ 170534 w 173807"/>
                  <a:gd name="connsiteY2" fmla="*/ 108974 h 109697"/>
                  <a:gd name="connsiteX3" fmla="*/ 61677 w 173807"/>
                  <a:gd name="connsiteY3" fmla="*/ 49102 h 109697"/>
                  <a:gd name="connsiteX4" fmla="*/ 1805 w 173807"/>
                  <a:gd name="connsiteY4" fmla="*/ 87202 h 109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807" h="109697">
                    <a:moveTo>
                      <a:pt x="1805" y="87202"/>
                    </a:moveTo>
                    <a:cubicBezTo>
                      <a:pt x="13598" y="79038"/>
                      <a:pt x="104312" y="-3513"/>
                      <a:pt x="132434" y="116"/>
                    </a:cubicBezTo>
                    <a:cubicBezTo>
                      <a:pt x="160556" y="3745"/>
                      <a:pt x="182327" y="100810"/>
                      <a:pt x="170534" y="108974"/>
                    </a:cubicBezTo>
                    <a:cubicBezTo>
                      <a:pt x="158741" y="117138"/>
                      <a:pt x="84356" y="53638"/>
                      <a:pt x="61677" y="49102"/>
                    </a:cubicBezTo>
                    <a:cubicBezTo>
                      <a:pt x="38998" y="44566"/>
                      <a:pt x="-9988" y="95366"/>
                      <a:pt x="1805" y="87202"/>
                    </a:cubicBezTo>
                    <a:close/>
                  </a:path>
                </a:pathLst>
              </a:custGeom>
              <a:solidFill>
                <a:srgbClr val="FFFFFF"/>
              </a:solidFill>
              <a:ln w="12700" cap="flat" cmpd="sng" algn="ctr">
                <a:solidFill>
                  <a:srgbClr val="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000000"/>
                  </a:solidFill>
                  <a:effectLst/>
                  <a:uLnTx/>
                  <a:uFillTx/>
                  <a:latin typeface="Calibri" panose="020F0502020204030204"/>
                </a:endParaRPr>
              </a:p>
            </p:txBody>
          </p:sp>
          <p:sp>
            <p:nvSpPr>
              <p:cNvPr id="53" name="Oval 52"/>
              <p:cNvSpPr/>
              <p:nvPr/>
            </p:nvSpPr>
            <p:spPr>
              <a:xfrm flipV="1">
                <a:off x="7160046" y="1609339"/>
                <a:ext cx="66965" cy="51614"/>
              </a:xfrm>
              <a:prstGeom prst="ellipse">
                <a:avLst/>
              </a:prstGeom>
              <a:solidFill>
                <a:sysClr val="window" lastClr="FFFFFF"/>
              </a:solidFill>
              <a:ln w="12700" cap="flat" cmpd="sng" algn="ctr">
                <a:solidFill>
                  <a:sysClr val="windowText" lastClr="000000">
                    <a:lumMod val="95000"/>
                    <a:lumOff val="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FFFFFF"/>
                  </a:solidFill>
                  <a:effectLst/>
                  <a:uLnTx/>
                  <a:uFillTx/>
                  <a:latin typeface="Calibri" panose="020F0502020204030204"/>
                </a:endParaRPr>
              </a:p>
            </p:txBody>
          </p:sp>
          <p:sp>
            <p:nvSpPr>
              <p:cNvPr id="54" name="Oval 53"/>
              <p:cNvSpPr/>
              <p:nvPr/>
            </p:nvSpPr>
            <p:spPr>
              <a:xfrm flipV="1">
                <a:off x="7000414" y="1593501"/>
                <a:ext cx="77165" cy="56775"/>
              </a:xfrm>
              <a:prstGeom prst="ellipse">
                <a:avLst/>
              </a:prstGeom>
              <a:solidFill>
                <a:sysClr val="window" lastClr="FFFFFF"/>
              </a:solidFill>
              <a:ln w="12700" cap="flat" cmpd="sng" algn="ctr">
                <a:solidFill>
                  <a:sysClr val="windowText" lastClr="000000">
                    <a:lumMod val="95000"/>
                    <a:lumOff val="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FFFFFF"/>
                  </a:solidFill>
                  <a:effectLst/>
                  <a:uLnTx/>
                  <a:uFillTx/>
                  <a:latin typeface="Calibri" panose="020F0502020204030204"/>
                </a:endParaRPr>
              </a:p>
            </p:txBody>
          </p:sp>
          <p:sp>
            <p:nvSpPr>
              <p:cNvPr id="55" name="Oval 54"/>
              <p:cNvSpPr/>
              <p:nvPr/>
            </p:nvSpPr>
            <p:spPr>
              <a:xfrm rot="20591440">
                <a:off x="6912576" y="1537084"/>
                <a:ext cx="175677" cy="147531"/>
              </a:xfrm>
              <a:prstGeom prst="ellipse">
                <a:avLst/>
              </a:prstGeom>
              <a:noFill/>
              <a:ln w="12700" cap="flat" cmpd="sng" algn="ctr">
                <a:solidFill>
                  <a:sysClr val="windowText" lastClr="000000">
                    <a:lumMod val="95000"/>
                    <a:lumOff val="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FFFFFF"/>
                  </a:solidFill>
                  <a:effectLst/>
                  <a:uLnTx/>
                  <a:uFillTx/>
                  <a:latin typeface="Calibri" panose="020F0502020204030204"/>
                </a:endParaRPr>
              </a:p>
            </p:txBody>
          </p:sp>
          <p:sp>
            <p:nvSpPr>
              <p:cNvPr id="56" name="Oval 55"/>
              <p:cNvSpPr/>
              <p:nvPr/>
            </p:nvSpPr>
            <p:spPr>
              <a:xfrm rot="1942495">
                <a:off x="7126727" y="1525909"/>
                <a:ext cx="156417" cy="168754"/>
              </a:xfrm>
              <a:prstGeom prst="ellipse">
                <a:avLst/>
              </a:prstGeom>
              <a:noFill/>
              <a:ln w="12700" cap="flat" cmpd="sng" algn="ctr">
                <a:solidFill>
                  <a:sysClr val="windowText" lastClr="000000">
                    <a:lumMod val="95000"/>
                    <a:lumOff val="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FFFFFF"/>
                  </a:solidFill>
                  <a:effectLst/>
                  <a:uLnTx/>
                  <a:uFillTx/>
                  <a:latin typeface="Calibri" panose="020F0502020204030204"/>
                </a:endParaRPr>
              </a:p>
            </p:txBody>
          </p:sp>
          <p:sp>
            <p:nvSpPr>
              <p:cNvPr id="57" name="Arc 56"/>
              <p:cNvSpPr/>
              <p:nvPr/>
            </p:nvSpPr>
            <p:spPr>
              <a:xfrm>
                <a:off x="6821531" y="1305584"/>
                <a:ext cx="317891" cy="191563"/>
              </a:xfrm>
              <a:prstGeom prst="arc">
                <a:avLst>
                  <a:gd name="adj1" fmla="val 13507533"/>
                  <a:gd name="adj2" fmla="val 20342173"/>
                </a:avLst>
              </a:prstGeom>
              <a:noFill/>
              <a:ln w="12700" cap="flat" cmpd="sng" algn="ctr">
                <a:solidFill>
                  <a:sysClr val="windowText" lastClr="000000">
                    <a:lumMod val="95000"/>
                    <a:lumOff val="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prstClr val="black"/>
                  </a:solidFill>
                  <a:effectLst/>
                  <a:uLnTx/>
                  <a:uFillTx/>
                  <a:latin typeface="Calibri" panose="020F0502020204030204"/>
                </a:endParaRPr>
              </a:p>
            </p:txBody>
          </p:sp>
          <p:sp>
            <p:nvSpPr>
              <p:cNvPr id="58" name="Arc 57"/>
              <p:cNvSpPr/>
              <p:nvPr/>
            </p:nvSpPr>
            <p:spPr>
              <a:xfrm rot="21172900">
                <a:off x="7139237" y="1317120"/>
                <a:ext cx="195454" cy="148649"/>
              </a:xfrm>
              <a:prstGeom prst="arc">
                <a:avLst>
                  <a:gd name="adj1" fmla="val 13469714"/>
                  <a:gd name="adj2" fmla="val 0"/>
                </a:avLst>
              </a:prstGeom>
              <a:noFill/>
              <a:ln w="12700" cap="flat" cmpd="sng" algn="ctr">
                <a:solidFill>
                  <a:sysClr val="windowText" lastClr="000000">
                    <a:lumMod val="95000"/>
                    <a:lumOff val="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prstClr val="black"/>
                  </a:solidFill>
                  <a:effectLst/>
                  <a:uLnTx/>
                  <a:uFillTx/>
                  <a:latin typeface="Calibri" panose="020F0502020204030204"/>
                </a:endParaRPr>
              </a:p>
            </p:txBody>
          </p:sp>
        </p:grpSp>
        <p:grpSp>
          <p:nvGrpSpPr>
            <p:cNvPr id="47" name="Group 564"/>
            <p:cNvGrpSpPr/>
            <p:nvPr/>
          </p:nvGrpSpPr>
          <p:grpSpPr>
            <a:xfrm>
              <a:off x="7075967" y="1722696"/>
              <a:ext cx="349902" cy="450099"/>
              <a:chOff x="2895601" y="490505"/>
              <a:chExt cx="4343400" cy="5587169"/>
            </a:xfrm>
          </p:grpSpPr>
          <p:sp>
            <p:nvSpPr>
              <p:cNvPr id="48" name="Flowchart: Data 12"/>
              <p:cNvSpPr/>
              <p:nvPr/>
            </p:nvSpPr>
            <p:spPr>
              <a:xfrm>
                <a:off x="2895601" y="863056"/>
                <a:ext cx="4343400" cy="4487432"/>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157 h 10157"/>
                  <a:gd name="connsiteX1" fmla="*/ 2841 w 10000"/>
                  <a:gd name="connsiteY1" fmla="*/ 0 h 10157"/>
                  <a:gd name="connsiteX2" fmla="*/ 10000 w 10000"/>
                  <a:gd name="connsiteY2" fmla="*/ 157 h 10157"/>
                  <a:gd name="connsiteX3" fmla="*/ 8000 w 10000"/>
                  <a:gd name="connsiteY3" fmla="*/ 10157 h 10157"/>
                  <a:gd name="connsiteX4" fmla="*/ 0 w 10000"/>
                  <a:gd name="connsiteY4" fmla="*/ 10157 h 10157"/>
                  <a:gd name="connsiteX0" fmla="*/ 0 w 11681"/>
                  <a:gd name="connsiteY0" fmla="*/ 10157 h 10157"/>
                  <a:gd name="connsiteX1" fmla="*/ 2841 w 11681"/>
                  <a:gd name="connsiteY1" fmla="*/ 0 h 10157"/>
                  <a:gd name="connsiteX2" fmla="*/ 11681 w 11681"/>
                  <a:gd name="connsiteY2" fmla="*/ 0 h 10157"/>
                  <a:gd name="connsiteX3" fmla="*/ 8000 w 11681"/>
                  <a:gd name="connsiteY3" fmla="*/ 10157 h 10157"/>
                  <a:gd name="connsiteX4" fmla="*/ 0 w 11681"/>
                  <a:gd name="connsiteY4" fmla="*/ 10157 h 10157"/>
                  <a:gd name="connsiteX0" fmla="*/ 0 w 11681"/>
                  <a:gd name="connsiteY0" fmla="*/ 10157 h 10157"/>
                  <a:gd name="connsiteX1" fmla="*/ 4942 w 11681"/>
                  <a:gd name="connsiteY1" fmla="*/ 0 h 10157"/>
                  <a:gd name="connsiteX2" fmla="*/ 11681 w 11681"/>
                  <a:gd name="connsiteY2" fmla="*/ 0 h 10157"/>
                  <a:gd name="connsiteX3" fmla="*/ 8000 w 11681"/>
                  <a:gd name="connsiteY3" fmla="*/ 10157 h 10157"/>
                  <a:gd name="connsiteX4" fmla="*/ 0 w 11681"/>
                  <a:gd name="connsiteY4" fmla="*/ 10157 h 10157"/>
                  <a:gd name="connsiteX0" fmla="*/ 0 w 13572"/>
                  <a:gd name="connsiteY0" fmla="*/ 10157 h 10157"/>
                  <a:gd name="connsiteX1" fmla="*/ 4942 w 13572"/>
                  <a:gd name="connsiteY1" fmla="*/ 0 h 10157"/>
                  <a:gd name="connsiteX2" fmla="*/ 13572 w 13572"/>
                  <a:gd name="connsiteY2" fmla="*/ 0 h 10157"/>
                  <a:gd name="connsiteX3" fmla="*/ 8000 w 13572"/>
                  <a:gd name="connsiteY3" fmla="*/ 10157 h 10157"/>
                  <a:gd name="connsiteX4" fmla="*/ 0 w 13572"/>
                  <a:gd name="connsiteY4" fmla="*/ 10157 h 10157"/>
                  <a:gd name="connsiteX0" fmla="*/ 0 w 12521"/>
                  <a:gd name="connsiteY0" fmla="*/ 10314 h 10314"/>
                  <a:gd name="connsiteX1" fmla="*/ 4942 w 12521"/>
                  <a:gd name="connsiteY1" fmla="*/ 157 h 10314"/>
                  <a:gd name="connsiteX2" fmla="*/ 12521 w 12521"/>
                  <a:gd name="connsiteY2" fmla="*/ 0 h 10314"/>
                  <a:gd name="connsiteX3" fmla="*/ 8000 w 12521"/>
                  <a:gd name="connsiteY3" fmla="*/ 10314 h 10314"/>
                  <a:gd name="connsiteX4" fmla="*/ 0 w 12521"/>
                  <a:gd name="connsiteY4" fmla="*/ 10314 h 10314"/>
                  <a:gd name="connsiteX0" fmla="*/ 0 w 13151"/>
                  <a:gd name="connsiteY0" fmla="*/ 10157 h 10157"/>
                  <a:gd name="connsiteX1" fmla="*/ 4942 w 13151"/>
                  <a:gd name="connsiteY1" fmla="*/ 0 h 10157"/>
                  <a:gd name="connsiteX2" fmla="*/ 13151 w 13151"/>
                  <a:gd name="connsiteY2" fmla="*/ 157 h 10157"/>
                  <a:gd name="connsiteX3" fmla="*/ 8000 w 13151"/>
                  <a:gd name="connsiteY3" fmla="*/ 10157 h 10157"/>
                  <a:gd name="connsiteX4" fmla="*/ 0 w 13151"/>
                  <a:gd name="connsiteY4" fmla="*/ 10157 h 10157"/>
                  <a:gd name="connsiteX0" fmla="*/ 0 w 12310"/>
                  <a:gd name="connsiteY0" fmla="*/ 10157 h 10157"/>
                  <a:gd name="connsiteX1" fmla="*/ 4942 w 12310"/>
                  <a:gd name="connsiteY1" fmla="*/ 0 h 10157"/>
                  <a:gd name="connsiteX2" fmla="*/ 12310 w 12310"/>
                  <a:gd name="connsiteY2" fmla="*/ 314 h 10157"/>
                  <a:gd name="connsiteX3" fmla="*/ 8000 w 12310"/>
                  <a:gd name="connsiteY3" fmla="*/ 10157 h 10157"/>
                  <a:gd name="connsiteX4" fmla="*/ 0 w 12310"/>
                  <a:gd name="connsiteY4" fmla="*/ 10157 h 10157"/>
                  <a:gd name="connsiteX0" fmla="*/ 0 w 12940"/>
                  <a:gd name="connsiteY0" fmla="*/ 10157 h 10157"/>
                  <a:gd name="connsiteX1" fmla="*/ 4942 w 12940"/>
                  <a:gd name="connsiteY1" fmla="*/ 0 h 10157"/>
                  <a:gd name="connsiteX2" fmla="*/ 12940 w 12940"/>
                  <a:gd name="connsiteY2" fmla="*/ 314 h 10157"/>
                  <a:gd name="connsiteX3" fmla="*/ 8000 w 12940"/>
                  <a:gd name="connsiteY3" fmla="*/ 10157 h 10157"/>
                  <a:gd name="connsiteX4" fmla="*/ 0 w 12940"/>
                  <a:gd name="connsiteY4" fmla="*/ 10157 h 10157"/>
                  <a:gd name="connsiteX0" fmla="*/ 0 w 13152"/>
                  <a:gd name="connsiteY0" fmla="*/ 10213 h 10213"/>
                  <a:gd name="connsiteX1" fmla="*/ 4942 w 13152"/>
                  <a:gd name="connsiteY1" fmla="*/ 56 h 10213"/>
                  <a:gd name="connsiteX2" fmla="*/ 13152 w 13152"/>
                  <a:gd name="connsiteY2" fmla="*/ 0 h 10213"/>
                  <a:gd name="connsiteX3" fmla="*/ 8000 w 13152"/>
                  <a:gd name="connsiteY3" fmla="*/ 10213 h 10213"/>
                  <a:gd name="connsiteX4" fmla="*/ 0 w 13152"/>
                  <a:gd name="connsiteY4" fmla="*/ 10213 h 10213"/>
                  <a:gd name="connsiteX0" fmla="*/ 0 w 13176"/>
                  <a:gd name="connsiteY0" fmla="*/ 10157 h 10157"/>
                  <a:gd name="connsiteX1" fmla="*/ 4942 w 13176"/>
                  <a:gd name="connsiteY1" fmla="*/ 0 h 10157"/>
                  <a:gd name="connsiteX2" fmla="*/ 13176 w 13176"/>
                  <a:gd name="connsiteY2" fmla="*/ 14 h 10157"/>
                  <a:gd name="connsiteX3" fmla="*/ 8000 w 13176"/>
                  <a:gd name="connsiteY3" fmla="*/ 10157 h 10157"/>
                  <a:gd name="connsiteX4" fmla="*/ 0 w 13176"/>
                  <a:gd name="connsiteY4" fmla="*/ 10157 h 10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76" h="10157">
                    <a:moveTo>
                      <a:pt x="0" y="10157"/>
                    </a:moveTo>
                    <a:lnTo>
                      <a:pt x="4942" y="0"/>
                    </a:lnTo>
                    <a:lnTo>
                      <a:pt x="13176" y="14"/>
                    </a:lnTo>
                    <a:lnTo>
                      <a:pt x="8000" y="10157"/>
                    </a:lnTo>
                    <a:lnTo>
                      <a:pt x="0" y="10157"/>
                    </a:lnTo>
                    <a:close/>
                  </a:path>
                </a:pathLst>
              </a:custGeom>
              <a:solidFill>
                <a:srgbClr val="FFFFFF"/>
              </a:solidFill>
              <a:ln w="12700" cap="flat" cmpd="sng" algn="ctr">
                <a:solidFill>
                  <a:srgbClr val="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000000"/>
                  </a:solidFill>
                  <a:effectLst/>
                  <a:uLnTx/>
                  <a:uFillTx/>
                  <a:latin typeface="Calibri" panose="020F0502020204030204"/>
                </a:endParaRPr>
              </a:p>
            </p:txBody>
          </p:sp>
          <p:sp>
            <p:nvSpPr>
              <p:cNvPr id="49" name="Freeform 48"/>
              <p:cNvSpPr/>
              <p:nvPr/>
            </p:nvSpPr>
            <p:spPr>
              <a:xfrm rot="4053129">
                <a:off x="5184773" y="-36322"/>
                <a:ext cx="1294061" cy="2347716"/>
              </a:xfrm>
              <a:custGeom>
                <a:avLst/>
                <a:gdLst>
                  <a:gd name="connsiteX0" fmla="*/ 106586 w 131404"/>
                  <a:gd name="connsiteY0" fmla="*/ 0 h 275720"/>
                  <a:gd name="connsiteX1" fmla="*/ 129025 w 131404"/>
                  <a:gd name="connsiteY1" fmla="*/ 56098 h 275720"/>
                  <a:gd name="connsiteX2" fmla="*/ 56098 w 131404"/>
                  <a:gd name="connsiteY2" fmla="*/ 246832 h 275720"/>
                  <a:gd name="connsiteX3" fmla="*/ 0 w 131404"/>
                  <a:gd name="connsiteY3" fmla="*/ 274881 h 275720"/>
                  <a:gd name="connsiteX0" fmla="*/ 106586 w 133956"/>
                  <a:gd name="connsiteY0" fmla="*/ 0 h 276063"/>
                  <a:gd name="connsiteX1" fmla="*/ 131829 w 133956"/>
                  <a:gd name="connsiteY1" fmla="*/ 46708 h 276063"/>
                  <a:gd name="connsiteX2" fmla="*/ 56098 w 133956"/>
                  <a:gd name="connsiteY2" fmla="*/ 246832 h 276063"/>
                  <a:gd name="connsiteX3" fmla="*/ 0 w 133956"/>
                  <a:gd name="connsiteY3" fmla="*/ 274881 h 276063"/>
                  <a:gd name="connsiteX0" fmla="*/ 106586 w 134652"/>
                  <a:gd name="connsiteY0" fmla="*/ 0 h 276063"/>
                  <a:gd name="connsiteX1" fmla="*/ 131829 w 134652"/>
                  <a:gd name="connsiteY1" fmla="*/ 46708 h 276063"/>
                  <a:gd name="connsiteX2" fmla="*/ 56098 w 134652"/>
                  <a:gd name="connsiteY2" fmla="*/ 246832 h 276063"/>
                  <a:gd name="connsiteX3" fmla="*/ 0 w 134652"/>
                  <a:gd name="connsiteY3" fmla="*/ 274881 h 276063"/>
                  <a:gd name="connsiteX0" fmla="*/ 106586 w 134652"/>
                  <a:gd name="connsiteY0" fmla="*/ 0 h 275877"/>
                  <a:gd name="connsiteX1" fmla="*/ 131829 w 134652"/>
                  <a:gd name="connsiteY1" fmla="*/ 46708 h 275877"/>
                  <a:gd name="connsiteX2" fmla="*/ 56098 w 134652"/>
                  <a:gd name="connsiteY2" fmla="*/ 246832 h 275877"/>
                  <a:gd name="connsiteX3" fmla="*/ 0 w 134652"/>
                  <a:gd name="connsiteY3" fmla="*/ 274881 h 275877"/>
                </a:gdLst>
                <a:ahLst/>
                <a:cxnLst>
                  <a:cxn ang="0">
                    <a:pos x="connsiteX0" y="connsiteY0"/>
                  </a:cxn>
                  <a:cxn ang="0">
                    <a:pos x="connsiteX1" y="connsiteY1"/>
                  </a:cxn>
                  <a:cxn ang="0">
                    <a:pos x="connsiteX2" y="connsiteY2"/>
                  </a:cxn>
                  <a:cxn ang="0">
                    <a:pos x="connsiteX3" y="connsiteY3"/>
                  </a:cxn>
                </a:cxnLst>
                <a:rect l="l" t="t" r="r" b="b"/>
                <a:pathLst>
                  <a:path w="134652" h="275877">
                    <a:moveTo>
                      <a:pt x="106586" y="0"/>
                    </a:moveTo>
                    <a:cubicBezTo>
                      <a:pt x="122013" y="7479"/>
                      <a:pt x="142144" y="10735"/>
                      <a:pt x="131829" y="46708"/>
                    </a:cubicBezTo>
                    <a:cubicBezTo>
                      <a:pt x="121514" y="82681"/>
                      <a:pt x="75243" y="209624"/>
                      <a:pt x="56098" y="246832"/>
                    </a:cubicBezTo>
                    <a:cubicBezTo>
                      <a:pt x="36953" y="284040"/>
                      <a:pt x="0" y="274881"/>
                      <a:pt x="0" y="274881"/>
                    </a:cubicBezTo>
                  </a:path>
                </a:pathLst>
              </a:custGeom>
              <a:no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prstClr val="black"/>
                  </a:solidFill>
                  <a:effectLst/>
                  <a:uLnTx/>
                  <a:uFillTx/>
                  <a:latin typeface="Calibri" panose="020F0502020204030204"/>
                </a:endParaRPr>
              </a:p>
            </p:txBody>
          </p:sp>
          <p:sp>
            <p:nvSpPr>
              <p:cNvPr id="50" name="Freeform 49"/>
              <p:cNvSpPr/>
              <p:nvPr/>
            </p:nvSpPr>
            <p:spPr>
              <a:xfrm rot="4053129">
                <a:off x="3637827" y="4224274"/>
                <a:ext cx="1258748" cy="2448051"/>
              </a:xfrm>
              <a:custGeom>
                <a:avLst/>
                <a:gdLst>
                  <a:gd name="connsiteX0" fmla="*/ 106586 w 131404"/>
                  <a:gd name="connsiteY0" fmla="*/ 0 h 275720"/>
                  <a:gd name="connsiteX1" fmla="*/ 129025 w 131404"/>
                  <a:gd name="connsiteY1" fmla="*/ 56098 h 275720"/>
                  <a:gd name="connsiteX2" fmla="*/ 56098 w 131404"/>
                  <a:gd name="connsiteY2" fmla="*/ 246832 h 275720"/>
                  <a:gd name="connsiteX3" fmla="*/ 0 w 131404"/>
                  <a:gd name="connsiteY3" fmla="*/ 274881 h 275720"/>
                  <a:gd name="connsiteX0" fmla="*/ 106586 w 133956"/>
                  <a:gd name="connsiteY0" fmla="*/ 0 h 276063"/>
                  <a:gd name="connsiteX1" fmla="*/ 131829 w 133956"/>
                  <a:gd name="connsiteY1" fmla="*/ 46708 h 276063"/>
                  <a:gd name="connsiteX2" fmla="*/ 56098 w 133956"/>
                  <a:gd name="connsiteY2" fmla="*/ 246832 h 276063"/>
                  <a:gd name="connsiteX3" fmla="*/ 0 w 133956"/>
                  <a:gd name="connsiteY3" fmla="*/ 274881 h 276063"/>
                  <a:gd name="connsiteX0" fmla="*/ 106586 w 134652"/>
                  <a:gd name="connsiteY0" fmla="*/ 0 h 276063"/>
                  <a:gd name="connsiteX1" fmla="*/ 131829 w 134652"/>
                  <a:gd name="connsiteY1" fmla="*/ 46708 h 276063"/>
                  <a:gd name="connsiteX2" fmla="*/ 56098 w 134652"/>
                  <a:gd name="connsiteY2" fmla="*/ 246832 h 276063"/>
                  <a:gd name="connsiteX3" fmla="*/ 0 w 134652"/>
                  <a:gd name="connsiteY3" fmla="*/ 274881 h 276063"/>
                  <a:gd name="connsiteX0" fmla="*/ 106586 w 134652"/>
                  <a:gd name="connsiteY0" fmla="*/ 0 h 275877"/>
                  <a:gd name="connsiteX1" fmla="*/ 131829 w 134652"/>
                  <a:gd name="connsiteY1" fmla="*/ 46708 h 275877"/>
                  <a:gd name="connsiteX2" fmla="*/ 56098 w 134652"/>
                  <a:gd name="connsiteY2" fmla="*/ 246832 h 275877"/>
                  <a:gd name="connsiteX3" fmla="*/ 0 w 134652"/>
                  <a:gd name="connsiteY3" fmla="*/ 274881 h 275877"/>
                  <a:gd name="connsiteX0" fmla="*/ 104757 w 133713"/>
                  <a:gd name="connsiteY0" fmla="*/ 0 h 288142"/>
                  <a:gd name="connsiteX1" fmla="*/ 131829 w 133713"/>
                  <a:gd name="connsiteY1" fmla="*/ 58973 h 288142"/>
                  <a:gd name="connsiteX2" fmla="*/ 56098 w 133713"/>
                  <a:gd name="connsiteY2" fmla="*/ 259097 h 288142"/>
                  <a:gd name="connsiteX3" fmla="*/ 0 w 133713"/>
                  <a:gd name="connsiteY3" fmla="*/ 287146 h 288142"/>
                  <a:gd name="connsiteX0" fmla="*/ 104757 w 133649"/>
                  <a:gd name="connsiteY0" fmla="*/ 0 h 288142"/>
                  <a:gd name="connsiteX1" fmla="*/ 131829 w 133649"/>
                  <a:gd name="connsiteY1" fmla="*/ 58973 h 288142"/>
                  <a:gd name="connsiteX2" fmla="*/ 56098 w 133649"/>
                  <a:gd name="connsiteY2" fmla="*/ 259097 h 288142"/>
                  <a:gd name="connsiteX3" fmla="*/ 0 w 133649"/>
                  <a:gd name="connsiteY3" fmla="*/ 287146 h 288142"/>
                  <a:gd name="connsiteX0" fmla="*/ 104757 w 130312"/>
                  <a:gd name="connsiteY0" fmla="*/ 0 h 287856"/>
                  <a:gd name="connsiteX1" fmla="*/ 128227 w 130312"/>
                  <a:gd name="connsiteY1" fmla="*/ 72271 h 287856"/>
                  <a:gd name="connsiteX2" fmla="*/ 56098 w 130312"/>
                  <a:gd name="connsiteY2" fmla="*/ 259097 h 287856"/>
                  <a:gd name="connsiteX3" fmla="*/ 0 w 130312"/>
                  <a:gd name="connsiteY3" fmla="*/ 287146 h 287856"/>
                  <a:gd name="connsiteX0" fmla="*/ 104757 w 130269"/>
                  <a:gd name="connsiteY0" fmla="*/ 0 h 287856"/>
                  <a:gd name="connsiteX1" fmla="*/ 128227 w 130269"/>
                  <a:gd name="connsiteY1" fmla="*/ 72271 h 287856"/>
                  <a:gd name="connsiteX2" fmla="*/ 56098 w 130269"/>
                  <a:gd name="connsiteY2" fmla="*/ 259097 h 287856"/>
                  <a:gd name="connsiteX3" fmla="*/ 0 w 130269"/>
                  <a:gd name="connsiteY3" fmla="*/ 287146 h 287856"/>
                  <a:gd name="connsiteX0" fmla="*/ 104757 w 130950"/>
                  <a:gd name="connsiteY0" fmla="*/ 0 h 288163"/>
                  <a:gd name="connsiteX1" fmla="*/ 128967 w 130950"/>
                  <a:gd name="connsiteY1" fmla="*/ 63344 h 288163"/>
                  <a:gd name="connsiteX2" fmla="*/ 56098 w 130950"/>
                  <a:gd name="connsiteY2" fmla="*/ 259097 h 288163"/>
                  <a:gd name="connsiteX3" fmla="*/ 0 w 130950"/>
                  <a:gd name="connsiteY3" fmla="*/ 287146 h 288163"/>
                  <a:gd name="connsiteX0" fmla="*/ 104757 w 131979"/>
                  <a:gd name="connsiteY0" fmla="*/ 0 h 288163"/>
                  <a:gd name="connsiteX1" fmla="*/ 128967 w 131979"/>
                  <a:gd name="connsiteY1" fmla="*/ 63344 h 288163"/>
                  <a:gd name="connsiteX2" fmla="*/ 56098 w 131979"/>
                  <a:gd name="connsiteY2" fmla="*/ 259097 h 288163"/>
                  <a:gd name="connsiteX3" fmla="*/ 0 w 131979"/>
                  <a:gd name="connsiteY3" fmla="*/ 287146 h 288163"/>
                </a:gdLst>
                <a:ahLst/>
                <a:cxnLst>
                  <a:cxn ang="0">
                    <a:pos x="connsiteX0" y="connsiteY0"/>
                  </a:cxn>
                  <a:cxn ang="0">
                    <a:pos x="connsiteX1" y="connsiteY1"/>
                  </a:cxn>
                  <a:cxn ang="0">
                    <a:pos x="connsiteX2" y="connsiteY2"/>
                  </a:cxn>
                  <a:cxn ang="0">
                    <a:pos x="connsiteX3" y="connsiteY3"/>
                  </a:cxn>
                </a:cxnLst>
                <a:rect l="l" t="t" r="r" b="b"/>
                <a:pathLst>
                  <a:path w="131979" h="288163">
                    <a:moveTo>
                      <a:pt x="104757" y="0"/>
                    </a:moveTo>
                    <a:cubicBezTo>
                      <a:pt x="119163" y="11995"/>
                      <a:pt x="139762" y="33538"/>
                      <a:pt x="128967" y="63344"/>
                    </a:cubicBezTo>
                    <a:cubicBezTo>
                      <a:pt x="118172" y="93150"/>
                      <a:pt x="77593" y="221797"/>
                      <a:pt x="56098" y="259097"/>
                    </a:cubicBezTo>
                    <a:cubicBezTo>
                      <a:pt x="34604" y="296397"/>
                      <a:pt x="0" y="287146"/>
                      <a:pt x="0" y="287146"/>
                    </a:cubicBezTo>
                  </a:path>
                </a:pathLst>
              </a:custGeom>
              <a:solidFill>
                <a:sysClr val="window" lastClr="FFFFFF"/>
              </a:solidFill>
              <a:ln w="28575"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prstClr val="black"/>
                  </a:solidFill>
                  <a:effectLst/>
                  <a:uLnTx/>
                  <a:uFillTx/>
                  <a:latin typeface="Calibri" panose="020F0502020204030204"/>
                </a:endParaRPr>
              </a:p>
            </p:txBody>
          </p:sp>
        </p:grpSp>
      </p:grpSp>
      <p:sp>
        <p:nvSpPr>
          <p:cNvPr id="59" name="Oval Callout 58"/>
          <p:cNvSpPr/>
          <p:nvPr/>
        </p:nvSpPr>
        <p:spPr bwMode="auto">
          <a:xfrm>
            <a:off x="5907546" y="819150"/>
            <a:ext cx="4589004" cy="1768164"/>
          </a:xfrm>
          <a:prstGeom prst="wedgeEllipseCallou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3600" dirty="0" smtClean="0">
                <a:solidFill>
                  <a:schemeClr val="bg2"/>
                </a:solidFill>
                <a:ea typeface="Segoe UI" pitchFamily="34" charset="0"/>
                <a:cs typeface="Segoe UI" pitchFamily="34" charset="0"/>
              </a:rPr>
              <a:t>Yay, we’re done!</a:t>
            </a:r>
          </a:p>
        </p:txBody>
      </p:sp>
      <p:sp>
        <p:nvSpPr>
          <p:cNvPr id="60" name="Oval Callout 59"/>
          <p:cNvSpPr/>
          <p:nvPr/>
        </p:nvSpPr>
        <p:spPr bwMode="auto">
          <a:xfrm>
            <a:off x="5907546" y="819149"/>
            <a:ext cx="4589004" cy="1768164"/>
          </a:xfrm>
          <a:prstGeom prst="wedgeEllipseCallou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3600" dirty="0" err="1" smtClean="0">
                <a:solidFill>
                  <a:schemeClr val="bg2"/>
                </a:solidFill>
                <a:ea typeface="Segoe UI" pitchFamily="34" charset="0"/>
                <a:cs typeface="Segoe UI" pitchFamily="34" charset="0"/>
              </a:rPr>
              <a:t>Doh</a:t>
            </a:r>
            <a:r>
              <a:rPr lang="en-US" sz="3600" dirty="0" smtClean="0">
                <a:solidFill>
                  <a:schemeClr val="bg2"/>
                </a:solidFill>
                <a:ea typeface="Segoe UI" pitchFamily="34" charset="0"/>
                <a:cs typeface="Segoe UI" pitchFamily="34" charset="0"/>
              </a:rPr>
              <a:t>!</a:t>
            </a:r>
          </a:p>
        </p:txBody>
      </p:sp>
      <p:grpSp>
        <p:nvGrpSpPr>
          <p:cNvPr id="65" name="Group 64"/>
          <p:cNvGrpSpPr/>
          <p:nvPr/>
        </p:nvGrpSpPr>
        <p:grpSpPr>
          <a:xfrm>
            <a:off x="274638" y="5812169"/>
            <a:ext cx="11904787" cy="1108083"/>
            <a:chOff x="274638" y="5812169"/>
            <a:chExt cx="11904787" cy="1108083"/>
          </a:xfrm>
        </p:grpSpPr>
        <p:sp>
          <p:nvSpPr>
            <p:cNvPr id="61" name="Left Brace 60"/>
            <p:cNvSpPr/>
            <p:nvPr/>
          </p:nvSpPr>
          <p:spPr>
            <a:xfrm rot="16200000">
              <a:off x="3006329" y="3080478"/>
              <a:ext cx="480219" cy="5943601"/>
            </a:xfrm>
            <a:prstGeom prst="leftBrac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2" name="Left Brace 61"/>
            <p:cNvSpPr/>
            <p:nvPr/>
          </p:nvSpPr>
          <p:spPr>
            <a:xfrm rot="16200000">
              <a:off x="8967515" y="3080478"/>
              <a:ext cx="480219" cy="5943601"/>
            </a:xfrm>
            <a:prstGeom prst="leftBrac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3" name="TextBox 62"/>
            <p:cNvSpPr txBox="1"/>
            <p:nvPr/>
          </p:nvSpPr>
          <p:spPr>
            <a:xfrm>
              <a:off x="2649736" y="6279226"/>
              <a:ext cx="1193404" cy="627864"/>
            </a:xfrm>
            <a:prstGeom prst="rect">
              <a:avLst/>
            </a:prstGeom>
            <a:noFill/>
          </p:spPr>
          <p:txBody>
            <a:bodyPr wrap="none" lIns="182880" tIns="146304" rIns="182880" bIns="146304" rtlCol="0">
              <a:spAutoFit/>
            </a:bodyPr>
            <a:lstStyle/>
            <a:p>
              <a:pPr algn="ctr">
                <a:lnSpc>
                  <a:spcPct val="90000"/>
                </a:lnSpc>
                <a:spcAft>
                  <a:spcPts val="600"/>
                </a:spcAft>
              </a:pPr>
              <a:r>
                <a:rPr lang="en-US" sz="2400" dirty="0" smtClean="0">
                  <a:gradFill>
                    <a:gsLst>
                      <a:gs pos="2917">
                        <a:schemeClr val="tx1"/>
                      </a:gs>
                      <a:gs pos="30000">
                        <a:schemeClr val="tx1"/>
                      </a:gs>
                    </a:gsLst>
                    <a:lin ang="5400000" scaled="0"/>
                  </a:gradFill>
                </a:rPr>
                <a:t>1 year</a:t>
              </a:r>
            </a:p>
          </p:txBody>
        </p:sp>
        <p:sp>
          <p:nvSpPr>
            <p:cNvPr id="64" name="TextBox 63"/>
            <p:cNvSpPr txBox="1"/>
            <p:nvPr/>
          </p:nvSpPr>
          <p:spPr>
            <a:xfrm>
              <a:off x="8610922" y="6292388"/>
              <a:ext cx="1193404" cy="627864"/>
            </a:xfrm>
            <a:prstGeom prst="rect">
              <a:avLst/>
            </a:prstGeom>
            <a:noFill/>
          </p:spPr>
          <p:txBody>
            <a:bodyPr wrap="none" lIns="182880" tIns="146304" rIns="182880" bIns="146304" rtlCol="0">
              <a:spAutoFit/>
            </a:bodyPr>
            <a:lstStyle/>
            <a:p>
              <a:pPr algn="ctr">
                <a:lnSpc>
                  <a:spcPct val="90000"/>
                </a:lnSpc>
                <a:spcAft>
                  <a:spcPts val="600"/>
                </a:spcAft>
              </a:pPr>
              <a:r>
                <a:rPr lang="en-US" sz="2400" dirty="0" smtClean="0">
                  <a:gradFill>
                    <a:gsLst>
                      <a:gs pos="2917">
                        <a:schemeClr val="tx1"/>
                      </a:gs>
                      <a:gs pos="30000">
                        <a:schemeClr val="tx1"/>
                      </a:gs>
                    </a:gsLst>
                    <a:lin ang="5400000" scaled="0"/>
                  </a:gradFill>
                </a:rPr>
                <a:t>1 year</a:t>
              </a:r>
            </a:p>
          </p:txBody>
        </p:sp>
      </p:grpSp>
    </p:spTree>
    <p:extLst>
      <p:ext uri="{BB962C8B-B14F-4D97-AF65-F5344CB8AC3E}">
        <p14:creationId xmlns:p14="http://schemas.microsoft.com/office/powerpoint/2010/main" val="24434504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par>
                          <p:cTn id="8" fill="hold">
                            <p:stCondLst>
                              <p:cond delay="500"/>
                            </p:stCondLst>
                            <p:childTnLst>
                              <p:par>
                                <p:cTn id="9" presetID="1" presetClass="entr" presetSubtype="0" fill="hold" nodeType="afterEffect">
                                  <p:stCondLst>
                                    <p:cond delay="0"/>
                                  </p:stCondLst>
                                  <p:childTnLst>
                                    <p:set>
                                      <p:cBhvr>
                                        <p:cTn id="10" dur="1" fill="hold">
                                          <p:stCondLst>
                                            <p:cond delay="0"/>
                                          </p:stCondLst>
                                        </p:cTn>
                                        <p:tgtEl>
                                          <p:spTgt spid="4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left)">
                                      <p:cBhvr>
                                        <p:cTn id="17" dur="500"/>
                                        <p:tgtEl>
                                          <p:spTgt spid="5"/>
                                        </p:tgtEl>
                                      </p:cBhvr>
                                    </p:animEffect>
                                  </p:childTnLst>
                                </p:cTn>
                              </p:par>
                            </p:childTnLst>
                          </p:cTn>
                        </p:par>
                        <p:par>
                          <p:cTn id="18" fill="hold">
                            <p:stCondLst>
                              <p:cond delay="500"/>
                            </p:stCondLst>
                            <p:childTnLst>
                              <p:par>
                                <p:cTn id="19" presetID="10" presetClass="entr" presetSubtype="0" fill="hold" grpId="0" nodeType="afterEffect">
                                  <p:stCondLst>
                                    <p:cond delay="0"/>
                                  </p:stCondLst>
                                  <p:childTnLst>
                                    <p:set>
                                      <p:cBhvr>
                                        <p:cTn id="20" dur="1" fill="hold">
                                          <p:stCondLst>
                                            <p:cond delay="0"/>
                                          </p:stCondLst>
                                        </p:cTn>
                                        <p:tgtEl>
                                          <p:spTgt spid="60"/>
                                        </p:tgtEl>
                                        <p:attrNameLst>
                                          <p:attrName>style.visibility</p:attrName>
                                        </p:attrNameLst>
                                      </p:cBhvr>
                                      <p:to>
                                        <p:strVal val="visible"/>
                                      </p:to>
                                    </p:set>
                                    <p:animEffect transition="in" filter="fade">
                                      <p:cBhvr>
                                        <p:cTn id="21" dur="500"/>
                                        <p:tgtEl>
                                          <p:spTgt spid="60"/>
                                        </p:tgtEl>
                                      </p:cBhvr>
                                    </p:animEffect>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nodeType="clickEffect">
                                  <p:stCondLst>
                                    <p:cond delay="0"/>
                                  </p:stCondLst>
                                  <p:childTnLst>
                                    <p:set>
                                      <p:cBhvr>
                                        <p:cTn id="25" dur="1" fill="hold">
                                          <p:stCondLst>
                                            <p:cond delay="0"/>
                                          </p:stCondLst>
                                        </p:cTn>
                                        <p:tgtEl>
                                          <p:spTgt spid="65"/>
                                        </p:tgtEl>
                                        <p:attrNameLst>
                                          <p:attrName>style.visibility</p:attrName>
                                        </p:attrNameLst>
                                      </p:cBhvr>
                                      <p:to>
                                        <p:strVal val="visible"/>
                                      </p:to>
                                    </p:set>
                                    <p:anim calcmode="lin" valueType="num">
                                      <p:cBhvr additive="base">
                                        <p:cTn id="26" dur="500" fill="hold"/>
                                        <p:tgtEl>
                                          <p:spTgt spid="65"/>
                                        </p:tgtEl>
                                        <p:attrNameLst>
                                          <p:attrName>ppt_x</p:attrName>
                                        </p:attrNameLst>
                                      </p:cBhvr>
                                      <p:tavLst>
                                        <p:tav tm="0">
                                          <p:val>
                                            <p:strVal val="#ppt_x"/>
                                          </p:val>
                                        </p:tav>
                                        <p:tav tm="100000">
                                          <p:val>
                                            <p:strVal val="#ppt_x"/>
                                          </p:val>
                                        </p:tav>
                                      </p:tavLst>
                                    </p:anim>
                                    <p:anim calcmode="lin" valueType="num">
                                      <p:cBhvr additive="base">
                                        <p:cTn id="27" dur="500" fill="hold"/>
                                        <p:tgtEl>
                                          <p:spTgt spid="6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59" grpId="0" animBg="1"/>
      <p:bldP spid="60"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bug creation machine?</a:t>
            </a:r>
            <a:endParaRPr lang="en-US" dirty="0"/>
          </a:p>
        </p:txBody>
      </p:sp>
      <p:sp>
        <p:nvSpPr>
          <p:cNvPr id="5" name="Text Placeholder 4"/>
          <p:cNvSpPr>
            <a:spLocks noGrp="1"/>
          </p:cNvSpPr>
          <p:nvPr>
            <p:ph type="body" sz="quarter" idx="10"/>
          </p:nvPr>
        </p:nvSpPr>
        <p:spPr>
          <a:xfrm>
            <a:off x="274638" y="1212850"/>
            <a:ext cx="5486400" cy="4985980"/>
          </a:xfrm>
        </p:spPr>
        <p:txBody>
          <a:bodyPr/>
          <a:lstStyle/>
          <a:p>
            <a:endParaRPr lang="en-US" dirty="0" smtClean="0"/>
          </a:p>
          <a:p>
            <a:r>
              <a:rPr lang="en-US" dirty="0" smtClean="0"/>
              <a:t>When management tracks features using bugs as the primary measure…</a:t>
            </a:r>
          </a:p>
          <a:p>
            <a:endParaRPr lang="en-US" dirty="0"/>
          </a:p>
          <a:p>
            <a:r>
              <a:rPr lang="en-US" dirty="0" smtClean="0"/>
              <a:t>You get piles of code, and piles of bugs.</a:t>
            </a:r>
          </a:p>
        </p:txBody>
      </p:sp>
      <p:pic>
        <p:nvPicPr>
          <p:cNvPr id="6" name="Picture 7"/>
          <p:cNvPicPr>
            <a:picLocks noChangeAspect="1" noChangeArrowheads="1"/>
          </p:cNvPicPr>
          <p:nvPr/>
        </p:nvPicPr>
        <p:blipFill>
          <a:blip r:embed="rId3"/>
          <a:srcRect/>
          <a:stretch>
            <a:fillRect/>
          </a:stretch>
        </p:blipFill>
        <p:spPr bwMode="auto">
          <a:xfrm>
            <a:off x="6219102" y="1588805"/>
            <a:ext cx="5745121" cy="492281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3298182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fade">
                                      <p:cBhvr>
                                        <p:cTn id="7" dur="500"/>
                                        <p:tgtEl>
                                          <p:spTgt spid="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3" end="3"/>
                                            </p:txEl>
                                          </p:spTgt>
                                        </p:tgtEl>
                                        <p:attrNameLst>
                                          <p:attrName>style.visibility</p:attrName>
                                        </p:attrNameLst>
                                      </p:cBhvr>
                                      <p:to>
                                        <p:strVal val="visible"/>
                                      </p:to>
                                    </p:set>
                                    <p:animEffect transition="in" filter="fade">
                                      <p:cBhvr>
                                        <p:cTn id="12"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638" y="296863"/>
            <a:ext cx="11598914" cy="6400799"/>
          </a:xfrm>
        </p:spPr>
        <p:txBody>
          <a:bodyPr anchor="ctr"/>
          <a:lstStyle/>
          <a:p>
            <a:r>
              <a:rPr lang="en-US" sz="6600" dirty="0" smtClean="0"/>
              <a:t>What are you measuring?</a:t>
            </a:r>
            <a:br>
              <a:rPr lang="en-US" sz="6600" dirty="0" smtClean="0"/>
            </a:br>
            <a:r>
              <a:rPr lang="en-US" sz="6600" dirty="0" smtClean="0"/>
              <a:t>What does that produce?  </a:t>
            </a:r>
            <a:br>
              <a:rPr lang="en-US" sz="6600" dirty="0" smtClean="0"/>
            </a:br>
            <a:r>
              <a:rPr lang="en-US" sz="6600" dirty="0" smtClean="0"/>
              <a:t/>
            </a:r>
            <a:br>
              <a:rPr lang="en-US" sz="6600" dirty="0" smtClean="0"/>
            </a:br>
            <a:r>
              <a:rPr lang="en-US" sz="6600" dirty="0" smtClean="0"/>
              <a:t>What </a:t>
            </a:r>
            <a:r>
              <a:rPr lang="en-US" sz="6600" u="sng" dirty="0" smtClean="0"/>
              <a:t>should</a:t>
            </a:r>
            <a:r>
              <a:rPr lang="en-US" sz="6600" dirty="0" smtClean="0"/>
              <a:t> you be measuring?</a:t>
            </a:r>
            <a:endParaRPr lang="en-US" sz="6600" dirty="0"/>
          </a:p>
        </p:txBody>
      </p:sp>
    </p:spTree>
    <p:extLst>
      <p:ext uri="{BB962C8B-B14F-4D97-AF65-F5344CB8AC3E}">
        <p14:creationId xmlns:p14="http://schemas.microsoft.com/office/powerpoint/2010/main" val="2167590496"/>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chEd Tile"/>
          <p:cNvSpPr/>
          <p:nvPr/>
        </p:nvSpPr>
        <p:spPr bwMode="ltGray">
          <a:xfrm>
            <a:off x="4680803" y="1221135"/>
            <a:ext cx="2360913" cy="1805196"/>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89639" tIns="44819" rIns="89639" bIns="44819" numCol="1" rtlCol="0" anchor="ctr" anchorCtr="0" compatLnSpc="1">
            <a:prstTxWarp prst="textNoShape">
              <a:avLst/>
            </a:prstTxWarp>
          </a:bodyPr>
          <a:lstStyle/>
          <a:p>
            <a:pPr algn="ctr" defTabSz="896091"/>
            <a:endParaRPr lang="en-US" sz="2157" dirty="0">
              <a:solidFill>
                <a:srgbClr val="FFFFFF">
                  <a:lumMod val="20000"/>
                  <a:lumOff val="80000"/>
                  <a:alpha val="99000"/>
                </a:srgbClr>
              </a:solidFill>
              <a:ea typeface="Segoe UI" pitchFamily="34" charset="0"/>
              <a:cs typeface="Segoe UI" pitchFamily="34" charset="0"/>
            </a:endParaRPr>
          </a:p>
        </p:txBody>
      </p:sp>
      <p:sp>
        <p:nvSpPr>
          <p:cNvPr id="5" name="Rectangle 4"/>
          <p:cNvSpPr/>
          <p:nvPr/>
        </p:nvSpPr>
        <p:spPr bwMode="auto">
          <a:xfrm>
            <a:off x="4680300" y="3010839"/>
            <a:ext cx="2361416" cy="3059793"/>
          </a:xfrm>
          <a:prstGeom prst="rect">
            <a:avLst/>
          </a:prstGeom>
          <a:solidFill>
            <a:schemeClr val="accent2">
              <a:lumMod val="20000"/>
              <a:lumOff val="80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40" tIns="44819" rIns="89639" bIns="44819" numCol="1" rtlCol="0" anchor="t" anchorCtr="0" compatLnSpc="1">
            <a:prstTxWarp prst="textNoShape">
              <a:avLst/>
            </a:prstTxWarp>
          </a:bodyPr>
          <a:lstStyle/>
          <a:p>
            <a:pPr defTabSz="896091"/>
            <a:r>
              <a:rPr lang="en-US" sz="1100" dirty="0" smtClean="0">
                <a:solidFill>
                  <a:srgbClr val="002050">
                    <a:alpha val="99000"/>
                  </a:srgbClr>
                </a:solidFill>
                <a:ea typeface="Segoe UI" pitchFamily="34" charset="0"/>
                <a:cs typeface="Segoe UI" pitchFamily="34" charset="0"/>
              </a:rPr>
              <a:t>DEV-B323</a:t>
            </a:r>
          </a:p>
          <a:p>
            <a:pPr defTabSz="896091"/>
            <a:r>
              <a:rPr lang="en-US" dirty="0" smtClean="0">
                <a:solidFill>
                  <a:srgbClr val="002050">
                    <a:alpha val="99000"/>
                  </a:srgbClr>
                </a:solidFill>
                <a:ea typeface="Segoe UI" pitchFamily="34" charset="0"/>
                <a:cs typeface="Segoe UI" pitchFamily="34" charset="0"/>
              </a:rPr>
              <a:t>Deep Dive into the Team Foundation Server </a:t>
            </a:r>
            <a:r>
              <a:rPr lang="en-US" b="1" dirty="0" smtClean="0">
                <a:solidFill>
                  <a:srgbClr val="002050">
                    <a:alpha val="99000"/>
                  </a:srgbClr>
                </a:solidFill>
                <a:ea typeface="Segoe UI" pitchFamily="34" charset="0"/>
                <a:cs typeface="Segoe UI" pitchFamily="34" charset="0"/>
              </a:rPr>
              <a:t>Agile Planning </a:t>
            </a:r>
            <a:r>
              <a:rPr lang="en-US" dirty="0" smtClean="0">
                <a:solidFill>
                  <a:srgbClr val="002050">
                    <a:alpha val="99000"/>
                  </a:srgbClr>
                </a:solidFill>
                <a:ea typeface="Segoe UI" pitchFamily="34" charset="0"/>
                <a:cs typeface="Segoe UI" pitchFamily="34" charset="0"/>
              </a:rPr>
              <a:t>Tools</a:t>
            </a:r>
            <a:endParaRPr lang="en-US" dirty="0">
              <a:solidFill>
                <a:srgbClr val="002050">
                  <a:alpha val="99000"/>
                </a:srgbClr>
              </a:solidFill>
              <a:ea typeface="Segoe UI" pitchFamily="34" charset="0"/>
              <a:cs typeface="Segoe UI" pitchFamily="34" charset="0"/>
            </a:endParaRPr>
          </a:p>
        </p:txBody>
      </p:sp>
      <p:sp>
        <p:nvSpPr>
          <p:cNvPr id="6" name="TechEd Tile"/>
          <p:cNvSpPr/>
          <p:nvPr/>
        </p:nvSpPr>
        <p:spPr bwMode="ltGray">
          <a:xfrm>
            <a:off x="1808632" y="1221135"/>
            <a:ext cx="2360913" cy="1805196"/>
          </a:xfrm>
          <a:prstGeom prst="rect">
            <a:avLst/>
          </a:prstGeom>
          <a:solidFill>
            <a:schemeClr val="accent5"/>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89639" tIns="44819" rIns="89639" bIns="44819" numCol="1" rtlCol="0" anchor="ctr" anchorCtr="0" compatLnSpc="1">
            <a:prstTxWarp prst="textNoShape">
              <a:avLst/>
            </a:prstTxWarp>
          </a:bodyPr>
          <a:lstStyle/>
          <a:p>
            <a:pPr algn="ctr" defTabSz="896091"/>
            <a:endParaRPr lang="en-US" sz="2157" dirty="0">
              <a:solidFill>
                <a:srgbClr val="FFFFFF">
                  <a:lumMod val="20000"/>
                  <a:lumOff val="80000"/>
                  <a:alpha val="99000"/>
                </a:srgbClr>
              </a:solidFill>
              <a:ea typeface="Segoe UI" pitchFamily="34" charset="0"/>
              <a:cs typeface="Segoe UI" pitchFamily="34" charset="0"/>
            </a:endParaRPr>
          </a:p>
        </p:txBody>
      </p:sp>
      <p:sp>
        <p:nvSpPr>
          <p:cNvPr id="7" name="Rectangle 6"/>
          <p:cNvSpPr/>
          <p:nvPr/>
        </p:nvSpPr>
        <p:spPr bwMode="auto">
          <a:xfrm>
            <a:off x="1808129" y="3010839"/>
            <a:ext cx="2361416" cy="3059793"/>
          </a:xfrm>
          <a:prstGeom prst="rect">
            <a:avLst/>
          </a:prstGeom>
          <a:solidFill>
            <a:schemeClr val="accent5">
              <a:lumMod val="20000"/>
              <a:lumOff val="80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40" tIns="44819" rIns="89639" bIns="44819" numCol="1" rtlCol="0" anchor="t" anchorCtr="0" compatLnSpc="1">
            <a:prstTxWarp prst="textNoShape">
              <a:avLst/>
            </a:prstTxWarp>
          </a:bodyPr>
          <a:lstStyle/>
          <a:p>
            <a:pPr defTabSz="896091"/>
            <a:r>
              <a:rPr lang="en-US" sz="1100" dirty="0" smtClean="0">
                <a:solidFill>
                  <a:srgbClr val="002050">
                    <a:alpha val="99000"/>
                  </a:srgbClr>
                </a:solidFill>
                <a:ea typeface="Segoe UI" pitchFamily="34" charset="0"/>
                <a:cs typeface="Segoe UI" pitchFamily="34" charset="0"/>
              </a:rPr>
              <a:t>DEV-B321</a:t>
            </a:r>
          </a:p>
          <a:p>
            <a:pPr defTabSz="896091"/>
            <a:r>
              <a:rPr lang="en-US" dirty="0" smtClean="0">
                <a:solidFill>
                  <a:srgbClr val="002050">
                    <a:alpha val="99000"/>
                  </a:srgbClr>
                </a:solidFill>
                <a:ea typeface="Segoe UI" pitchFamily="34" charset="0"/>
                <a:cs typeface="Segoe UI" pitchFamily="34" charset="0"/>
              </a:rPr>
              <a:t>Improving </a:t>
            </a:r>
            <a:r>
              <a:rPr lang="en-US" b="1" dirty="0" smtClean="0">
                <a:solidFill>
                  <a:srgbClr val="002050">
                    <a:alpha val="99000"/>
                  </a:srgbClr>
                </a:solidFill>
                <a:ea typeface="Segoe UI" pitchFamily="34" charset="0"/>
                <a:cs typeface="Segoe UI" pitchFamily="34" charset="0"/>
              </a:rPr>
              <a:t>Developer Productivity </a:t>
            </a:r>
            <a:r>
              <a:rPr lang="en-US" dirty="0" smtClean="0">
                <a:solidFill>
                  <a:srgbClr val="002050">
                    <a:alpha val="99000"/>
                  </a:srgbClr>
                </a:solidFill>
                <a:ea typeface="Segoe UI" pitchFamily="34" charset="0"/>
                <a:cs typeface="Segoe UI" pitchFamily="34" charset="0"/>
              </a:rPr>
              <a:t>and Software Quality with Microsoft Visual Studio Application Lifecycle Tools</a:t>
            </a:r>
            <a:endParaRPr lang="en-US" dirty="0">
              <a:solidFill>
                <a:srgbClr val="002050">
                  <a:alpha val="99000"/>
                </a:srgbClr>
              </a:solidFill>
              <a:ea typeface="Segoe UI" pitchFamily="34" charset="0"/>
              <a:cs typeface="Segoe UI" pitchFamily="34" charset="0"/>
            </a:endParaRPr>
          </a:p>
        </p:txBody>
      </p:sp>
      <p:pic>
        <p:nvPicPr>
          <p:cNvPr id="8" name="Picture 7"/>
          <p:cNvPicPr>
            <a:picLocks noChangeAspect="1"/>
          </p:cNvPicPr>
          <p:nvPr/>
        </p:nvPicPr>
        <p:blipFill rotWithShape="1">
          <a:blip r:embed="rId3" cstate="print">
            <a:extLst>
              <a:ext uri="{28A0092B-C50C-407E-A947-70E740481C1C}">
                <a14:useLocalDpi xmlns:a14="http://schemas.microsoft.com/office/drawing/2010/main" val="0"/>
              </a:ext>
            </a:extLst>
          </a:blip>
          <a:srcRect t="-2" b="28574"/>
          <a:stretch/>
        </p:blipFill>
        <p:spPr>
          <a:xfrm>
            <a:off x="5289508" y="1459214"/>
            <a:ext cx="1143000" cy="1143000"/>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417337" y="1459214"/>
            <a:ext cx="1143000" cy="1143000"/>
          </a:xfrm>
          <a:prstGeom prst="rect">
            <a:avLst/>
          </a:prstGeom>
        </p:spPr>
      </p:pic>
      <p:sp>
        <p:nvSpPr>
          <p:cNvPr id="10" name="TechEd Tile"/>
          <p:cNvSpPr/>
          <p:nvPr/>
        </p:nvSpPr>
        <p:spPr bwMode="ltGray">
          <a:xfrm>
            <a:off x="7610082" y="1221135"/>
            <a:ext cx="2360913" cy="1805196"/>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89639" tIns="44819" rIns="89639" bIns="44819" numCol="1" rtlCol="0" anchor="ctr" anchorCtr="0" compatLnSpc="1">
            <a:prstTxWarp prst="textNoShape">
              <a:avLst/>
            </a:prstTxWarp>
          </a:bodyPr>
          <a:lstStyle/>
          <a:p>
            <a:pPr algn="ctr" defTabSz="896091"/>
            <a:endParaRPr lang="en-US" sz="2157" dirty="0">
              <a:solidFill>
                <a:srgbClr val="FFFFFF">
                  <a:lumMod val="20000"/>
                  <a:lumOff val="80000"/>
                  <a:alpha val="99000"/>
                </a:srgbClr>
              </a:solidFill>
              <a:ea typeface="Segoe UI" pitchFamily="34" charset="0"/>
              <a:cs typeface="Segoe UI" pitchFamily="34" charset="0"/>
            </a:endParaRPr>
          </a:p>
        </p:txBody>
      </p:sp>
      <p:sp>
        <p:nvSpPr>
          <p:cNvPr id="11" name="Rectangle 10"/>
          <p:cNvSpPr/>
          <p:nvPr/>
        </p:nvSpPr>
        <p:spPr bwMode="auto">
          <a:xfrm>
            <a:off x="7609579" y="3010839"/>
            <a:ext cx="2361416" cy="3059793"/>
          </a:xfrm>
          <a:prstGeom prst="rect">
            <a:avLst/>
          </a:prstGeom>
          <a:solidFill>
            <a:schemeClr val="accent1">
              <a:lumMod val="20000"/>
              <a:lumOff val="80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40" tIns="44819" rIns="89639" bIns="44819" numCol="1" rtlCol="0" anchor="t" anchorCtr="0" compatLnSpc="1">
            <a:prstTxWarp prst="textNoShape">
              <a:avLst/>
            </a:prstTxWarp>
          </a:bodyPr>
          <a:lstStyle/>
          <a:p>
            <a:pPr defTabSz="896091"/>
            <a:r>
              <a:rPr lang="en-US" sz="1100" dirty="0" smtClean="0">
                <a:solidFill>
                  <a:srgbClr val="002050">
                    <a:alpha val="99000"/>
                  </a:srgbClr>
                </a:solidFill>
                <a:ea typeface="Segoe UI" pitchFamily="34" charset="0"/>
                <a:cs typeface="Segoe UI" pitchFamily="34" charset="0"/>
              </a:rPr>
              <a:t>DEV-B330</a:t>
            </a:r>
          </a:p>
          <a:p>
            <a:pPr defTabSz="896091"/>
            <a:r>
              <a:rPr lang="en-US" dirty="0">
                <a:solidFill>
                  <a:srgbClr val="002050">
                    <a:alpha val="99000"/>
                  </a:srgbClr>
                </a:solidFill>
                <a:ea typeface="Segoe UI" pitchFamily="34" charset="0"/>
                <a:cs typeface="Segoe UI" pitchFamily="34" charset="0"/>
              </a:rPr>
              <a:t>Flexible </a:t>
            </a:r>
            <a:r>
              <a:rPr lang="en-US" b="1" dirty="0">
                <a:solidFill>
                  <a:srgbClr val="002050">
                    <a:alpha val="99000"/>
                  </a:srgbClr>
                </a:solidFill>
                <a:ea typeface="Segoe UI" pitchFamily="34" charset="0"/>
                <a:cs typeface="Segoe UI" pitchFamily="34" charset="0"/>
              </a:rPr>
              <a:t>Source Control</a:t>
            </a:r>
            <a:r>
              <a:rPr lang="en-US" dirty="0">
                <a:solidFill>
                  <a:srgbClr val="002050">
                    <a:alpha val="99000"/>
                  </a:srgbClr>
                </a:solidFill>
                <a:ea typeface="Segoe UI" pitchFamily="34" charset="0"/>
                <a:cs typeface="Segoe UI" pitchFamily="34" charset="0"/>
              </a:rPr>
              <a:t> with Team Foundation Service and </a:t>
            </a:r>
            <a:r>
              <a:rPr lang="en-US" b="1" dirty="0" err="1">
                <a:solidFill>
                  <a:srgbClr val="002050">
                    <a:alpha val="99000"/>
                  </a:srgbClr>
                </a:solidFill>
                <a:ea typeface="Segoe UI" pitchFamily="34" charset="0"/>
                <a:cs typeface="Segoe UI" pitchFamily="34" charset="0"/>
              </a:rPr>
              <a:t>Git</a:t>
            </a:r>
            <a:endParaRPr lang="en-US" b="1" dirty="0">
              <a:solidFill>
                <a:srgbClr val="002050">
                  <a:alpha val="99000"/>
                </a:srgbClr>
              </a:solidFill>
              <a:ea typeface="Segoe UI" pitchFamily="34" charset="0"/>
              <a:cs typeface="Segoe UI" pitchFamily="34" charset="0"/>
            </a:endParaRPr>
          </a:p>
        </p:txBody>
      </p:sp>
      <p:pic>
        <p:nvPicPr>
          <p:cNvPr id="13" name="Picture 12"/>
          <p:cNvPicPr>
            <a:picLocks noChangeAspect="1"/>
          </p:cNvPicPr>
          <p:nvPr/>
        </p:nvPicPr>
        <p:blipFill rotWithShape="1">
          <a:blip r:embed="rId5">
            <a:extLst>
              <a:ext uri="{28A0092B-C50C-407E-A947-70E740481C1C}">
                <a14:useLocalDpi xmlns:a14="http://schemas.microsoft.com/office/drawing/2010/main" val="0"/>
              </a:ext>
            </a:extLst>
          </a:blip>
          <a:srcRect l="5768" r="13480" b="34873"/>
          <a:stretch/>
        </p:blipFill>
        <p:spPr>
          <a:xfrm>
            <a:off x="8228311" y="1459214"/>
            <a:ext cx="1133476" cy="1142699"/>
          </a:xfrm>
          <a:prstGeom prst="rect">
            <a:avLst/>
          </a:prstGeom>
        </p:spPr>
      </p:pic>
    </p:spTree>
    <p:extLst>
      <p:ext uri="{BB962C8B-B14F-4D97-AF65-F5344CB8AC3E}">
        <p14:creationId xmlns:p14="http://schemas.microsoft.com/office/powerpoint/2010/main" val="2193499972"/>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PM or PO?</a:t>
            </a:r>
            <a:endParaRPr lang="en-US" dirty="0"/>
          </a:p>
        </p:txBody>
      </p:sp>
      <p:sp>
        <p:nvSpPr>
          <p:cNvPr id="2" name="Text Placeholder 1"/>
          <p:cNvSpPr>
            <a:spLocks noGrp="1"/>
          </p:cNvSpPr>
          <p:nvPr>
            <p:ph type="body" sz="quarter" idx="10"/>
          </p:nvPr>
        </p:nvSpPr>
        <p:spPr>
          <a:xfrm>
            <a:off x="274637" y="1212850"/>
            <a:ext cx="6272713" cy="4801314"/>
          </a:xfrm>
        </p:spPr>
        <p:txBody>
          <a:bodyPr/>
          <a:lstStyle/>
          <a:p>
            <a:endParaRPr lang="en-US" dirty="0"/>
          </a:p>
          <a:p>
            <a:r>
              <a:rPr lang="en-US" dirty="0"/>
              <a:t>PM cares about schedule</a:t>
            </a:r>
          </a:p>
          <a:p>
            <a:r>
              <a:rPr lang="en-US" dirty="0"/>
              <a:t>PO cares about the </a:t>
            </a:r>
            <a:r>
              <a:rPr lang="en-US" u="sng" dirty="0"/>
              <a:t>product </a:t>
            </a:r>
            <a:endParaRPr lang="en-US" u="sng" dirty="0" smtClean="0"/>
          </a:p>
          <a:p>
            <a:endParaRPr lang="en-US" dirty="0"/>
          </a:p>
          <a:p>
            <a:r>
              <a:rPr lang="en-US" dirty="0" smtClean="0"/>
              <a:t>PM oversees the team</a:t>
            </a:r>
            <a:endParaRPr lang="en-US" dirty="0"/>
          </a:p>
          <a:p>
            <a:r>
              <a:rPr lang="en-US" dirty="0"/>
              <a:t>PO is a </a:t>
            </a:r>
            <a:r>
              <a:rPr lang="en-US" u="sng" dirty="0"/>
              <a:t>part of the team</a:t>
            </a:r>
          </a:p>
          <a:p>
            <a:endParaRPr lang="en-US" dirty="0"/>
          </a:p>
        </p:txBody>
      </p:sp>
      <p:sp>
        <p:nvSpPr>
          <p:cNvPr id="6" name="Rectangle 5"/>
          <p:cNvSpPr/>
          <p:nvPr/>
        </p:nvSpPr>
        <p:spPr bwMode="auto">
          <a:xfrm>
            <a:off x="6690683" y="4297505"/>
            <a:ext cx="2472367" cy="18795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defTabSz="914099" fontAlgn="base">
              <a:spcBef>
                <a:spcPct val="0"/>
              </a:spcBef>
              <a:spcAft>
                <a:spcPct val="0"/>
              </a:spcAft>
            </a:pPr>
            <a:r>
              <a:rPr lang="en-US" sz="2800" spc="-50" dirty="0" smtClean="0">
                <a:gradFill>
                  <a:gsLst>
                    <a:gs pos="0">
                      <a:srgbClr val="FFFFFF"/>
                    </a:gs>
                    <a:gs pos="100000">
                      <a:srgbClr val="FFFFFF"/>
                    </a:gs>
                  </a:gsLst>
                  <a:lin ang="5400000" scaled="0"/>
                </a:gradFill>
                <a:ea typeface="Segoe UI" pitchFamily="34" charset="0"/>
                <a:cs typeface="Segoe UI" pitchFamily="34" charset="0"/>
              </a:rPr>
              <a:t>Schedule?</a:t>
            </a:r>
            <a:endParaRPr lang="en-US" sz="2800" spc="-50" dirty="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p:nvSpPr>
        <p:spPr bwMode="auto">
          <a:xfrm>
            <a:off x="9306383" y="4297505"/>
            <a:ext cx="2472367" cy="187958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defTabSz="914099" fontAlgn="base">
              <a:spcBef>
                <a:spcPct val="0"/>
              </a:spcBef>
              <a:spcAft>
                <a:spcPct val="0"/>
              </a:spcAft>
            </a:pPr>
            <a:r>
              <a:rPr lang="en-US" sz="2800" spc="-50">
                <a:gradFill>
                  <a:gsLst>
                    <a:gs pos="0">
                      <a:srgbClr val="FFFFFF"/>
                    </a:gs>
                    <a:gs pos="100000">
                      <a:srgbClr val="FFFFFF"/>
                    </a:gs>
                  </a:gsLst>
                  <a:lin ang="5400000" scaled="0"/>
                </a:gradFill>
                <a:ea typeface="Segoe UI" pitchFamily="34" charset="0"/>
                <a:cs typeface="Segoe UI" pitchFamily="34" charset="0"/>
              </a:rPr>
              <a:t>Value! </a:t>
            </a:r>
            <a:endParaRPr lang="en-US" sz="2800" spc="-50" dirty="0">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p:nvPicPr>
        <p:blipFill rotWithShape="1">
          <a:blip r:embed="rId3"/>
          <a:srcRect r="33438" b="21672"/>
          <a:stretch/>
        </p:blipFill>
        <p:spPr>
          <a:xfrm>
            <a:off x="6690683" y="755650"/>
            <a:ext cx="5088067" cy="3378200"/>
          </a:xfrm>
          <a:prstGeom prst="rect">
            <a:avLst/>
          </a:prstGeom>
        </p:spPr>
      </p:pic>
      <p:pic>
        <p:nvPicPr>
          <p:cNvPr id="4" name="Picture 3"/>
          <p:cNvPicPr>
            <a:picLocks noChangeAspect="1"/>
          </p:cNvPicPr>
          <p:nvPr/>
        </p:nvPicPr>
        <p:blipFill rotWithShape="1">
          <a:blip r:embed="rId4">
            <a:extLst>
              <a:ext uri="{28A0092B-C50C-407E-A947-70E740481C1C}">
                <a14:useLocalDpi xmlns:a14="http://schemas.microsoft.com/office/drawing/2010/main" val="0"/>
              </a:ext>
            </a:extLst>
          </a:blip>
          <a:srcRect l="7906" r="7906"/>
          <a:stretch/>
        </p:blipFill>
        <p:spPr>
          <a:xfrm>
            <a:off x="6690683" y="728948"/>
            <a:ext cx="5088067" cy="3404901"/>
          </a:xfrm>
          <a:prstGeom prst="rect">
            <a:avLst/>
          </a:prstGeom>
        </p:spPr>
      </p:pic>
    </p:spTree>
    <p:extLst>
      <p:ext uri="{BB962C8B-B14F-4D97-AF65-F5344CB8AC3E}">
        <p14:creationId xmlns:p14="http://schemas.microsoft.com/office/powerpoint/2010/main" val="276727585"/>
      </p:ext>
    </p:extLst>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638" y="2125662"/>
            <a:ext cx="12417780" cy="1831975"/>
          </a:xfrm>
        </p:spPr>
        <p:txBody>
          <a:bodyPr/>
          <a:lstStyle/>
          <a:p>
            <a:r>
              <a:rPr lang="en-US" sz="6600" dirty="0" smtClean="0"/>
              <a:t>Does your PO sit in the room?</a:t>
            </a:r>
            <a:br>
              <a:rPr lang="en-US" sz="6600" dirty="0" smtClean="0"/>
            </a:br>
            <a:r>
              <a:rPr lang="en-US" sz="6600" dirty="0" smtClean="0"/>
              <a:t>Or outside the room?</a:t>
            </a:r>
            <a:endParaRPr lang="en-US" sz="6600" dirty="0"/>
          </a:p>
        </p:txBody>
      </p:sp>
    </p:spTree>
    <p:extLst>
      <p:ext uri="{BB962C8B-B14F-4D97-AF65-F5344CB8AC3E}">
        <p14:creationId xmlns:p14="http://schemas.microsoft.com/office/powerpoint/2010/main" val="3372607325"/>
      </p:ext>
    </p:extLst>
  </p:cSld>
  <p:clrMapOvr>
    <a:masterClrMapping/>
  </p:clrMapOvr>
  <p:transition>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4" name="Rectangle 3"/>
          <p:cNvSpPr/>
          <p:nvPr/>
        </p:nvSpPr>
        <p:spPr bwMode="auto">
          <a:xfrm>
            <a:off x="214094" y="5389534"/>
            <a:ext cx="11954269" cy="62130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ts val="612"/>
              </a:spcAft>
            </a:pPr>
            <a:r>
              <a:rPr lang="en-US" sz="2400" dirty="0" smtClean="0">
                <a:gradFill>
                  <a:gsLst>
                    <a:gs pos="0">
                      <a:srgbClr val="FFFFFF"/>
                    </a:gs>
                    <a:gs pos="100000">
                      <a:srgbClr val="FFFFFF"/>
                    </a:gs>
                  </a:gsLst>
                  <a:lin ang="5400000" scaled="0"/>
                </a:gradFill>
                <a:ea typeface="Segoe UI" pitchFamily="34" charset="0"/>
                <a:cs typeface="Segoe UI" pitchFamily="34" charset="0"/>
              </a:rPr>
              <a:t>Environment</a:t>
            </a: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p:nvSpPr>
        <p:spPr bwMode="auto">
          <a:xfrm>
            <a:off x="220046" y="1655909"/>
            <a:ext cx="2318685" cy="365548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ts val="612"/>
              </a:spcAft>
            </a:pPr>
            <a:r>
              <a:rPr lang="en-US" sz="2400" b="1" dirty="0" smtClean="0">
                <a:gradFill>
                  <a:gsLst>
                    <a:gs pos="0">
                      <a:srgbClr val="FFFFFF"/>
                    </a:gs>
                    <a:gs pos="100000">
                      <a:srgbClr val="FFFFFF"/>
                    </a:gs>
                  </a:gsLst>
                  <a:lin ang="5400000" scaled="0"/>
                </a:gradFill>
                <a:ea typeface="Segoe UI" pitchFamily="34" charset="0"/>
                <a:cs typeface="Segoe UI" pitchFamily="34" charset="0"/>
              </a:rPr>
              <a:t>Fine tune </a:t>
            </a:r>
            <a:r>
              <a:rPr lang="en-US" sz="2400" dirty="0" smtClean="0">
                <a:gradFill>
                  <a:gsLst>
                    <a:gs pos="0">
                      <a:srgbClr val="FFFFFF"/>
                    </a:gs>
                    <a:gs pos="100000">
                      <a:srgbClr val="FFFFFF"/>
                    </a:gs>
                  </a:gsLst>
                  <a:lin ang="5400000" scaled="0"/>
                </a:gradFill>
                <a:ea typeface="Segoe UI" pitchFamily="34" charset="0"/>
                <a:cs typeface="Segoe UI" pitchFamily="34" charset="0"/>
              </a:rPr>
              <a:t>your process, environment and culture</a:t>
            </a: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p:nvSpPr>
        <p:spPr bwMode="auto">
          <a:xfrm>
            <a:off x="4975408" y="1655909"/>
            <a:ext cx="2318685" cy="3655484"/>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ts val="612"/>
              </a:spcAft>
            </a:pPr>
            <a:r>
              <a:rPr lang="en-US" sz="2400" dirty="0" smtClean="0">
                <a:gradFill>
                  <a:gsLst>
                    <a:gs pos="0">
                      <a:srgbClr val="FFFFFF"/>
                    </a:gs>
                    <a:gs pos="100000">
                      <a:srgbClr val="FFFFFF"/>
                    </a:gs>
                  </a:gsLst>
                  <a:lin ang="5400000" scaled="0"/>
                </a:gradFill>
                <a:ea typeface="Segoe UI" pitchFamily="34" charset="0"/>
                <a:cs typeface="Segoe UI" pitchFamily="34" charset="0"/>
              </a:rPr>
              <a:t>Deal with your </a:t>
            </a:r>
            <a:r>
              <a:rPr lang="en-US" sz="2400" b="1" dirty="0" smtClean="0">
                <a:gradFill>
                  <a:gsLst>
                    <a:gs pos="0">
                      <a:srgbClr val="FFFFFF"/>
                    </a:gs>
                    <a:gs pos="100000">
                      <a:srgbClr val="FFFFFF"/>
                    </a:gs>
                  </a:gsLst>
                  <a:lin ang="5400000" scaled="0"/>
                </a:gradFill>
                <a:ea typeface="Segoe UI" pitchFamily="34" charset="0"/>
                <a:cs typeface="Segoe UI" pitchFamily="34" charset="0"/>
              </a:rPr>
              <a:t>debt</a:t>
            </a:r>
            <a:endParaRPr lang="en-US" sz="2400" b="1" dirty="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p:nvSpPr>
        <p:spPr bwMode="auto">
          <a:xfrm>
            <a:off x="2597727" y="1655909"/>
            <a:ext cx="2318685" cy="3655484"/>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ts val="612"/>
              </a:spcAft>
            </a:pPr>
            <a:r>
              <a:rPr lang="en-US" sz="2400" dirty="0" smtClean="0">
                <a:gradFill>
                  <a:gsLst>
                    <a:gs pos="0">
                      <a:srgbClr val="FFFFFF"/>
                    </a:gs>
                    <a:gs pos="100000">
                      <a:srgbClr val="FFFFFF"/>
                    </a:gs>
                  </a:gsLst>
                  <a:lin ang="5400000" scaled="0"/>
                </a:gradFill>
                <a:ea typeface="Segoe UI" pitchFamily="34" charset="0"/>
                <a:cs typeface="Segoe UI" pitchFamily="34" charset="0"/>
              </a:rPr>
              <a:t>Play the </a:t>
            </a:r>
            <a:r>
              <a:rPr lang="en-US" sz="2400" b="1" dirty="0">
                <a:gradFill>
                  <a:gsLst>
                    <a:gs pos="0">
                      <a:srgbClr val="FFFFFF"/>
                    </a:gs>
                    <a:gs pos="100000">
                      <a:srgbClr val="FFFFFF"/>
                    </a:gs>
                  </a:gsLst>
                  <a:lin ang="5400000" scaled="0"/>
                </a:gradFill>
                <a:ea typeface="Segoe UI" pitchFamily="34" charset="0"/>
                <a:cs typeface="Segoe UI" pitchFamily="34" charset="0"/>
              </a:rPr>
              <a:t>same game </a:t>
            </a:r>
            <a:r>
              <a:rPr lang="en-US" sz="2400" dirty="0">
                <a:gradFill>
                  <a:gsLst>
                    <a:gs pos="0">
                      <a:srgbClr val="FFFFFF"/>
                    </a:gs>
                    <a:gs pos="100000">
                      <a:srgbClr val="FFFFFF"/>
                    </a:gs>
                  </a:gsLst>
                  <a:lin ang="5400000" scaled="0"/>
                </a:gradFill>
                <a:ea typeface="Segoe UI" pitchFamily="34" charset="0"/>
                <a:cs typeface="Segoe UI" pitchFamily="34" charset="0"/>
              </a:rPr>
              <a:t>across all of your teams</a:t>
            </a:r>
          </a:p>
        </p:txBody>
      </p:sp>
      <p:sp>
        <p:nvSpPr>
          <p:cNvPr id="8" name="Rectangle 7"/>
          <p:cNvSpPr/>
          <p:nvPr/>
        </p:nvSpPr>
        <p:spPr bwMode="auto">
          <a:xfrm>
            <a:off x="7353089" y="1655909"/>
            <a:ext cx="2378138" cy="3655484"/>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ts val="612"/>
              </a:spcAft>
            </a:pPr>
            <a:r>
              <a:rPr lang="en-US" sz="2400" dirty="0" smtClean="0">
                <a:gradFill>
                  <a:gsLst>
                    <a:gs pos="0">
                      <a:srgbClr val="FFFFFF"/>
                    </a:gs>
                    <a:gs pos="100000">
                      <a:srgbClr val="FFFFFF"/>
                    </a:gs>
                  </a:gsLst>
                  <a:lin ang="5400000" scaled="0"/>
                </a:gradFill>
                <a:ea typeface="Segoe UI" pitchFamily="34" charset="0"/>
                <a:cs typeface="Segoe UI" pitchFamily="34" charset="0"/>
              </a:rPr>
              <a:t>Measure the </a:t>
            </a:r>
            <a:r>
              <a:rPr lang="en-US" sz="2400" b="1" dirty="0">
                <a:gradFill>
                  <a:gsLst>
                    <a:gs pos="0">
                      <a:srgbClr val="FFFFFF"/>
                    </a:gs>
                    <a:gs pos="100000">
                      <a:srgbClr val="FFFFFF"/>
                    </a:gs>
                  </a:gsLst>
                  <a:lin ang="5400000" scaled="0"/>
                </a:gradFill>
                <a:ea typeface="Segoe UI" pitchFamily="34" charset="0"/>
                <a:cs typeface="Segoe UI" pitchFamily="34" charset="0"/>
              </a:rPr>
              <a:t>outcome you </a:t>
            </a:r>
            <a:r>
              <a:rPr lang="en-US" sz="2400" b="1" dirty="0" smtClean="0">
                <a:gradFill>
                  <a:gsLst>
                    <a:gs pos="0">
                      <a:srgbClr val="FFFFFF"/>
                    </a:gs>
                    <a:gs pos="100000">
                      <a:srgbClr val="FFFFFF"/>
                    </a:gs>
                  </a:gsLst>
                  <a:lin ang="5400000" scaled="0"/>
                </a:gradFill>
                <a:ea typeface="Segoe UI" pitchFamily="34" charset="0"/>
                <a:cs typeface="Segoe UI" pitchFamily="34" charset="0"/>
              </a:rPr>
              <a:t>want</a:t>
            </a: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9"/>
          <p:cNvSpPr/>
          <p:nvPr/>
        </p:nvSpPr>
        <p:spPr bwMode="auto">
          <a:xfrm>
            <a:off x="9790225" y="1655909"/>
            <a:ext cx="2378138" cy="3655484"/>
          </a:xfrm>
          <a:prstGeom prst="rect">
            <a:avLst/>
          </a:prstGeom>
          <a:solidFill>
            <a:schemeClr val="bg2">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ts val="612"/>
              </a:spcAft>
            </a:pPr>
            <a:r>
              <a:rPr lang="en-US" sz="2400" dirty="0" smtClean="0">
                <a:gradFill>
                  <a:gsLst>
                    <a:gs pos="0">
                      <a:srgbClr val="FFFFFF"/>
                    </a:gs>
                    <a:gs pos="100000">
                      <a:srgbClr val="FFFFFF"/>
                    </a:gs>
                  </a:gsLst>
                  <a:lin ang="5400000" scaled="0"/>
                </a:gradFill>
                <a:ea typeface="Segoe UI" pitchFamily="34" charset="0"/>
                <a:cs typeface="Segoe UI" pitchFamily="34" charset="0"/>
              </a:rPr>
              <a:t>Be a great </a:t>
            </a:r>
            <a:r>
              <a:rPr lang="en-US" sz="2400" b="1" dirty="0" smtClean="0">
                <a:gradFill>
                  <a:gsLst>
                    <a:gs pos="0">
                      <a:srgbClr val="FFFFFF"/>
                    </a:gs>
                    <a:gs pos="100000">
                      <a:srgbClr val="FFFFFF"/>
                    </a:gs>
                  </a:gsLst>
                  <a:lin ang="5400000" scaled="0"/>
                </a:gradFill>
                <a:ea typeface="Segoe UI" pitchFamily="34" charset="0"/>
                <a:cs typeface="Segoe UI" pitchFamily="34" charset="0"/>
              </a:rPr>
              <a:t>product owner</a:t>
            </a:r>
            <a:endParaRPr lang="en-US" sz="2400" b="1"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657406044"/>
      </p:ext>
    </p:extLst>
  </p:cSld>
  <p:clrMapOvr>
    <a:masterClrMapping/>
  </p:clrMapOvr>
  <p:transition>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Thanks!</a:t>
            </a:r>
            <a:endParaRPr lang="en-US" dirty="0"/>
          </a:p>
        </p:txBody>
      </p:sp>
      <p:sp>
        <p:nvSpPr>
          <p:cNvPr id="7" name="Text Placeholder 6"/>
          <p:cNvSpPr>
            <a:spLocks noGrp="1"/>
          </p:cNvSpPr>
          <p:nvPr>
            <p:ph type="body" sz="quarter" idx="10"/>
          </p:nvPr>
        </p:nvSpPr>
        <p:spPr>
          <a:xfrm>
            <a:off x="274320" y="1532613"/>
            <a:ext cx="5486400" cy="2308324"/>
          </a:xfrm>
        </p:spPr>
        <p:txBody>
          <a:bodyPr/>
          <a:lstStyle/>
          <a:p>
            <a:r>
              <a:rPr lang="en-US" b="1" dirty="0" smtClean="0"/>
              <a:t>Aaron Bjork</a:t>
            </a:r>
          </a:p>
          <a:p>
            <a:r>
              <a:rPr lang="en-US" sz="2800" dirty="0" smtClean="0"/>
              <a:t>Program Manager Lead</a:t>
            </a:r>
          </a:p>
          <a:p>
            <a:pPr marL="457200"/>
            <a:r>
              <a:rPr lang="en-US" sz="2800" dirty="0"/>
              <a:t>a</a:t>
            </a:r>
            <a:r>
              <a:rPr lang="en-US" sz="2800" dirty="0" smtClean="0"/>
              <a:t>aron.bjork@microsoft.com</a:t>
            </a:r>
          </a:p>
          <a:p>
            <a:pPr marL="457200"/>
            <a:r>
              <a:rPr lang="en-US" sz="2800" dirty="0" smtClean="0"/>
              <a:t>@</a:t>
            </a:r>
            <a:r>
              <a:rPr lang="en-US" sz="2800" dirty="0" err="1" smtClean="0"/>
              <a:t>aaronbjork</a:t>
            </a:r>
            <a:endParaRPr lang="en-US" sz="2800" dirty="0"/>
          </a:p>
        </p:txBody>
      </p:sp>
      <p:sp>
        <p:nvSpPr>
          <p:cNvPr id="8" name="Text Placeholder 7"/>
          <p:cNvSpPr>
            <a:spLocks noGrp="1"/>
          </p:cNvSpPr>
          <p:nvPr>
            <p:ph type="body" sz="quarter" idx="11"/>
          </p:nvPr>
        </p:nvSpPr>
        <p:spPr>
          <a:xfrm>
            <a:off x="6414856" y="1532613"/>
            <a:ext cx="5486400" cy="2850011"/>
          </a:xfrm>
        </p:spPr>
        <p:txBody>
          <a:bodyPr/>
          <a:lstStyle/>
          <a:p>
            <a:r>
              <a:rPr lang="en-US" b="1" dirty="0" smtClean="0"/>
              <a:t>Peter Provost</a:t>
            </a:r>
          </a:p>
          <a:p>
            <a:r>
              <a:rPr lang="en-US" sz="2800" dirty="0" smtClean="0"/>
              <a:t>Program Manager Lead</a:t>
            </a:r>
          </a:p>
          <a:p>
            <a:pPr marL="457200"/>
            <a:r>
              <a:rPr lang="en-US" sz="2800" dirty="0" smtClean="0"/>
              <a:t>Peter.Provost@microsoft.com</a:t>
            </a:r>
          </a:p>
          <a:p>
            <a:pPr marL="457200"/>
            <a:r>
              <a:rPr lang="en-US" sz="2800" dirty="0" smtClean="0"/>
              <a:t>@</a:t>
            </a:r>
            <a:r>
              <a:rPr lang="en-US" sz="2800" dirty="0" err="1" smtClean="0"/>
              <a:t>pprovost</a:t>
            </a:r>
            <a:endParaRPr lang="en-US" sz="2800" dirty="0" smtClean="0"/>
          </a:p>
          <a:p>
            <a:pPr marL="457200"/>
            <a:r>
              <a:rPr lang="en-US" sz="2800" dirty="0" smtClean="0"/>
              <a:t>www.peterprovost.org</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77020" y="4662500"/>
            <a:ext cx="1750551" cy="1932840"/>
          </a:xfrm>
          <a:prstGeom prst="rect">
            <a:avLst/>
          </a:prstGeom>
        </p:spPr>
      </p:pic>
      <p:sp>
        <p:nvSpPr>
          <p:cNvPr id="11" name="Freeform 93"/>
          <p:cNvSpPr>
            <a:spLocks noChangeAspect="1" noEditPoints="1"/>
          </p:cNvSpPr>
          <p:nvPr/>
        </p:nvSpPr>
        <p:spPr bwMode="auto">
          <a:xfrm>
            <a:off x="6597693" y="3359435"/>
            <a:ext cx="232974" cy="304800"/>
          </a:xfrm>
          <a:custGeom>
            <a:avLst/>
            <a:gdLst>
              <a:gd name="T0" fmla="*/ 207 w 214"/>
              <a:gd name="T1" fmla="*/ 280 h 280"/>
              <a:gd name="T2" fmla="*/ 74 w 214"/>
              <a:gd name="T3" fmla="*/ 280 h 280"/>
              <a:gd name="T4" fmla="*/ 0 w 214"/>
              <a:gd name="T5" fmla="*/ 207 h 280"/>
              <a:gd name="T6" fmla="*/ 0 w 214"/>
              <a:gd name="T7" fmla="*/ 7 h 280"/>
              <a:gd name="T8" fmla="*/ 7 w 214"/>
              <a:gd name="T9" fmla="*/ 0 h 280"/>
              <a:gd name="T10" fmla="*/ 74 w 214"/>
              <a:gd name="T11" fmla="*/ 0 h 280"/>
              <a:gd name="T12" fmla="*/ 81 w 214"/>
              <a:gd name="T13" fmla="*/ 7 h 280"/>
              <a:gd name="T14" fmla="*/ 81 w 214"/>
              <a:gd name="T15" fmla="*/ 66 h 280"/>
              <a:gd name="T16" fmla="*/ 207 w 214"/>
              <a:gd name="T17" fmla="*/ 66 h 280"/>
              <a:gd name="T18" fmla="*/ 214 w 214"/>
              <a:gd name="T19" fmla="*/ 74 h 280"/>
              <a:gd name="T20" fmla="*/ 214 w 214"/>
              <a:gd name="T21" fmla="*/ 140 h 280"/>
              <a:gd name="T22" fmla="*/ 207 w 214"/>
              <a:gd name="T23" fmla="*/ 147 h 280"/>
              <a:gd name="T24" fmla="*/ 81 w 214"/>
              <a:gd name="T25" fmla="*/ 147 h 280"/>
              <a:gd name="T26" fmla="*/ 81 w 214"/>
              <a:gd name="T27" fmla="*/ 199 h 280"/>
              <a:gd name="T28" fmla="*/ 207 w 214"/>
              <a:gd name="T29" fmla="*/ 199 h 280"/>
              <a:gd name="T30" fmla="*/ 214 w 214"/>
              <a:gd name="T31" fmla="*/ 207 h 280"/>
              <a:gd name="T32" fmla="*/ 214 w 214"/>
              <a:gd name="T33" fmla="*/ 273 h 280"/>
              <a:gd name="T34" fmla="*/ 207 w 214"/>
              <a:gd name="T35" fmla="*/ 280 h 280"/>
              <a:gd name="T36" fmla="*/ 15 w 214"/>
              <a:gd name="T37" fmla="*/ 15 h 280"/>
              <a:gd name="T38" fmla="*/ 15 w 214"/>
              <a:gd name="T39" fmla="*/ 207 h 280"/>
              <a:gd name="T40" fmla="*/ 74 w 214"/>
              <a:gd name="T41" fmla="*/ 266 h 280"/>
              <a:gd name="T42" fmla="*/ 199 w 214"/>
              <a:gd name="T43" fmla="*/ 266 h 280"/>
              <a:gd name="T44" fmla="*/ 199 w 214"/>
              <a:gd name="T45" fmla="*/ 214 h 280"/>
              <a:gd name="T46" fmla="*/ 74 w 214"/>
              <a:gd name="T47" fmla="*/ 214 h 280"/>
              <a:gd name="T48" fmla="*/ 66 w 214"/>
              <a:gd name="T49" fmla="*/ 207 h 280"/>
              <a:gd name="T50" fmla="*/ 66 w 214"/>
              <a:gd name="T51" fmla="*/ 140 h 280"/>
              <a:gd name="T52" fmla="*/ 74 w 214"/>
              <a:gd name="T53" fmla="*/ 133 h 280"/>
              <a:gd name="T54" fmla="*/ 199 w 214"/>
              <a:gd name="T55" fmla="*/ 133 h 280"/>
              <a:gd name="T56" fmla="*/ 199 w 214"/>
              <a:gd name="T57" fmla="*/ 81 h 280"/>
              <a:gd name="T58" fmla="*/ 74 w 214"/>
              <a:gd name="T59" fmla="*/ 81 h 280"/>
              <a:gd name="T60" fmla="*/ 66 w 214"/>
              <a:gd name="T61" fmla="*/ 74 h 280"/>
              <a:gd name="T62" fmla="*/ 66 w 214"/>
              <a:gd name="T63" fmla="*/ 15 h 280"/>
              <a:gd name="T64" fmla="*/ 15 w 214"/>
              <a:gd name="T65" fmla="*/ 15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4" h="280">
                <a:moveTo>
                  <a:pt x="207" y="280"/>
                </a:moveTo>
                <a:cubicBezTo>
                  <a:pt x="74" y="280"/>
                  <a:pt x="74" y="280"/>
                  <a:pt x="74" y="280"/>
                </a:cubicBezTo>
                <a:cubicBezTo>
                  <a:pt x="33" y="280"/>
                  <a:pt x="0" y="247"/>
                  <a:pt x="0" y="207"/>
                </a:cubicBezTo>
                <a:cubicBezTo>
                  <a:pt x="0" y="7"/>
                  <a:pt x="0" y="7"/>
                  <a:pt x="0" y="7"/>
                </a:cubicBezTo>
                <a:cubicBezTo>
                  <a:pt x="0" y="3"/>
                  <a:pt x="3" y="0"/>
                  <a:pt x="7" y="0"/>
                </a:cubicBezTo>
                <a:cubicBezTo>
                  <a:pt x="74" y="0"/>
                  <a:pt x="74" y="0"/>
                  <a:pt x="74" y="0"/>
                </a:cubicBezTo>
                <a:cubicBezTo>
                  <a:pt x="78" y="0"/>
                  <a:pt x="81" y="3"/>
                  <a:pt x="81" y="7"/>
                </a:cubicBezTo>
                <a:cubicBezTo>
                  <a:pt x="81" y="66"/>
                  <a:pt x="81" y="66"/>
                  <a:pt x="81" y="66"/>
                </a:cubicBezTo>
                <a:cubicBezTo>
                  <a:pt x="207" y="66"/>
                  <a:pt x="207" y="66"/>
                  <a:pt x="207" y="66"/>
                </a:cubicBezTo>
                <a:cubicBezTo>
                  <a:pt x="211" y="66"/>
                  <a:pt x="214" y="70"/>
                  <a:pt x="214" y="74"/>
                </a:cubicBezTo>
                <a:cubicBezTo>
                  <a:pt x="214" y="140"/>
                  <a:pt x="214" y="140"/>
                  <a:pt x="214" y="140"/>
                </a:cubicBezTo>
                <a:cubicBezTo>
                  <a:pt x="214" y="144"/>
                  <a:pt x="211" y="147"/>
                  <a:pt x="207" y="147"/>
                </a:cubicBezTo>
                <a:cubicBezTo>
                  <a:pt x="81" y="147"/>
                  <a:pt x="81" y="147"/>
                  <a:pt x="81" y="147"/>
                </a:cubicBezTo>
                <a:cubicBezTo>
                  <a:pt x="81" y="199"/>
                  <a:pt x="81" y="199"/>
                  <a:pt x="81" y="199"/>
                </a:cubicBezTo>
                <a:cubicBezTo>
                  <a:pt x="207" y="199"/>
                  <a:pt x="207" y="199"/>
                  <a:pt x="207" y="199"/>
                </a:cubicBezTo>
                <a:cubicBezTo>
                  <a:pt x="211" y="199"/>
                  <a:pt x="214" y="202"/>
                  <a:pt x="214" y="207"/>
                </a:cubicBezTo>
                <a:cubicBezTo>
                  <a:pt x="214" y="273"/>
                  <a:pt x="214" y="273"/>
                  <a:pt x="214" y="273"/>
                </a:cubicBezTo>
                <a:cubicBezTo>
                  <a:pt x="214" y="277"/>
                  <a:pt x="211" y="280"/>
                  <a:pt x="207" y="280"/>
                </a:cubicBezTo>
                <a:close/>
                <a:moveTo>
                  <a:pt x="15" y="15"/>
                </a:moveTo>
                <a:cubicBezTo>
                  <a:pt x="15" y="207"/>
                  <a:pt x="15" y="207"/>
                  <a:pt x="15" y="207"/>
                </a:cubicBezTo>
                <a:cubicBezTo>
                  <a:pt x="15" y="239"/>
                  <a:pt x="41" y="266"/>
                  <a:pt x="74" y="266"/>
                </a:cubicBezTo>
                <a:cubicBezTo>
                  <a:pt x="199" y="266"/>
                  <a:pt x="199" y="266"/>
                  <a:pt x="199" y="266"/>
                </a:cubicBezTo>
                <a:cubicBezTo>
                  <a:pt x="199" y="214"/>
                  <a:pt x="199" y="214"/>
                  <a:pt x="199" y="214"/>
                </a:cubicBezTo>
                <a:cubicBezTo>
                  <a:pt x="74" y="214"/>
                  <a:pt x="74" y="214"/>
                  <a:pt x="74" y="214"/>
                </a:cubicBezTo>
                <a:cubicBezTo>
                  <a:pt x="70" y="214"/>
                  <a:pt x="66" y="211"/>
                  <a:pt x="66" y="207"/>
                </a:cubicBezTo>
                <a:cubicBezTo>
                  <a:pt x="66" y="140"/>
                  <a:pt x="66" y="140"/>
                  <a:pt x="66" y="140"/>
                </a:cubicBezTo>
                <a:cubicBezTo>
                  <a:pt x="66" y="136"/>
                  <a:pt x="70" y="133"/>
                  <a:pt x="74" y="133"/>
                </a:cubicBezTo>
                <a:cubicBezTo>
                  <a:pt x="199" y="133"/>
                  <a:pt x="199" y="133"/>
                  <a:pt x="199" y="133"/>
                </a:cubicBezTo>
                <a:cubicBezTo>
                  <a:pt x="199" y="81"/>
                  <a:pt x="199" y="81"/>
                  <a:pt x="199" y="81"/>
                </a:cubicBezTo>
                <a:cubicBezTo>
                  <a:pt x="74" y="81"/>
                  <a:pt x="74" y="81"/>
                  <a:pt x="74" y="81"/>
                </a:cubicBezTo>
                <a:cubicBezTo>
                  <a:pt x="70" y="81"/>
                  <a:pt x="66" y="78"/>
                  <a:pt x="66" y="74"/>
                </a:cubicBezTo>
                <a:cubicBezTo>
                  <a:pt x="66" y="15"/>
                  <a:pt x="66" y="15"/>
                  <a:pt x="66" y="15"/>
                </a:cubicBezTo>
                <a:lnTo>
                  <a:pt x="15" y="15"/>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12" name="Group 11"/>
          <p:cNvGrpSpPr>
            <a:grpSpLocks noChangeAspect="1"/>
          </p:cNvGrpSpPr>
          <p:nvPr/>
        </p:nvGrpSpPr>
        <p:grpSpPr bwMode="black">
          <a:xfrm>
            <a:off x="6577020" y="2896549"/>
            <a:ext cx="274320" cy="183010"/>
            <a:chOff x="8672460" y="-1818199"/>
            <a:chExt cx="1811337" cy="1203325"/>
          </a:xfrm>
        </p:grpSpPr>
        <p:sp>
          <p:nvSpPr>
            <p:cNvPr id="13" name="Freeform 11"/>
            <p:cNvSpPr>
              <a:spLocks/>
            </p:cNvSpPr>
            <p:nvPr/>
          </p:nvSpPr>
          <p:spPr bwMode="black">
            <a:xfrm>
              <a:off x="8845497" y="-1576899"/>
              <a:ext cx="1592262" cy="808038"/>
            </a:xfrm>
            <a:custGeom>
              <a:avLst/>
              <a:gdLst>
                <a:gd name="T0" fmla="*/ 363 w 422"/>
                <a:gd name="T1" fmla="*/ 1 h 213"/>
                <a:gd name="T2" fmla="*/ 346 w 422"/>
                <a:gd name="T3" fmla="*/ 0 h 213"/>
                <a:gd name="T4" fmla="*/ 346 w 422"/>
                <a:gd name="T5" fmla="*/ 0 h 213"/>
                <a:gd name="T6" fmla="*/ 346 w 422"/>
                <a:gd name="T7" fmla="*/ 0 h 213"/>
                <a:gd name="T8" fmla="*/ 346 w 422"/>
                <a:gd name="T9" fmla="*/ 0 h 213"/>
                <a:gd name="T10" fmla="*/ 185 w 422"/>
                <a:gd name="T11" fmla="*/ 98 h 213"/>
                <a:gd name="T12" fmla="*/ 164 w 422"/>
                <a:gd name="T13" fmla="*/ 105 h 213"/>
                <a:gd name="T14" fmla="*/ 141 w 422"/>
                <a:gd name="T15" fmla="*/ 96 h 213"/>
                <a:gd name="T16" fmla="*/ 14 w 422"/>
                <a:gd name="T17" fmla="*/ 2 h 213"/>
                <a:gd name="T18" fmla="*/ 14 w 422"/>
                <a:gd name="T19" fmla="*/ 2 h 213"/>
                <a:gd name="T20" fmla="*/ 0 w 422"/>
                <a:gd name="T21" fmla="*/ 1 h 213"/>
                <a:gd name="T22" fmla="*/ 1 w 422"/>
                <a:gd name="T23" fmla="*/ 100 h 213"/>
                <a:gd name="T24" fmla="*/ 40 w 422"/>
                <a:gd name="T25" fmla="*/ 98 h 213"/>
                <a:gd name="T26" fmla="*/ 181 w 422"/>
                <a:gd name="T27" fmla="*/ 149 h 213"/>
                <a:gd name="T28" fmla="*/ 335 w 422"/>
                <a:gd name="T29" fmla="*/ 211 h 213"/>
                <a:gd name="T30" fmla="*/ 362 w 422"/>
                <a:gd name="T31" fmla="*/ 213 h 213"/>
                <a:gd name="T32" fmla="*/ 362 w 422"/>
                <a:gd name="T33" fmla="*/ 169 h 213"/>
                <a:gd name="T34" fmla="*/ 421 w 422"/>
                <a:gd name="T35" fmla="*/ 114 h 213"/>
                <a:gd name="T36" fmla="*/ 420 w 422"/>
                <a:gd name="T37" fmla="*/ 111 h 213"/>
                <a:gd name="T38" fmla="*/ 418 w 422"/>
                <a:gd name="T39" fmla="*/ 115 h 213"/>
                <a:gd name="T40" fmla="*/ 362 w 422"/>
                <a:gd name="T41" fmla="*/ 155 h 213"/>
                <a:gd name="T42" fmla="*/ 363 w 422"/>
                <a:gd name="T43" fmla="*/ 1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22" h="213">
                  <a:moveTo>
                    <a:pt x="363" y="1"/>
                  </a:moveTo>
                  <a:cubicBezTo>
                    <a:pt x="363" y="1"/>
                    <a:pt x="346" y="0"/>
                    <a:pt x="346" y="0"/>
                  </a:cubicBezTo>
                  <a:cubicBezTo>
                    <a:pt x="346" y="0"/>
                    <a:pt x="346" y="0"/>
                    <a:pt x="346" y="0"/>
                  </a:cubicBezTo>
                  <a:cubicBezTo>
                    <a:pt x="346" y="0"/>
                    <a:pt x="346" y="0"/>
                    <a:pt x="346" y="0"/>
                  </a:cubicBezTo>
                  <a:cubicBezTo>
                    <a:pt x="346" y="0"/>
                    <a:pt x="346" y="0"/>
                    <a:pt x="346" y="0"/>
                  </a:cubicBezTo>
                  <a:cubicBezTo>
                    <a:pt x="299" y="29"/>
                    <a:pt x="203" y="87"/>
                    <a:pt x="185" y="98"/>
                  </a:cubicBezTo>
                  <a:cubicBezTo>
                    <a:pt x="182" y="100"/>
                    <a:pt x="173" y="105"/>
                    <a:pt x="164" y="105"/>
                  </a:cubicBezTo>
                  <a:cubicBezTo>
                    <a:pt x="154" y="105"/>
                    <a:pt x="147" y="101"/>
                    <a:pt x="141" y="96"/>
                  </a:cubicBezTo>
                  <a:cubicBezTo>
                    <a:pt x="126" y="86"/>
                    <a:pt x="59" y="35"/>
                    <a:pt x="14" y="2"/>
                  </a:cubicBezTo>
                  <a:cubicBezTo>
                    <a:pt x="14" y="2"/>
                    <a:pt x="14" y="2"/>
                    <a:pt x="14" y="2"/>
                  </a:cubicBezTo>
                  <a:cubicBezTo>
                    <a:pt x="14" y="2"/>
                    <a:pt x="0" y="1"/>
                    <a:pt x="0" y="1"/>
                  </a:cubicBezTo>
                  <a:cubicBezTo>
                    <a:pt x="0" y="28"/>
                    <a:pt x="0" y="65"/>
                    <a:pt x="1" y="100"/>
                  </a:cubicBezTo>
                  <a:cubicBezTo>
                    <a:pt x="12" y="98"/>
                    <a:pt x="26" y="97"/>
                    <a:pt x="40" y="98"/>
                  </a:cubicBezTo>
                  <a:cubicBezTo>
                    <a:pt x="91" y="101"/>
                    <a:pt x="139" y="125"/>
                    <a:pt x="181" y="149"/>
                  </a:cubicBezTo>
                  <a:cubicBezTo>
                    <a:pt x="222" y="172"/>
                    <a:pt x="273" y="200"/>
                    <a:pt x="335" y="211"/>
                  </a:cubicBezTo>
                  <a:cubicBezTo>
                    <a:pt x="344" y="212"/>
                    <a:pt x="353" y="213"/>
                    <a:pt x="362" y="213"/>
                  </a:cubicBezTo>
                  <a:cubicBezTo>
                    <a:pt x="362" y="169"/>
                    <a:pt x="362" y="169"/>
                    <a:pt x="362" y="169"/>
                  </a:cubicBezTo>
                  <a:cubicBezTo>
                    <a:pt x="412" y="159"/>
                    <a:pt x="419" y="127"/>
                    <a:pt x="421" y="114"/>
                  </a:cubicBezTo>
                  <a:cubicBezTo>
                    <a:pt x="421" y="113"/>
                    <a:pt x="422" y="111"/>
                    <a:pt x="420" y="111"/>
                  </a:cubicBezTo>
                  <a:cubicBezTo>
                    <a:pt x="418" y="111"/>
                    <a:pt x="418" y="114"/>
                    <a:pt x="418" y="115"/>
                  </a:cubicBezTo>
                  <a:cubicBezTo>
                    <a:pt x="416" y="122"/>
                    <a:pt x="411" y="148"/>
                    <a:pt x="362" y="155"/>
                  </a:cubicBezTo>
                  <a:lnTo>
                    <a:pt x="363" y="1"/>
                  </a:lnTo>
                  <a:close/>
                </a:path>
              </a:pathLst>
            </a:custGeom>
            <a:solidFill>
              <a:srgbClr val="FFFFFF"/>
            </a:solidFill>
            <a:ln>
              <a:noFill/>
              <a:headEnd type="none" w="med" len="med"/>
              <a:tailEnd type="none" w="med" len="med"/>
            </a:ln>
            <a:extLst>
              <a:ext uri="{91240B29-F687-4F45-9708-019B960494DF}">
                <a14:hiddenLine xmlns:a14="http://schemas.microsoft.com/office/drawing/2010/main" w="9525">
                  <a:solidFill>
                    <a:srgbClr val="000000"/>
                  </a:solidFill>
                  <a:round/>
                  <a:headEnd/>
                  <a:tailEnd/>
                </a14:hiddenLine>
              </a:ext>
            </a:extLst>
          </p:spPr>
          <p:style>
            <a:lnRef idx="2">
              <a:schemeClr val="accent3">
                <a:shade val="50000"/>
              </a:schemeClr>
            </a:lnRef>
            <a:fillRef idx="1">
              <a:schemeClr val="accent3"/>
            </a:fillRef>
            <a:effectRef idx="0">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defTabSz="740740"/>
              <a:endParaRPr lang="en-US" spc="-122">
                <a:solidFill>
                  <a:schemeClr val="tx1">
                    <a:lumMod val="50000"/>
                  </a:schemeClr>
                </a:solidFill>
                <a:latin typeface="Segoe Light" pitchFamily="34" charset="0"/>
              </a:endParaRPr>
            </a:p>
          </p:txBody>
        </p:sp>
        <p:sp>
          <p:nvSpPr>
            <p:cNvPr id="14" name="Freeform 12"/>
            <p:cNvSpPr>
              <a:spLocks noEditPoints="1"/>
            </p:cNvSpPr>
            <p:nvPr/>
          </p:nvSpPr>
          <p:spPr bwMode="black">
            <a:xfrm>
              <a:off x="8672460" y="-1156212"/>
              <a:ext cx="1811337" cy="541338"/>
            </a:xfrm>
            <a:custGeom>
              <a:avLst/>
              <a:gdLst>
                <a:gd name="T0" fmla="*/ 480 w 480"/>
                <a:gd name="T1" fmla="*/ 81 h 143"/>
                <a:gd name="T2" fmla="*/ 478 w 480"/>
                <a:gd name="T3" fmla="*/ 81 h 143"/>
                <a:gd name="T4" fmla="*/ 430 w 480"/>
                <a:gd name="T5" fmla="*/ 106 h 143"/>
                <a:gd name="T6" fmla="*/ 390 w 480"/>
                <a:gd name="T7" fmla="*/ 107 h 143"/>
                <a:gd name="T8" fmla="*/ 242 w 480"/>
                <a:gd name="T9" fmla="*/ 62 h 143"/>
                <a:gd name="T10" fmla="*/ 74 w 480"/>
                <a:gd name="T11" fmla="*/ 1 h 143"/>
                <a:gd name="T12" fmla="*/ 11 w 480"/>
                <a:gd name="T13" fmla="*/ 19 h 143"/>
                <a:gd name="T14" fmla="*/ 0 w 480"/>
                <a:gd name="T15" fmla="*/ 53 h 143"/>
                <a:gd name="T16" fmla="*/ 34 w 480"/>
                <a:gd name="T17" fmla="*/ 89 h 143"/>
                <a:gd name="T18" fmla="*/ 47 w 480"/>
                <a:gd name="T19" fmla="*/ 90 h 143"/>
                <a:gd name="T20" fmla="*/ 47 w 480"/>
                <a:gd name="T21" fmla="*/ 102 h 143"/>
                <a:gd name="T22" fmla="*/ 59 w 480"/>
                <a:gd name="T23" fmla="*/ 117 h 143"/>
                <a:gd name="T24" fmla="*/ 375 w 480"/>
                <a:gd name="T25" fmla="*/ 143 h 143"/>
                <a:gd name="T26" fmla="*/ 396 w 480"/>
                <a:gd name="T27" fmla="*/ 139 h 143"/>
                <a:gd name="T28" fmla="*/ 408 w 480"/>
                <a:gd name="T29" fmla="*/ 123 h 143"/>
                <a:gd name="T30" fmla="*/ 408 w 480"/>
                <a:gd name="T31" fmla="*/ 115 h 143"/>
                <a:gd name="T32" fmla="*/ 454 w 480"/>
                <a:gd name="T33" fmla="*/ 105 h 143"/>
                <a:gd name="T34" fmla="*/ 480 w 480"/>
                <a:gd name="T35" fmla="*/ 82 h 143"/>
                <a:gd name="T36" fmla="*/ 480 w 480"/>
                <a:gd name="T37" fmla="*/ 81 h 143"/>
                <a:gd name="T38" fmla="*/ 47 w 480"/>
                <a:gd name="T39" fmla="*/ 73 h 143"/>
                <a:gd name="T40" fmla="*/ 11 w 480"/>
                <a:gd name="T41" fmla="*/ 51 h 143"/>
                <a:gd name="T42" fmla="*/ 21 w 480"/>
                <a:gd name="T43" fmla="*/ 26 h 143"/>
                <a:gd name="T44" fmla="*/ 47 w 480"/>
                <a:gd name="T45" fmla="*/ 18 h 143"/>
                <a:gd name="T46" fmla="*/ 47 w 480"/>
                <a:gd name="T47" fmla="*/ 73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80" h="143">
                  <a:moveTo>
                    <a:pt x="480" y="81"/>
                  </a:moveTo>
                  <a:cubicBezTo>
                    <a:pt x="479" y="80"/>
                    <a:pt x="478" y="81"/>
                    <a:pt x="478" y="81"/>
                  </a:cubicBezTo>
                  <a:cubicBezTo>
                    <a:pt x="463" y="97"/>
                    <a:pt x="443" y="103"/>
                    <a:pt x="430" y="106"/>
                  </a:cubicBezTo>
                  <a:cubicBezTo>
                    <a:pt x="420" y="108"/>
                    <a:pt x="408" y="108"/>
                    <a:pt x="390" y="107"/>
                  </a:cubicBezTo>
                  <a:cubicBezTo>
                    <a:pt x="350" y="103"/>
                    <a:pt x="301" y="91"/>
                    <a:pt x="242" y="62"/>
                  </a:cubicBezTo>
                  <a:cubicBezTo>
                    <a:pt x="169" y="25"/>
                    <a:pt x="119" y="3"/>
                    <a:pt x="74" y="1"/>
                  </a:cubicBezTo>
                  <a:cubicBezTo>
                    <a:pt x="54" y="0"/>
                    <a:pt x="26" y="1"/>
                    <a:pt x="11" y="19"/>
                  </a:cubicBezTo>
                  <a:cubicBezTo>
                    <a:pt x="3" y="27"/>
                    <a:pt x="0" y="40"/>
                    <a:pt x="0" y="53"/>
                  </a:cubicBezTo>
                  <a:cubicBezTo>
                    <a:pt x="1" y="80"/>
                    <a:pt x="23" y="88"/>
                    <a:pt x="34" y="89"/>
                  </a:cubicBezTo>
                  <a:cubicBezTo>
                    <a:pt x="38" y="90"/>
                    <a:pt x="43" y="91"/>
                    <a:pt x="47" y="90"/>
                  </a:cubicBezTo>
                  <a:cubicBezTo>
                    <a:pt x="47" y="97"/>
                    <a:pt x="47" y="101"/>
                    <a:pt x="47" y="102"/>
                  </a:cubicBezTo>
                  <a:cubicBezTo>
                    <a:pt x="47" y="112"/>
                    <a:pt x="50" y="116"/>
                    <a:pt x="59" y="117"/>
                  </a:cubicBezTo>
                  <a:cubicBezTo>
                    <a:pt x="68" y="117"/>
                    <a:pt x="371" y="143"/>
                    <a:pt x="375" y="143"/>
                  </a:cubicBezTo>
                  <a:cubicBezTo>
                    <a:pt x="380" y="143"/>
                    <a:pt x="391" y="142"/>
                    <a:pt x="396" y="139"/>
                  </a:cubicBezTo>
                  <a:cubicBezTo>
                    <a:pt x="401" y="136"/>
                    <a:pt x="408" y="133"/>
                    <a:pt x="408" y="123"/>
                  </a:cubicBezTo>
                  <a:cubicBezTo>
                    <a:pt x="408" y="115"/>
                    <a:pt x="408" y="115"/>
                    <a:pt x="408" y="115"/>
                  </a:cubicBezTo>
                  <a:cubicBezTo>
                    <a:pt x="425" y="115"/>
                    <a:pt x="441" y="111"/>
                    <a:pt x="454" y="105"/>
                  </a:cubicBezTo>
                  <a:cubicBezTo>
                    <a:pt x="464" y="100"/>
                    <a:pt x="473" y="92"/>
                    <a:pt x="480" y="82"/>
                  </a:cubicBezTo>
                  <a:cubicBezTo>
                    <a:pt x="480" y="82"/>
                    <a:pt x="480" y="81"/>
                    <a:pt x="480" y="81"/>
                  </a:cubicBezTo>
                  <a:close/>
                  <a:moveTo>
                    <a:pt x="47" y="73"/>
                  </a:moveTo>
                  <a:cubicBezTo>
                    <a:pt x="31" y="73"/>
                    <a:pt x="12" y="69"/>
                    <a:pt x="11" y="51"/>
                  </a:cubicBezTo>
                  <a:cubicBezTo>
                    <a:pt x="10" y="41"/>
                    <a:pt x="13" y="33"/>
                    <a:pt x="21" y="26"/>
                  </a:cubicBezTo>
                  <a:cubicBezTo>
                    <a:pt x="29" y="20"/>
                    <a:pt x="37" y="19"/>
                    <a:pt x="47" y="18"/>
                  </a:cubicBezTo>
                  <a:cubicBezTo>
                    <a:pt x="47" y="39"/>
                    <a:pt x="47" y="58"/>
                    <a:pt x="47" y="73"/>
                  </a:cubicBezTo>
                  <a:close/>
                </a:path>
              </a:pathLst>
            </a:custGeom>
            <a:solidFill>
              <a:srgbClr val="FFFFFF"/>
            </a:solidFill>
            <a:ln>
              <a:noFill/>
              <a:headEnd type="none" w="med" len="med"/>
              <a:tailEnd type="none" w="med" len="med"/>
            </a:ln>
            <a:extLst>
              <a:ext uri="{91240B29-F687-4F45-9708-019B960494DF}">
                <a14:hiddenLine xmlns:a14="http://schemas.microsoft.com/office/drawing/2010/main" w="9525">
                  <a:solidFill>
                    <a:srgbClr val="000000"/>
                  </a:solidFill>
                  <a:round/>
                  <a:headEnd/>
                  <a:tailEnd/>
                </a14:hiddenLine>
              </a:ext>
            </a:extLst>
          </p:spPr>
          <p:style>
            <a:lnRef idx="2">
              <a:schemeClr val="accent3">
                <a:shade val="50000"/>
              </a:schemeClr>
            </a:lnRef>
            <a:fillRef idx="1">
              <a:schemeClr val="accent3"/>
            </a:fillRef>
            <a:effectRef idx="0">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defTabSz="740740"/>
              <a:endParaRPr lang="en-US" spc="-122">
                <a:solidFill>
                  <a:schemeClr val="tx1">
                    <a:lumMod val="50000"/>
                  </a:schemeClr>
                </a:solidFill>
                <a:latin typeface="Segoe Light" pitchFamily="34" charset="0"/>
              </a:endParaRPr>
            </a:p>
          </p:txBody>
        </p:sp>
        <p:sp>
          <p:nvSpPr>
            <p:cNvPr id="15" name="Freeform 13"/>
            <p:cNvSpPr>
              <a:spLocks/>
            </p:cNvSpPr>
            <p:nvPr/>
          </p:nvSpPr>
          <p:spPr bwMode="black">
            <a:xfrm>
              <a:off x="8845497" y="-1818199"/>
              <a:ext cx="1370012" cy="560388"/>
            </a:xfrm>
            <a:custGeom>
              <a:avLst/>
              <a:gdLst>
                <a:gd name="T0" fmla="*/ 137 w 363"/>
                <a:gd name="T1" fmla="*/ 138 h 148"/>
                <a:gd name="T2" fmla="*/ 163 w 363"/>
                <a:gd name="T3" fmla="*/ 148 h 148"/>
                <a:gd name="T4" fmla="*/ 189 w 363"/>
                <a:gd name="T5" fmla="*/ 140 h 148"/>
                <a:gd name="T6" fmla="*/ 363 w 363"/>
                <a:gd name="T7" fmla="*/ 32 h 148"/>
                <a:gd name="T8" fmla="*/ 363 w 363"/>
                <a:gd name="T9" fmla="*/ 19 h 148"/>
                <a:gd name="T10" fmla="*/ 348 w 363"/>
                <a:gd name="T11" fmla="*/ 3 h 148"/>
                <a:gd name="T12" fmla="*/ 335 w 363"/>
                <a:gd name="T13" fmla="*/ 0 h 148"/>
                <a:gd name="T14" fmla="*/ 330 w 363"/>
                <a:gd name="T15" fmla="*/ 0 h 148"/>
                <a:gd name="T16" fmla="*/ 13 w 363"/>
                <a:gd name="T17" fmla="*/ 14 h 148"/>
                <a:gd name="T18" fmla="*/ 0 w 363"/>
                <a:gd name="T19" fmla="*/ 27 h 148"/>
                <a:gd name="T20" fmla="*/ 0 w 363"/>
                <a:gd name="T21" fmla="*/ 38 h 148"/>
                <a:gd name="T22" fmla="*/ 137 w 363"/>
                <a:gd name="T23" fmla="*/ 138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3" h="148">
                  <a:moveTo>
                    <a:pt x="137" y="138"/>
                  </a:moveTo>
                  <a:cubicBezTo>
                    <a:pt x="146" y="145"/>
                    <a:pt x="154" y="148"/>
                    <a:pt x="163" y="148"/>
                  </a:cubicBezTo>
                  <a:cubicBezTo>
                    <a:pt x="172" y="148"/>
                    <a:pt x="181" y="145"/>
                    <a:pt x="189" y="140"/>
                  </a:cubicBezTo>
                  <a:cubicBezTo>
                    <a:pt x="202" y="132"/>
                    <a:pt x="312" y="64"/>
                    <a:pt x="363" y="32"/>
                  </a:cubicBezTo>
                  <a:cubicBezTo>
                    <a:pt x="363" y="19"/>
                    <a:pt x="363" y="19"/>
                    <a:pt x="363" y="19"/>
                  </a:cubicBezTo>
                  <a:cubicBezTo>
                    <a:pt x="363" y="9"/>
                    <a:pt x="355" y="5"/>
                    <a:pt x="348" y="3"/>
                  </a:cubicBezTo>
                  <a:cubicBezTo>
                    <a:pt x="344" y="1"/>
                    <a:pt x="339" y="1"/>
                    <a:pt x="335" y="0"/>
                  </a:cubicBezTo>
                  <a:cubicBezTo>
                    <a:pt x="334" y="0"/>
                    <a:pt x="332" y="0"/>
                    <a:pt x="330" y="0"/>
                  </a:cubicBezTo>
                  <a:cubicBezTo>
                    <a:pt x="328" y="0"/>
                    <a:pt x="22" y="14"/>
                    <a:pt x="13" y="14"/>
                  </a:cubicBezTo>
                  <a:cubicBezTo>
                    <a:pt x="4" y="14"/>
                    <a:pt x="0" y="18"/>
                    <a:pt x="0" y="27"/>
                  </a:cubicBezTo>
                  <a:cubicBezTo>
                    <a:pt x="0" y="28"/>
                    <a:pt x="0" y="30"/>
                    <a:pt x="0" y="38"/>
                  </a:cubicBezTo>
                  <a:cubicBezTo>
                    <a:pt x="40" y="66"/>
                    <a:pt x="126" y="130"/>
                    <a:pt x="137" y="138"/>
                  </a:cubicBezTo>
                  <a:close/>
                </a:path>
              </a:pathLst>
            </a:custGeom>
            <a:solidFill>
              <a:srgbClr val="FFFFFF"/>
            </a:solidFill>
            <a:ln>
              <a:noFill/>
              <a:headEnd type="none" w="med" len="med"/>
              <a:tailEnd type="none" w="med" len="med"/>
            </a:ln>
            <a:extLst>
              <a:ext uri="{91240B29-F687-4F45-9708-019B960494DF}">
                <a14:hiddenLine xmlns:a14="http://schemas.microsoft.com/office/drawing/2010/main" w="9525">
                  <a:solidFill>
                    <a:srgbClr val="000000"/>
                  </a:solidFill>
                  <a:round/>
                  <a:headEnd/>
                  <a:tailEnd/>
                </a14:hiddenLine>
              </a:ext>
            </a:extLst>
          </p:spPr>
          <p:style>
            <a:lnRef idx="2">
              <a:schemeClr val="accent3">
                <a:shade val="50000"/>
              </a:schemeClr>
            </a:lnRef>
            <a:fillRef idx="1">
              <a:schemeClr val="accent3"/>
            </a:fillRef>
            <a:effectRef idx="0">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defTabSz="740740"/>
              <a:endParaRPr lang="en-US" spc="-122">
                <a:solidFill>
                  <a:schemeClr val="tx1">
                    <a:lumMod val="50000"/>
                  </a:schemeClr>
                </a:solidFill>
                <a:latin typeface="Segoe Light" pitchFamily="34" charset="0"/>
              </a:endParaRPr>
            </a:p>
          </p:txBody>
        </p:sp>
      </p:grpSp>
      <p:grpSp>
        <p:nvGrpSpPr>
          <p:cNvPr id="16" name="Group 15"/>
          <p:cNvGrpSpPr>
            <a:grpSpLocks noChangeAspect="1"/>
          </p:cNvGrpSpPr>
          <p:nvPr/>
        </p:nvGrpSpPr>
        <p:grpSpPr>
          <a:xfrm>
            <a:off x="6577020" y="3944111"/>
            <a:ext cx="274320" cy="258274"/>
            <a:chOff x="5809238" y="4029907"/>
            <a:chExt cx="1189694" cy="1120104"/>
          </a:xfrm>
        </p:grpSpPr>
        <p:sp>
          <p:nvSpPr>
            <p:cNvPr id="17" name="Freeform 132"/>
            <p:cNvSpPr>
              <a:spLocks/>
            </p:cNvSpPr>
            <p:nvPr/>
          </p:nvSpPr>
          <p:spPr bwMode="black">
            <a:xfrm>
              <a:off x="5825026" y="4872871"/>
              <a:ext cx="288757" cy="277140"/>
            </a:xfrm>
            <a:custGeom>
              <a:avLst/>
              <a:gdLst/>
              <a:ahLst/>
              <a:cxnLst>
                <a:cxn ang="0">
                  <a:pos x="29" y="55"/>
                </a:cxn>
                <a:cxn ang="0">
                  <a:pos x="1" y="28"/>
                </a:cxn>
                <a:cxn ang="0">
                  <a:pos x="25" y="0"/>
                </a:cxn>
                <a:cxn ang="0">
                  <a:pos x="54" y="28"/>
                </a:cxn>
                <a:cxn ang="0">
                  <a:pos x="29" y="55"/>
                </a:cxn>
              </a:cxnLst>
              <a:rect l="0" t="0" r="r" b="b"/>
              <a:pathLst>
                <a:path w="55" h="55">
                  <a:moveTo>
                    <a:pt x="29" y="55"/>
                  </a:moveTo>
                  <a:cubicBezTo>
                    <a:pt x="15" y="55"/>
                    <a:pt x="2" y="43"/>
                    <a:pt x="1" y="28"/>
                  </a:cubicBezTo>
                  <a:cubicBezTo>
                    <a:pt x="0" y="13"/>
                    <a:pt x="10" y="1"/>
                    <a:pt x="25" y="0"/>
                  </a:cubicBezTo>
                  <a:cubicBezTo>
                    <a:pt x="40" y="0"/>
                    <a:pt x="53" y="12"/>
                    <a:pt x="54" y="28"/>
                  </a:cubicBezTo>
                  <a:cubicBezTo>
                    <a:pt x="55" y="43"/>
                    <a:pt x="44" y="55"/>
                    <a:pt x="29" y="55"/>
                  </a:cubicBezTo>
                  <a:close/>
                </a:path>
              </a:pathLst>
            </a:custGeom>
            <a:solidFill>
              <a:srgbClr val="FFFFFF"/>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defTabSz="740740"/>
              <a:endParaRPr lang="en-US" spc="-122">
                <a:solidFill>
                  <a:schemeClr val="tx1">
                    <a:lumMod val="50000"/>
                  </a:schemeClr>
                </a:solidFill>
                <a:latin typeface="Segoe Light" pitchFamily="34" charset="0"/>
              </a:endParaRPr>
            </a:p>
          </p:txBody>
        </p:sp>
        <p:sp>
          <p:nvSpPr>
            <p:cNvPr id="18" name="Freeform 133"/>
            <p:cNvSpPr>
              <a:spLocks/>
            </p:cNvSpPr>
            <p:nvPr/>
          </p:nvSpPr>
          <p:spPr bwMode="black">
            <a:xfrm>
              <a:off x="5809238" y="4029907"/>
              <a:ext cx="1189694" cy="1120104"/>
            </a:xfrm>
            <a:custGeom>
              <a:avLst/>
              <a:gdLst/>
              <a:ahLst/>
              <a:cxnLst>
                <a:cxn ang="0">
                  <a:pos x="234" y="213"/>
                </a:cxn>
                <a:cxn ang="0">
                  <a:pos x="123" y="26"/>
                </a:cxn>
                <a:cxn ang="0">
                  <a:pos x="5" y="2"/>
                </a:cxn>
                <a:cxn ang="0">
                  <a:pos x="2" y="6"/>
                </a:cxn>
                <a:cxn ang="0">
                  <a:pos x="0" y="34"/>
                </a:cxn>
                <a:cxn ang="0">
                  <a:pos x="4" y="38"/>
                </a:cxn>
                <a:cxn ang="0">
                  <a:pos x="104" y="63"/>
                </a:cxn>
                <a:cxn ang="0">
                  <a:pos x="196" y="217"/>
                </a:cxn>
                <a:cxn ang="0">
                  <a:pos x="200" y="222"/>
                </a:cxn>
                <a:cxn ang="0">
                  <a:pos x="230" y="219"/>
                </a:cxn>
                <a:cxn ang="0">
                  <a:pos x="234" y="213"/>
                </a:cxn>
              </a:cxnLst>
              <a:rect l="0" t="0" r="r" b="b"/>
              <a:pathLst>
                <a:path w="234" h="222">
                  <a:moveTo>
                    <a:pt x="234" y="213"/>
                  </a:moveTo>
                  <a:cubicBezTo>
                    <a:pt x="231" y="110"/>
                    <a:pt x="177" y="53"/>
                    <a:pt x="123" y="26"/>
                  </a:cubicBezTo>
                  <a:cubicBezTo>
                    <a:pt x="71" y="0"/>
                    <a:pt x="19" y="1"/>
                    <a:pt x="5" y="2"/>
                  </a:cubicBezTo>
                  <a:cubicBezTo>
                    <a:pt x="3" y="2"/>
                    <a:pt x="2" y="3"/>
                    <a:pt x="2" y="6"/>
                  </a:cubicBezTo>
                  <a:cubicBezTo>
                    <a:pt x="1" y="8"/>
                    <a:pt x="1" y="32"/>
                    <a:pt x="0" y="34"/>
                  </a:cubicBezTo>
                  <a:cubicBezTo>
                    <a:pt x="0" y="38"/>
                    <a:pt x="2" y="38"/>
                    <a:pt x="4" y="38"/>
                  </a:cubicBezTo>
                  <a:cubicBezTo>
                    <a:pt x="17" y="37"/>
                    <a:pt x="61" y="39"/>
                    <a:pt x="104" y="63"/>
                  </a:cubicBezTo>
                  <a:cubicBezTo>
                    <a:pt x="149" y="87"/>
                    <a:pt x="192" y="134"/>
                    <a:pt x="196" y="217"/>
                  </a:cubicBezTo>
                  <a:cubicBezTo>
                    <a:pt x="196" y="220"/>
                    <a:pt x="197" y="222"/>
                    <a:pt x="200" y="222"/>
                  </a:cubicBezTo>
                  <a:cubicBezTo>
                    <a:pt x="201" y="222"/>
                    <a:pt x="228" y="219"/>
                    <a:pt x="230" y="219"/>
                  </a:cubicBezTo>
                  <a:cubicBezTo>
                    <a:pt x="233" y="219"/>
                    <a:pt x="234" y="217"/>
                    <a:pt x="234" y="213"/>
                  </a:cubicBezTo>
                  <a:close/>
                </a:path>
              </a:pathLst>
            </a:custGeom>
            <a:solidFill>
              <a:srgbClr val="FFFFFF"/>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defTabSz="740740"/>
              <a:endParaRPr lang="en-US" spc="-122">
                <a:solidFill>
                  <a:schemeClr val="tx1">
                    <a:lumMod val="50000"/>
                  </a:schemeClr>
                </a:solidFill>
                <a:latin typeface="Segoe Light" pitchFamily="34" charset="0"/>
              </a:endParaRPr>
            </a:p>
          </p:txBody>
        </p:sp>
        <p:sp>
          <p:nvSpPr>
            <p:cNvPr id="19" name="Freeform 134"/>
            <p:cNvSpPr>
              <a:spLocks/>
            </p:cNvSpPr>
            <p:nvPr/>
          </p:nvSpPr>
          <p:spPr bwMode="black">
            <a:xfrm>
              <a:off x="5809238" y="4434068"/>
              <a:ext cx="762331" cy="715943"/>
            </a:xfrm>
            <a:custGeom>
              <a:avLst/>
              <a:gdLst/>
              <a:ahLst/>
              <a:cxnLst>
                <a:cxn ang="0">
                  <a:pos x="151" y="133"/>
                </a:cxn>
                <a:cxn ang="0">
                  <a:pos x="4" y="0"/>
                </a:cxn>
                <a:cxn ang="0">
                  <a:pos x="0" y="4"/>
                </a:cxn>
                <a:cxn ang="0">
                  <a:pos x="1" y="35"/>
                </a:cxn>
                <a:cxn ang="0">
                  <a:pos x="5" y="40"/>
                </a:cxn>
                <a:cxn ang="0">
                  <a:pos x="110" y="135"/>
                </a:cxn>
                <a:cxn ang="0">
                  <a:pos x="115" y="141"/>
                </a:cxn>
                <a:cxn ang="0">
                  <a:pos x="146" y="139"/>
                </a:cxn>
                <a:cxn ang="0">
                  <a:pos x="151" y="133"/>
                </a:cxn>
              </a:cxnLst>
              <a:rect l="0" t="0" r="r" b="b"/>
              <a:pathLst>
                <a:path w="151" h="141">
                  <a:moveTo>
                    <a:pt x="151" y="133"/>
                  </a:moveTo>
                  <a:cubicBezTo>
                    <a:pt x="142" y="30"/>
                    <a:pt x="54" y="0"/>
                    <a:pt x="4" y="0"/>
                  </a:cubicBezTo>
                  <a:cubicBezTo>
                    <a:pt x="1" y="0"/>
                    <a:pt x="0" y="1"/>
                    <a:pt x="0" y="4"/>
                  </a:cubicBezTo>
                  <a:cubicBezTo>
                    <a:pt x="0" y="5"/>
                    <a:pt x="0" y="33"/>
                    <a:pt x="1" y="35"/>
                  </a:cubicBezTo>
                  <a:cubicBezTo>
                    <a:pt x="1" y="38"/>
                    <a:pt x="2" y="40"/>
                    <a:pt x="5" y="40"/>
                  </a:cubicBezTo>
                  <a:cubicBezTo>
                    <a:pt x="31" y="42"/>
                    <a:pt x="100" y="55"/>
                    <a:pt x="110" y="135"/>
                  </a:cubicBezTo>
                  <a:cubicBezTo>
                    <a:pt x="111" y="139"/>
                    <a:pt x="111" y="141"/>
                    <a:pt x="115" y="141"/>
                  </a:cubicBezTo>
                  <a:cubicBezTo>
                    <a:pt x="117" y="141"/>
                    <a:pt x="145" y="139"/>
                    <a:pt x="146" y="139"/>
                  </a:cubicBezTo>
                  <a:cubicBezTo>
                    <a:pt x="150" y="139"/>
                    <a:pt x="151" y="137"/>
                    <a:pt x="151" y="133"/>
                  </a:cubicBezTo>
                  <a:close/>
                </a:path>
              </a:pathLst>
            </a:custGeom>
            <a:solidFill>
              <a:srgbClr val="FFFFFF"/>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defTabSz="740740"/>
              <a:endParaRPr lang="en-US" spc="-122">
                <a:solidFill>
                  <a:schemeClr val="tx1">
                    <a:lumMod val="50000"/>
                  </a:schemeClr>
                </a:solidFill>
                <a:latin typeface="Segoe Light" pitchFamily="34" charset="0"/>
              </a:endParaRPr>
            </a:p>
          </p:txBody>
        </p:sp>
      </p:grpSp>
      <p:sp>
        <p:nvSpPr>
          <p:cNvPr id="20" name="Freeform 93"/>
          <p:cNvSpPr>
            <a:spLocks noChangeAspect="1" noEditPoints="1"/>
          </p:cNvSpPr>
          <p:nvPr/>
        </p:nvSpPr>
        <p:spPr bwMode="auto">
          <a:xfrm>
            <a:off x="462505" y="3359435"/>
            <a:ext cx="232974" cy="304800"/>
          </a:xfrm>
          <a:custGeom>
            <a:avLst/>
            <a:gdLst>
              <a:gd name="T0" fmla="*/ 207 w 214"/>
              <a:gd name="T1" fmla="*/ 280 h 280"/>
              <a:gd name="T2" fmla="*/ 74 w 214"/>
              <a:gd name="T3" fmla="*/ 280 h 280"/>
              <a:gd name="T4" fmla="*/ 0 w 214"/>
              <a:gd name="T5" fmla="*/ 207 h 280"/>
              <a:gd name="T6" fmla="*/ 0 w 214"/>
              <a:gd name="T7" fmla="*/ 7 h 280"/>
              <a:gd name="T8" fmla="*/ 7 w 214"/>
              <a:gd name="T9" fmla="*/ 0 h 280"/>
              <a:gd name="T10" fmla="*/ 74 w 214"/>
              <a:gd name="T11" fmla="*/ 0 h 280"/>
              <a:gd name="T12" fmla="*/ 81 w 214"/>
              <a:gd name="T13" fmla="*/ 7 h 280"/>
              <a:gd name="T14" fmla="*/ 81 w 214"/>
              <a:gd name="T15" fmla="*/ 66 h 280"/>
              <a:gd name="T16" fmla="*/ 207 w 214"/>
              <a:gd name="T17" fmla="*/ 66 h 280"/>
              <a:gd name="T18" fmla="*/ 214 w 214"/>
              <a:gd name="T19" fmla="*/ 74 h 280"/>
              <a:gd name="T20" fmla="*/ 214 w 214"/>
              <a:gd name="T21" fmla="*/ 140 h 280"/>
              <a:gd name="T22" fmla="*/ 207 w 214"/>
              <a:gd name="T23" fmla="*/ 147 h 280"/>
              <a:gd name="T24" fmla="*/ 81 w 214"/>
              <a:gd name="T25" fmla="*/ 147 h 280"/>
              <a:gd name="T26" fmla="*/ 81 w 214"/>
              <a:gd name="T27" fmla="*/ 199 h 280"/>
              <a:gd name="T28" fmla="*/ 207 w 214"/>
              <a:gd name="T29" fmla="*/ 199 h 280"/>
              <a:gd name="T30" fmla="*/ 214 w 214"/>
              <a:gd name="T31" fmla="*/ 207 h 280"/>
              <a:gd name="T32" fmla="*/ 214 w 214"/>
              <a:gd name="T33" fmla="*/ 273 h 280"/>
              <a:gd name="T34" fmla="*/ 207 w 214"/>
              <a:gd name="T35" fmla="*/ 280 h 280"/>
              <a:gd name="T36" fmla="*/ 15 w 214"/>
              <a:gd name="T37" fmla="*/ 15 h 280"/>
              <a:gd name="T38" fmla="*/ 15 w 214"/>
              <a:gd name="T39" fmla="*/ 207 h 280"/>
              <a:gd name="T40" fmla="*/ 74 w 214"/>
              <a:gd name="T41" fmla="*/ 266 h 280"/>
              <a:gd name="T42" fmla="*/ 199 w 214"/>
              <a:gd name="T43" fmla="*/ 266 h 280"/>
              <a:gd name="T44" fmla="*/ 199 w 214"/>
              <a:gd name="T45" fmla="*/ 214 h 280"/>
              <a:gd name="T46" fmla="*/ 74 w 214"/>
              <a:gd name="T47" fmla="*/ 214 h 280"/>
              <a:gd name="T48" fmla="*/ 66 w 214"/>
              <a:gd name="T49" fmla="*/ 207 h 280"/>
              <a:gd name="T50" fmla="*/ 66 w 214"/>
              <a:gd name="T51" fmla="*/ 140 h 280"/>
              <a:gd name="T52" fmla="*/ 74 w 214"/>
              <a:gd name="T53" fmla="*/ 133 h 280"/>
              <a:gd name="T54" fmla="*/ 199 w 214"/>
              <a:gd name="T55" fmla="*/ 133 h 280"/>
              <a:gd name="T56" fmla="*/ 199 w 214"/>
              <a:gd name="T57" fmla="*/ 81 h 280"/>
              <a:gd name="T58" fmla="*/ 74 w 214"/>
              <a:gd name="T59" fmla="*/ 81 h 280"/>
              <a:gd name="T60" fmla="*/ 66 w 214"/>
              <a:gd name="T61" fmla="*/ 74 h 280"/>
              <a:gd name="T62" fmla="*/ 66 w 214"/>
              <a:gd name="T63" fmla="*/ 15 h 280"/>
              <a:gd name="T64" fmla="*/ 15 w 214"/>
              <a:gd name="T65" fmla="*/ 15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4" h="280">
                <a:moveTo>
                  <a:pt x="207" y="280"/>
                </a:moveTo>
                <a:cubicBezTo>
                  <a:pt x="74" y="280"/>
                  <a:pt x="74" y="280"/>
                  <a:pt x="74" y="280"/>
                </a:cubicBezTo>
                <a:cubicBezTo>
                  <a:pt x="33" y="280"/>
                  <a:pt x="0" y="247"/>
                  <a:pt x="0" y="207"/>
                </a:cubicBezTo>
                <a:cubicBezTo>
                  <a:pt x="0" y="7"/>
                  <a:pt x="0" y="7"/>
                  <a:pt x="0" y="7"/>
                </a:cubicBezTo>
                <a:cubicBezTo>
                  <a:pt x="0" y="3"/>
                  <a:pt x="3" y="0"/>
                  <a:pt x="7" y="0"/>
                </a:cubicBezTo>
                <a:cubicBezTo>
                  <a:pt x="74" y="0"/>
                  <a:pt x="74" y="0"/>
                  <a:pt x="74" y="0"/>
                </a:cubicBezTo>
                <a:cubicBezTo>
                  <a:pt x="78" y="0"/>
                  <a:pt x="81" y="3"/>
                  <a:pt x="81" y="7"/>
                </a:cubicBezTo>
                <a:cubicBezTo>
                  <a:pt x="81" y="66"/>
                  <a:pt x="81" y="66"/>
                  <a:pt x="81" y="66"/>
                </a:cubicBezTo>
                <a:cubicBezTo>
                  <a:pt x="207" y="66"/>
                  <a:pt x="207" y="66"/>
                  <a:pt x="207" y="66"/>
                </a:cubicBezTo>
                <a:cubicBezTo>
                  <a:pt x="211" y="66"/>
                  <a:pt x="214" y="70"/>
                  <a:pt x="214" y="74"/>
                </a:cubicBezTo>
                <a:cubicBezTo>
                  <a:pt x="214" y="140"/>
                  <a:pt x="214" y="140"/>
                  <a:pt x="214" y="140"/>
                </a:cubicBezTo>
                <a:cubicBezTo>
                  <a:pt x="214" y="144"/>
                  <a:pt x="211" y="147"/>
                  <a:pt x="207" y="147"/>
                </a:cubicBezTo>
                <a:cubicBezTo>
                  <a:pt x="81" y="147"/>
                  <a:pt x="81" y="147"/>
                  <a:pt x="81" y="147"/>
                </a:cubicBezTo>
                <a:cubicBezTo>
                  <a:pt x="81" y="199"/>
                  <a:pt x="81" y="199"/>
                  <a:pt x="81" y="199"/>
                </a:cubicBezTo>
                <a:cubicBezTo>
                  <a:pt x="207" y="199"/>
                  <a:pt x="207" y="199"/>
                  <a:pt x="207" y="199"/>
                </a:cubicBezTo>
                <a:cubicBezTo>
                  <a:pt x="211" y="199"/>
                  <a:pt x="214" y="202"/>
                  <a:pt x="214" y="207"/>
                </a:cubicBezTo>
                <a:cubicBezTo>
                  <a:pt x="214" y="273"/>
                  <a:pt x="214" y="273"/>
                  <a:pt x="214" y="273"/>
                </a:cubicBezTo>
                <a:cubicBezTo>
                  <a:pt x="214" y="277"/>
                  <a:pt x="211" y="280"/>
                  <a:pt x="207" y="280"/>
                </a:cubicBezTo>
                <a:close/>
                <a:moveTo>
                  <a:pt x="15" y="15"/>
                </a:moveTo>
                <a:cubicBezTo>
                  <a:pt x="15" y="207"/>
                  <a:pt x="15" y="207"/>
                  <a:pt x="15" y="207"/>
                </a:cubicBezTo>
                <a:cubicBezTo>
                  <a:pt x="15" y="239"/>
                  <a:pt x="41" y="266"/>
                  <a:pt x="74" y="266"/>
                </a:cubicBezTo>
                <a:cubicBezTo>
                  <a:pt x="199" y="266"/>
                  <a:pt x="199" y="266"/>
                  <a:pt x="199" y="266"/>
                </a:cubicBezTo>
                <a:cubicBezTo>
                  <a:pt x="199" y="214"/>
                  <a:pt x="199" y="214"/>
                  <a:pt x="199" y="214"/>
                </a:cubicBezTo>
                <a:cubicBezTo>
                  <a:pt x="74" y="214"/>
                  <a:pt x="74" y="214"/>
                  <a:pt x="74" y="214"/>
                </a:cubicBezTo>
                <a:cubicBezTo>
                  <a:pt x="70" y="214"/>
                  <a:pt x="66" y="211"/>
                  <a:pt x="66" y="207"/>
                </a:cubicBezTo>
                <a:cubicBezTo>
                  <a:pt x="66" y="140"/>
                  <a:pt x="66" y="140"/>
                  <a:pt x="66" y="140"/>
                </a:cubicBezTo>
                <a:cubicBezTo>
                  <a:pt x="66" y="136"/>
                  <a:pt x="70" y="133"/>
                  <a:pt x="74" y="133"/>
                </a:cubicBezTo>
                <a:cubicBezTo>
                  <a:pt x="199" y="133"/>
                  <a:pt x="199" y="133"/>
                  <a:pt x="199" y="133"/>
                </a:cubicBezTo>
                <a:cubicBezTo>
                  <a:pt x="199" y="81"/>
                  <a:pt x="199" y="81"/>
                  <a:pt x="199" y="81"/>
                </a:cubicBezTo>
                <a:cubicBezTo>
                  <a:pt x="74" y="81"/>
                  <a:pt x="74" y="81"/>
                  <a:pt x="74" y="81"/>
                </a:cubicBezTo>
                <a:cubicBezTo>
                  <a:pt x="70" y="81"/>
                  <a:pt x="66" y="78"/>
                  <a:pt x="66" y="74"/>
                </a:cubicBezTo>
                <a:cubicBezTo>
                  <a:pt x="66" y="15"/>
                  <a:pt x="66" y="15"/>
                  <a:pt x="66" y="15"/>
                </a:cubicBezTo>
                <a:lnTo>
                  <a:pt x="15" y="15"/>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21" name="Group 20"/>
          <p:cNvGrpSpPr>
            <a:grpSpLocks noChangeAspect="1"/>
          </p:cNvGrpSpPr>
          <p:nvPr/>
        </p:nvGrpSpPr>
        <p:grpSpPr bwMode="black">
          <a:xfrm>
            <a:off x="441832" y="2896549"/>
            <a:ext cx="274320" cy="183010"/>
            <a:chOff x="8672460" y="-1818199"/>
            <a:chExt cx="1811337" cy="1203325"/>
          </a:xfrm>
        </p:grpSpPr>
        <p:sp>
          <p:nvSpPr>
            <p:cNvPr id="22" name="Freeform 11"/>
            <p:cNvSpPr>
              <a:spLocks/>
            </p:cNvSpPr>
            <p:nvPr/>
          </p:nvSpPr>
          <p:spPr bwMode="black">
            <a:xfrm>
              <a:off x="8845497" y="-1576899"/>
              <a:ext cx="1592262" cy="808038"/>
            </a:xfrm>
            <a:custGeom>
              <a:avLst/>
              <a:gdLst>
                <a:gd name="T0" fmla="*/ 363 w 422"/>
                <a:gd name="T1" fmla="*/ 1 h 213"/>
                <a:gd name="T2" fmla="*/ 346 w 422"/>
                <a:gd name="T3" fmla="*/ 0 h 213"/>
                <a:gd name="T4" fmla="*/ 346 w 422"/>
                <a:gd name="T5" fmla="*/ 0 h 213"/>
                <a:gd name="T6" fmla="*/ 346 w 422"/>
                <a:gd name="T7" fmla="*/ 0 h 213"/>
                <a:gd name="T8" fmla="*/ 346 w 422"/>
                <a:gd name="T9" fmla="*/ 0 h 213"/>
                <a:gd name="T10" fmla="*/ 185 w 422"/>
                <a:gd name="T11" fmla="*/ 98 h 213"/>
                <a:gd name="T12" fmla="*/ 164 w 422"/>
                <a:gd name="T13" fmla="*/ 105 h 213"/>
                <a:gd name="T14" fmla="*/ 141 w 422"/>
                <a:gd name="T15" fmla="*/ 96 h 213"/>
                <a:gd name="T16" fmla="*/ 14 w 422"/>
                <a:gd name="T17" fmla="*/ 2 h 213"/>
                <a:gd name="T18" fmla="*/ 14 w 422"/>
                <a:gd name="T19" fmla="*/ 2 h 213"/>
                <a:gd name="T20" fmla="*/ 0 w 422"/>
                <a:gd name="T21" fmla="*/ 1 h 213"/>
                <a:gd name="T22" fmla="*/ 1 w 422"/>
                <a:gd name="T23" fmla="*/ 100 h 213"/>
                <a:gd name="T24" fmla="*/ 40 w 422"/>
                <a:gd name="T25" fmla="*/ 98 h 213"/>
                <a:gd name="T26" fmla="*/ 181 w 422"/>
                <a:gd name="T27" fmla="*/ 149 h 213"/>
                <a:gd name="T28" fmla="*/ 335 w 422"/>
                <a:gd name="T29" fmla="*/ 211 h 213"/>
                <a:gd name="T30" fmla="*/ 362 w 422"/>
                <a:gd name="T31" fmla="*/ 213 h 213"/>
                <a:gd name="T32" fmla="*/ 362 w 422"/>
                <a:gd name="T33" fmla="*/ 169 h 213"/>
                <a:gd name="T34" fmla="*/ 421 w 422"/>
                <a:gd name="T35" fmla="*/ 114 h 213"/>
                <a:gd name="T36" fmla="*/ 420 w 422"/>
                <a:gd name="T37" fmla="*/ 111 h 213"/>
                <a:gd name="T38" fmla="*/ 418 w 422"/>
                <a:gd name="T39" fmla="*/ 115 h 213"/>
                <a:gd name="T40" fmla="*/ 362 w 422"/>
                <a:gd name="T41" fmla="*/ 155 h 213"/>
                <a:gd name="T42" fmla="*/ 363 w 422"/>
                <a:gd name="T43" fmla="*/ 1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22" h="213">
                  <a:moveTo>
                    <a:pt x="363" y="1"/>
                  </a:moveTo>
                  <a:cubicBezTo>
                    <a:pt x="363" y="1"/>
                    <a:pt x="346" y="0"/>
                    <a:pt x="346" y="0"/>
                  </a:cubicBezTo>
                  <a:cubicBezTo>
                    <a:pt x="346" y="0"/>
                    <a:pt x="346" y="0"/>
                    <a:pt x="346" y="0"/>
                  </a:cubicBezTo>
                  <a:cubicBezTo>
                    <a:pt x="346" y="0"/>
                    <a:pt x="346" y="0"/>
                    <a:pt x="346" y="0"/>
                  </a:cubicBezTo>
                  <a:cubicBezTo>
                    <a:pt x="346" y="0"/>
                    <a:pt x="346" y="0"/>
                    <a:pt x="346" y="0"/>
                  </a:cubicBezTo>
                  <a:cubicBezTo>
                    <a:pt x="299" y="29"/>
                    <a:pt x="203" y="87"/>
                    <a:pt x="185" y="98"/>
                  </a:cubicBezTo>
                  <a:cubicBezTo>
                    <a:pt x="182" y="100"/>
                    <a:pt x="173" y="105"/>
                    <a:pt x="164" y="105"/>
                  </a:cubicBezTo>
                  <a:cubicBezTo>
                    <a:pt x="154" y="105"/>
                    <a:pt x="147" y="101"/>
                    <a:pt x="141" y="96"/>
                  </a:cubicBezTo>
                  <a:cubicBezTo>
                    <a:pt x="126" y="86"/>
                    <a:pt x="59" y="35"/>
                    <a:pt x="14" y="2"/>
                  </a:cubicBezTo>
                  <a:cubicBezTo>
                    <a:pt x="14" y="2"/>
                    <a:pt x="14" y="2"/>
                    <a:pt x="14" y="2"/>
                  </a:cubicBezTo>
                  <a:cubicBezTo>
                    <a:pt x="14" y="2"/>
                    <a:pt x="0" y="1"/>
                    <a:pt x="0" y="1"/>
                  </a:cubicBezTo>
                  <a:cubicBezTo>
                    <a:pt x="0" y="28"/>
                    <a:pt x="0" y="65"/>
                    <a:pt x="1" y="100"/>
                  </a:cubicBezTo>
                  <a:cubicBezTo>
                    <a:pt x="12" y="98"/>
                    <a:pt x="26" y="97"/>
                    <a:pt x="40" y="98"/>
                  </a:cubicBezTo>
                  <a:cubicBezTo>
                    <a:pt x="91" y="101"/>
                    <a:pt x="139" y="125"/>
                    <a:pt x="181" y="149"/>
                  </a:cubicBezTo>
                  <a:cubicBezTo>
                    <a:pt x="222" y="172"/>
                    <a:pt x="273" y="200"/>
                    <a:pt x="335" y="211"/>
                  </a:cubicBezTo>
                  <a:cubicBezTo>
                    <a:pt x="344" y="212"/>
                    <a:pt x="353" y="213"/>
                    <a:pt x="362" y="213"/>
                  </a:cubicBezTo>
                  <a:cubicBezTo>
                    <a:pt x="362" y="169"/>
                    <a:pt x="362" y="169"/>
                    <a:pt x="362" y="169"/>
                  </a:cubicBezTo>
                  <a:cubicBezTo>
                    <a:pt x="412" y="159"/>
                    <a:pt x="419" y="127"/>
                    <a:pt x="421" y="114"/>
                  </a:cubicBezTo>
                  <a:cubicBezTo>
                    <a:pt x="421" y="113"/>
                    <a:pt x="422" y="111"/>
                    <a:pt x="420" y="111"/>
                  </a:cubicBezTo>
                  <a:cubicBezTo>
                    <a:pt x="418" y="111"/>
                    <a:pt x="418" y="114"/>
                    <a:pt x="418" y="115"/>
                  </a:cubicBezTo>
                  <a:cubicBezTo>
                    <a:pt x="416" y="122"/>
                    <a:pt x="411" y="148"/>
                    <a:pt x="362" y="155"/>
                  </a:cubicBezTo>
                  <a:lnTo>
                    <a:pt x="363" y="1"/>
                  </a:lnTo>
                  <a:close/>
                </a:path>
              </a:pathLst>
            </a:custGeom>
            <a:solidFill>
              <a:srgbClr val="FFFFFF"/>
            </a:solidFill>
            <a:ln>
              <a:noFill/>
              <a:headEnd type="none" w="med" len="med"/>
              <a:tailEnd type="none" w="med" len="med"/>
            </a:ln>
            <a:extLst>
              <a:ext uri="{91240B29-F687-4F45-9708-019B960494DF}">
                <a14:hiddenLine xmlns:a14="http://schemas.microsoft.com/office/drawing/2010/main" w="9525">
                  <a:solidFill>
                    <a:srgbClr val="000000"/>
                  </a:solidFill>
                  <a:round/>
                  <a:headEnd/>
                  <a:tailEnd/>
                </a14:hiddenLine>
              </a:ext>
            </a:extLst>
          </p:spPr>
          <p:style>
            <a:lnRef idx="2">
              <a:schemeClr val="accent3">
                <a:shade val="50000"/>
              </a:schemeClr>
            </a:lnRef>
            <a:fillRef idx="1">
              <a:schemeClr val="accent3"/>
            </a:fillRef>
            <a:effectRef idx="0">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defTabSz="740740"/>
              <a:endParaRPr lang="en-US" spc="-122">
                <a:solidFill>
                  <a:schemeClr val="tx1">
                    <a:lumMod val="50000"/>
                  </a:schemeClr>
                </a:solidFill>
                <a:latin typeface="Segoe Light" pitchFamily="34" charset="0"/>
              </a:endParaRPr>
            </a:p>
          </p:txBody>
        </p:sp>
        <p:sp>
          <p:nvSpPr>
            <p:cNvPr id="23" name="Freeform 12"/>
            <p:cNvSpPr>
              <a:spLocks noEditPoints="1"/>
            </p:cNvSpPr>
            <p:nvPr/>
          </p:nvSpPr>
          <p:spPr bwMode="black">
            <a:xfrm>
              <a:off x="8672460" y="-1156212"/>
              <a:ext cx="1811337" cy="541338"/>
            </a:xfrm>
            <a:custGeom>
              <a:avLst/>
              <a:gdLst>
                <a:gd name="T0" fmla="*/ 480 w 480"/>
                <a:gd name="T1" fmla="*/ 81 h 143"/>
                <a:gd name="T2" fmla="*/ 478 w 480"/>
                <a:gd name="T3" fmla="*/ 81 h 143"/>
                <a:gd name="T4" fmla="*/ 430 w 480"/>
                <a:gd name="T5" fmla="*/ 106 h 143"/>
                <a:gd name="T6" fmla="*/ 390 w 480"/>
                <a:gd name="T7" fmla="*/ 107 h 143"/>
                <a:gd name="T8" fmla="*/ 242 w 480"/>
                <a:gd name="T9" fmla="*/ 62 h 143"/>
                <a:gd name="T10" fmla="*/ 74 w 480"/>
                <a:gd name="T11" fmla="*/ 1 h 143"/>
                <a:gd name="T12" fmla="*/ 11 w 480"/>
                <a:gd name="T13" fmla="*/ 19 h 143"/>
                <a:gd name="T14" fmla="*/ 0 w 480"/>
                <a:gd name="T15" fmla="*/ 53 h 143"/>
                <a:gd name="T16" fmla="*/ 34 w 480"/>
                <a:gd name="T17" fmla="*/ 89 h 143"/>
                <a:gd name="T18" fmla="*/ 47 w 480"/>
                <a:gd name="T19" fmla="*/ 90 h 143"/>
                <a:gd name="T20" fmla="*/ 47 w 480"/>
                <a:gd name="T21" fmla="*/ 102 h 143"/>
                <a:gd name="T22" fmla="*/ 59 w 480"/>
                <a:gd name="T23" fmla="*/ 117 h 143"/>
                <a:gd name="T24" fmla="*/ 375 w 480"/>
                <a:gd name="T25" fmla="*/ 143 h 143"/>
                <a:gd name="T26" fmla="*/ 396 w 480"/>
                <a:gd name="T27" fmla="*/ 139 h 143"/>
                <a:gd name="T28" fmla="*/ 408 w 480"/>
                <a:gd name="T29" fmla="*/ 123 h 143"/>
                <a:gd name="T30" fmla="*/ 408 w 480"/>
                <a:gd name="T31" fmla="*/ 115 h 143"/>
                <a:gd name="T32" fmla="*/ 454 w 480"/>
                <a:gd name="T33" fmla="*/ 105 h 143"/>
                <a:gd name="T34" fmla="*/ 480 w 480"/>
                <a:gd name="T35" fmla="*/ 82 h 143"/>
                <a:gd name="T36" fmla="*/ 480 w 480"/>
                <a:gd name="T37" fmla="*/ 81 h 143"/>
                <a:gd name="T38" fmla="*/ 47 w 480"/>
                <a:gd name="T39" fmla="*/ 73 h 143"/>
                <a:gd name="T40" fmla="*/ 11 w 480"/>
                <a:gd name="T41" fmla="*/ 51 h 143"/>
                <a:gd name="T42" fmla="*/ 21 w 480"/>
                <a:gd name="T43" fmla="*/ 26 h 143"/>
                <a:gd name="T44" fmla="*/ 47 w 480"/>
                <a:gd name="T45" fmla="*/ 18 h 143"/>
                <a:gd name="T46" fmla="*/ 47 w 480"/>
                <a:gd name="T47" fmla="*/ 73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80" h="143">
                  <a:moveTo>
                    <a:pt x="480" y="81"/>
                  </a:moveTo>
                  <a:cubicBezTo>
                    <a:pt x="479" y="80"/>
                    <a:pt x="478" y="81"/>
                    <a:pt x="478" y="81"/>
                  </a:cubicBezTo>
                  <a:cubicBezTo>
                    <a:pt x="463" y="97"/>
                    <a:pt x="443" y="103"/>
                    <a:pt x="430" y="106"/>
                  </a:cubicBezTo>
                  <a:cubicBezTo>
                    <a:pt x="420" y="108"/>
                    <a:pt x="408" y="108"/>
                    <a:pt x="390" y="107"/>
                  </a:cubicBezTo>
                  <a:cubicBezTo>
                    <a:pt x="350" y="103"/>
                    <a:pt x="301" y="91"/>
                    <a:pt x="242" y="62"/>
                  </a:cubicBezTo>
                  <a:cubicBezTo>
                    <a:pt x="169" y="25"/>
                    <a:pt x="119" y="3"/>
                    <a:pt x="74" y="1"/>
                  </a:cubicBezTo>
                  <a:cubicBezTo>
                    <a:pt x="54" y="0"/>
                    <a:pt x="26" y="1"/>
                    <a:pt x="11" y="19"/>
                  </a:cubicBezTo>
                  <a:cubicBezTo>
                    <a:pt x="3" y="27"/>
                    <a:pt x="0" y="40"/>
                    <a:pt x="0" y="53"/>
                  </a:cubicBezTo>
                  <a:cubicBezTo>
                    <a:pt x="1" y="80"/>
                    <a:pt x="23" y="88"/>
                    <a:pt x="34" y="89"/>
                  </a:cubicBezTo>
                  <a:cubicBezTo>
                    <a:pt x="38" y="90"/>
                    <a:pt x="43" y="91"/>
                    <a:pt x="47" y="90"/>
                  </a:cubicBezTo>
                  <a:cubicBezTo>
                    <a:pt x="47" y="97"/>
                    <a:pt x="47" y="101"/>
                    <a:pt x="47" y="102"/>
                  </a:cubicBezTo>
                  <a:cubicBezTo>
                    <a:pt x="47" y="112"/>
                    <a:pt x="50" y="116"/>
                    <a:pt x="59" y="117"/>
                  </a:cubicBezTo>
                  <a:cubicBezTo>
                    <a:pt x="68" y="117"/>
                    <a:pt x="371" y="143"/>
                    <a:pt x="375" y="143"/>
                  </a:cubicBezTo>
                  <a:cubicBezTo>
                    <a:pt x="380" y="143"/>
                    <a:pt x="391" y="142"/>
                    <a:pt x="396" y="139"/>
                  </a:cubicBezTo>
                  <a:cubicBezTo>
                    <a:pt x="401" y="136"/>
                    <a:pt x="408" y="133"/>
                    <a:pt x="408" y="123"/>
                  </a:cubicBezTo>
                  <a:cubicBezTo>
                    <a:pt x="408" y="115"/>
                    <a:pt x="408" y="115"/>
                    <a:pt x="408" y="115"/>
                  </a:cubicBezTo>
                  <a:cubicBezTo>
                    <a:pt x="425" y="115"/>
                    <a:pt x="441" y="111"/>
                    <a:pt x="454" y="105"/>
                  </a:cubicBezTo>
                  <a:cubicBezTo>
                    <a:pt x="464" y="100"/>
                    <a:pt x="473" y="92"/>
                    <a:pt x="480" y="82"/>
                  </a:cubicBezTo>
                  <a:cubicBezTo>
                    <a:pt x="480" y="82"/>
                    <a:pt x="480" y="81"/>
                    <a:pt x="480" y="81"/>
                  </a:cubicBezTo>
                  <a:close/>
                  <a:moveTo>
                    <a:pt x="47" y="73"/>
                  </a:moveTo>
                  <a:cubicBezTo>
                    <a:pt x="31" y="73"/>
                    <a:pt x="12" y="69"/>
                    <a:pt x="11" y="51"/>
                  </a:cubicBezTo>
                  <a:cubicBezTo>
                    <a:pt x="10" y="41"/>
                    <a:pt x="13" y="33"/>
                    <a:pt x="21" y="26"/>
                  </a:cubicBezTo>
                  <a:cubicBezTo>
                    <a:pt x="29" y="20"/>
                    <a:pt x="37" y="19"/>
                    <a:pt x="47" y="18"/>
                  </a:cubicBezTo>
                  <a:cubicBezTo>
                    <a:pt x="47" y="39"/>
                    <a:pt x="47" y="58"/>
                    <a:pt x="47" y="73"/>
                  </a:cubicBezTo>
                  <a:close/>
                </a:path>
              </a:pathLst>
            </a:custGeom>
            <a:solidFill>
              <a:srgbClr val="FFFFFF"/>
            </a:solidFill>
            <a:ln>
              <a:noFill/>
              <a:headEnd type="none" w="med" len="med"/>
              <a:tailEnd type="none" w="med" len="med"/>
            </a:ln>
            <a:extLst>
              <a:ext uri="{91240B29-F687-4F45-9708-019B960494DF}">
                <a14:hiddenLine xmlns:a14="http://schemas.microsoft.com/office/drawing/2010/main" w="9525">
                  <a:solidFill>
                    <a:srgbClr val="000000"/>
                  </a:solidFill>
                  <a:round/>
                  <a:headEnd/>
                  <a:tailEnd/>
                </a14:hiddenLine>
              </a:ext>
            </a:extLst>
          </p:spPr>
          <p:style>
            <a:lnRef idx="2">
              <a:schemeClr val="accent3">
                <a:shade val="50000"/>
              </a:schemeClr>
            </a:lnRef>
            <a:fillRef idx="1">
              <a:schemeClr val="accent3"/>
            </a:fillRef>
            <a:effectRef idx="0">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defTabSz="740740"/>
              <a:endParaRPr lang="en-US" spc="-122">
                <a:solidFill>
                  <a:schemeClr val="tx1">
                    <a:lumMod val="50000"/>
                  </a:schemeClr>
                </a:solidFill>
                <a:latin typeface="Segoe Light" pitchFamily="34" charset="0"/>
              </a:endParaRPr>
            </a:p>
          </p:txBody>
        </p:sp>
        <p:sp>
          <p:nvSpPr>
            <p:cNvPr id="24" name="Freeform 13"/>
            <p:cNvSpPr>
              <a:spLocks/>
            </p:cNvSpPr>
            <p:nvPr/>
          </p:nvSpPr>
          <p:spPr bwMode="black">
            <a:xfrm>
              <a:off x="8845497" y="-1818199"/>
              <a:ext cx="1370012" cy="560388"/>
            </a:xfrm>
            <a:custGeom>
              <a:avLst/>
              <a:gdLst>
                <a:gd name="T0" fmla="*/ 137 w 363"/>
                <a:gd name="T1" fmla="*/ 138 h 148"/>
                <a:gd name="T2" fmla="*/ 163 w 363"/>
                <a:gd name="T3" fmla="*/ 148 h 148"/>
                <a:gd name="T4" fmla="*/ 189 w 363"/>
                <a:gd name="T5" fmla="*/ 140 h 148"/>
                <a:gd name="T6" fmla="*/ 363 w 363"/>
                <a:gd name="T7" fmla="*/ 32 h 148"/>
                <a:gd name="T8" fmla="*/ 363 w 363"/>
                <a:gd name="T9" fmla="*/ 19 h 148"/>
                <a:gd name="T10" fmla="*/ 348 w 363"/>
                <a:gd name="T11" fmla="*/ 3 h 148"/>
                <a:gd name="T12" fmla="*/ 335 w 363"/>
                <a:gd name="T13" fmla="*/ 0 h 148"/>
                <a:gd name="T14" fmla="*/ 330 w 363"/>
                <a:gd name="T15" fmla="*/ 0 h 148"/>
                <a:gd name="T16" fmla="*/ 13 w 363"/>
                <a:gd name="T17" fmla="*/ 14 h 148"/>
                <a:gd name="T18" fmla="*/ 0 w 363"/>
                <a:gd name="T19" fmla="*/ 27 h 148"/>
                <a:gd name="T20" fmla="*/ 0 w 363"/>
                <a:gd name="T21" fmla="*/ 38 h 148"/>
                <a:gd name="T22" fmla="*/ 137 w 363"/>
                <a:gd name="T23" fmla="*/ 138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3" h="148">
                  <a:moveTo>
                    <a:pt x="137" y="138"/>
                  </a:moveTo>
                  <a:cubicBezTo>
                    <a:pt x="146" y="145"/>
                    <a:pt x="154" y="148"/>
                    <a:pt x="163" y="148"/>
                  </a:cubicBezTo>
                  <a:cubicBezTo>
                    <a:pt x="172" y="148"/>
                    <a:pt x="181" y="145"/>
                    <a:pt x="189" y="140"/>
                  </a:cubicBezTo>
                  <a:cubicBezTo>
                    <a:pt x="202" y="132"/>
                    <a:pt x="312" y="64"/>
                    <a:pt x="363" y="32"/>
                  </a:cubicBezTo>
                  <a:cubicBezTo>
                    <a:pt x="363" y="19"/>
                    <a:pt x="363" y="19"/>
                    <a:pt x="363" y="19"/>
                  </a:cubicBezTo>
                  <a:cubicBezTo>
                    <a:pt x="363" y="9"/>
                    <a:pt x="355" y="5"/>
                    <a:pt x="348" y="3"/>
                  </a:cubicBezTo>
                  <a:cubicBezTo>
                    <a:pt x="344" y="1"/>
                    <a:pt x="339" y="1"/>
                    <a:pt x="335" y="0"/>
                  </a:cubicBezTo>
                  <a:cubicBezTo>
                    <a:pt x="334" y="0"/>
                    <a:pt x="332" y="0"/>
                    <a:pt x="330" y="0"/>
                  </a:cubicBezTo>
                  <a:cubicBezTo>
                    <a:pt x="328" y="0"/>
                    <a:pt x="22" y="14"/>
                    <a:pt x="13" y="14"/>
                  </a:cubicBezTo>
                  <a:cubicBezTo>
                    <a:pt x="4" y="14"/>
                    <a:pt x="0" y="18"/>
                    <a:pt x="0" y="27"/>
                  </a:cubicBezTo>
                  <a:cubicBezTo>
                    <a:pt x="0" y="28"/>
                    <a:pt x="0" y="30"/>
                    <a:pt x="0" y="38"/>
                  </a:cubicBezTo>
                  <a:cubicBezTo>
                    <a:pt x="40" y="66"/>
                    <a:pt x="126" y="130"/>
                    <a:pt x="137" y="138"/>
                  </a:cubicBezTo>
                  <a:close/>
                </a:path>
              </a:pathLst>
            </a:custGeom>
            <a:solidFill>
              <a:srgbClr val="FFFFFF"/>
            </a:solidFill>
            <a:ln>
              <a:noFill/>
              <a:headEnd type="none" w="med" len="med"/>
              <a:tailEnd type="none" w="med" len="med"/>
            </a:ln>
            <a:extLst>
              <a:ext uri="{91240B29-F687-4F45-9708-019B960494DF}">
                <a14:hiddenLine xmlns:a14="http://schemas.microsoft.com/office/drawing/2010/main" w="9525">
                  <a:solidFill>
                    <a:srgbClr val="000000"/>
                  </a:solidFill>
                  <a:round/>
                  <a:headEnd/>
                  <a:tailEnd/>
                </a14:hiddenLine>
              </a:ext>
            </a:extLst>
          </p:spPr>
          <p:style>
            <a:lnRef idx="2">
              <a:schemeClr val="accent3">
                <a:shade val="50000"/>
              </a:schemeClr>
            </a:lnRef>
            <a:fillRef idx="1">
              <a:schemeClr val="accent3"/>
            </a:fillRef>
            <a:effectRef idx="0">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defTabSz="740740"/>
              <a:endParaRPr lang="en-US" spc="-122">
                <a:solidFill>
                  <a:schemeClr val="tx1">
                    <a:lumMod val="50000"/>
                  </a:schemeClr>
                </a:solidFill>
                <a:latin typeface="Segoe Light" pitchFamily="34" charset="0"/>
              </a:endParaRPr>
            </a:p>
          </p:txBody>
        </p:sp>
      </p:gr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t="-4" b="21138"/>
          <a:stretch/>
        </p:blipFill>
        <p:spPr>
          <a:xfrm>
            <a:off x="462505" y="4662500"/>
            <a:ext cx="1750550" cy="1932840"/>
          </a:xfrm>
          <a:prstGeom prst="rect">
            <a:avLst/>
          </a:prstGeom>
        </p:spPr>
      </p:pic>
    </p:spTree>
    <p:extLst>
      <p:ext uri="{BB962C8B-B14F-4D97-AF65-F5344CB8AC3E}">
        <p14:creationId xmlns:p14="http://schemas.microsoft.com/office/powerpoint/2010/main" val="1300392780"/>
      </p:ext>
    </p:extLst>
  </p:cSld>
  <p:clrMapOvr>
    <a:masterClrMapping/>
  </p:clrMapOvr>
  <p:transition>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Complete an evaluation on CommNet and enter to win!</a:t>
            </a:r>
            <a:endParaRPr lang="en-US" dirty="0"/>
          </a:p>
        </p:txBody>
      </p:sp>
      <p:sp>
        <p:nvSpPr>
          <p:cNvPr id="5" name="Rectangle 4"/>
          <p:cNvSpPr/>
          <p:nvPr/>
        </p:nvSpPr>
        <p:spPr bwMode="auto">
          <a:xfrm>
            <a:off x="4459854" y="2125662"/>
            <a:ext cx="7701983" cy="4585903"/>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dirty="0">
              <a:solidFill>
                <a:schemeClr val="tx1">
                  <a:lumMod val="20000"/>
                  <a:lumOff val="80000"/>
                  <a:alpha val="99000"/>
                </a:schemeClr>
              </a:solidFill>
              <a:latin typeface="Segoe UI" pitchFamily="34" charset="0"/>
              <a:ea typeface="Segoe UI" pitchFamily="34" charset="0"/>
              <a:cs typeface="Segoe UI" pitchFamily="34" charset="0"/>
            </a:endParaRPr>
          </a:p>
        </p:txBody>
      </p:sp>
      <p:pic>
        <p:nvPicPr>
          <p:cNvPr id="6" name="Best Buy gc" descr="\\192.168.1.51\Shared\ADI_Projects\Microsoft\MS_11-01457_TechEd_2012_Template\Working_Art\Eval-prizes\bestbuy-gc.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5177148" y="2607703"/>
            <a:ext cx="1881043" cy="1224763"/>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bwMode="auto">
          <a:xfrm>
            <a:off x="274638" y="2125663"/>
            <a:ext cx="4032817" cy="4585903"/>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dirty="0">
              <a:solidFill>
                <a:schemeClr val="tx1">
                  <a:lumMod val="20000"/>
                  <a:lumOff val="80000"/>
                  <a:alpha val="99000"/>
                </a:schemeClr>
              </a:solidFill>
              <a:latin typeface="Segoe UI" pitchFamily="34" charset="0"/>
              <a:ea typeface="Segoe UI" pitchFamily="34" charset="0"/>
              <a:cs typeface="Segoe UI" pitchFamily="34" charset="0"/>
            </a:endParaRPr>
          </a:p>
        </p:txBody>
      </p:sp>
      <p:pic>
        <p:nvPicPr>
          <p:cNvPr id="8" name="Xbox kinect" descr="\\192.168.1.51\Shared\ADI_Projects\Microsoft\MS_11-01457_TechEd_2012_Template\Working_Art\Eval-prizes\Xbox360_Matte_Sensor_7-8View.png"/>
          <p:cNvPicPr>
            <a:picLocks noChangeAspect="1" noChangeArrowheads="1"/>
          </p:cNvPicPr>
          <p:nvPr/>
        </p:nvPicPr>
        <p:blipFill rotWithShape="1">
          <a:blip r:embed="rId4" cstate="email">
            <a:extLst>
              <a:ext uri="{28A0092B-C50C-407E-A947-70E740481C1C}">
                <a14:useLocalDpi xmlns:a14="http://schemas.microsoft.com/office/drawing/2010/main"/>
              </a:ext>
            </a:extLst>
          </a:blip>
          <a:stretch/>
        </p:blipFill>
        <p:spPr bwMode="auto">
          <a:xfrm>
            <a:off x="483655" y="2529186"/>
            <a:ext cx="3620005" cy="3896269"/>
          </a:xfrm>
          <a:prstGeom prst="rect">
            <a:avLst/>
          </a:prstGeom>
          <a:noFill/>
          <a:extLst>
            <a:ext uri="{909E8E84-426E-40DD-AFC4-6F175D3DCCD1}">
              <a14:hiddenFill xmlns:a14="http://schemas.microsoft.com/office/drawing/2010/main">
                <a:solidFill>
                  <a:srgbClr val="FFFFFF"/>
                </a:solidFill>
              </a14:hiddenFill>
            </a:ext>
          </a:extLst>
        </p:spPr>
      </p:pic>
      <p:pic>
        <p:nvPicPr>
          <p:cNvPr id="9" name="hat" descr="\\192.168.1.51\Shared\ADI_Projects\Microsoft\MS_11-01457_TechEd_2012_Template\Working_Art\Eval-prizes\Geek-military-hat.jpg"/>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5412535" y="4750235"/>
            <a:ext cx="1355377" cy="1694221"/>
          </a:xfrm>
          <a:prstGeom prst="rect">
            <a:avLst/>
          </a:prstGeom>
          <a:noFill/>
          <a:extLst>
            <a:ext uri="{909E8E84-426E-40DD-AFC4-6F175D3DCCD1}">
              <a14:hiddenFill xmlns:a14="http://schemas.microsoft.com/office/drawing/2010/main">
                <a:solidFill>
                  <a:srgbClr val="FFFFFF"/>
                </a:solidFill>
              </a14:hiddenFill>
            </a:ext>
          </a:extLst>
        </p:spPr>
      </p:pic>
      <p:pic>
        <p:nvPicPr>
          <p:cNvPr id="10" name="usb hub" descr="\\192.168.1.51\Shared\ADI_Projects\Microsoft\MS_11-01457_TechEd_2012_Template\Working_Art\Eval-prizes\Geek-usb-hub.jpg"/>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9892060" y="4750234"/>
            <a:ext cx="1355378" cy="1694222"/>
          </a:xfrm>
          <a:prstGeom prst="rect">
            <a:avLst/>
          </a:prstGeom>
          <a:noFill/>
          <a:extLst>
            <a:ext uri="{909E8E84-426E-40DD-AFC4-6F175D3DCCD1}">
              <a14:hiddenFill xmlns:a14="http://schemas.microsoft.com/office/drawing/2010/main">
                <a:solidFill>
                  <a:srgbClr val="FFFFFF"/>
                </a:solidFill>
              </a14:hiddenFill>
            </a:ext>
          </a:extLst>
        </p:spPr>
      </p:pic>
      <p:pic>
        <p:nvPicPr>
          <p:cNvPr id="11" name="flashlight" descr="\\192.168.1.51\Shared\ADI_Projects\Microsoft\MS_11-01457_TechEd_2012_Template\Working_Art\Eval-prizes\LED-flashlight.jpg"/>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7683123" y="4766996"/>
            <a:ext cx="1341968" cy="1677460"/>
          </a:xfrm>
          <a:prstGeom prst="rect">
            <a:avLst/>
          </a:prstGeom>
          <a:noFill/>
          <a:extLst>
            <a:ext uri="{909E8E84-426E-40DD-AFC4-6F175D3DCCD1}">
              <a14:hiddenFill xmlns:a14="http://schemas.microsoft.com/office/drawing/2010/main">
                <a:solidFill>
                  <a:srgbClr val="FFFFFF"/>
                </a:solidFill>
              </a14:hiddenFill>
            </a:ext>
          </a:extLst>
        </p:spPr>
      </p:pic>
      <p:pic>
        <p:nvPicPr>
          <p:cNvPr id="12" name="Accessory bag" descr="\\192.168.1.51\Shared\ADI_Projects\Microsoft\MS_11-01457_TechEd_2012_Template\Working_Art\Eval-prizes\Neoprene-accessory-case.jpg"/>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7683123" y="2372973"/>
            <a:ext cx="1355378" cy="1694222"/>
          </a:xfrm>
          <a:prstGeom prst="rect">
            <a:avLst/>
          </a:prstGeom>
          <a:noFill/>
          <a:extLst>
            <a:ext uri="{909E8E84-426E-40DD-AFC4-6F175D3DCCD1}">
              <a14:hiddenFill xmlns:a14="http://schemas.microsoft.com/office/drawing/2010/main">
                <a:solidFill>
                  <a:srgbClr val="FFFFFF"/>
                </a:solidFill>
              </a14:hiddenFill>
            </a:ext>
          </a:extLst>
        </p:spPr>
      </p:pic>
      <p:pic>
        <p:nvPicPr>
          <p:cNvPr id="13" name="shirt" descr="\\192.168.1.51\Shared\ADI_Projects\Microsoft\MS_11-01457_TechEd_2012_Template\Working_Art\Eval-prizes\Cloud-power-shirt.jpg"/>
          <p:cNvPicPr>
            <a:picLocks noChangeAspect="1" noChangeArrowheads="1"/>
          </p:cNvPicPr>
          <p:nvPr/>
        </p:nvPicPr>
        <p:blipFill>
          <a:blip r:embed="rId9">
            <a:extLst>
              <a:ext uri="{28A0092B-C50C-407E-A947-70E740481C1C}">
                <a14:useLocalDpi xmlns:a14="http://schemas.microsoft.com/office/drawing/2010/main"/>
              </a:ext>
            </a:extLst>
          </a:blip>
          <a:srcRect/>
          <a:stretch>
            <a:fillRect/>
          </a:stretch>
        </p:blipFill>
        <p:spPr bwMode="auto">
          <a:xfrm>
            <a:off x="9986190" y="2372974"/>
            <a:ext cx="1355377" cy="1694222"/>
          </a:xfrm>
          <a:prstGeom prst="rect">
            <a:avLst/>
          </a:prstGeom>
          <a:noFill/>
          <a:extLst>
            <a:ext uri="{909E8E84-426E-40DD-AFC4-6F175D3DCCD1}">
              <a14:hiddenFill xmlns:a14="http://schemas.microsoft.com/office/drawing/2010/main">
                <a:solidFill>
                  <a:srgbClr val="FFFFFF"/>
                </a:solidFill>
              </a14:hiddenFill>
            </a:ext>
          </a:extLst>
        </p:spPr>
      </p:pic>
      <p:sp>
        <p:nvSpPr>
          <p:cNvPr id="19" name="Freeform 18"/>
          <p:cNvSpPr/>
          <p:nvPr/>
        </p:nvSpPr>
        <p:spPr bwMode="auto">
          <a:xfrm>
            <a:off x="0" y="0"/>
            <a:ext cx="12436475" cy="6994525"/>
          </a:xfrm>
          <a:custGeom>
            <a:avLst/>
            <a:gdLst>
              <a:gd name="connsiteX0" fmla="*/ 4459854 w 12436475"/>
              <a:gd name="connsiteY0" fmla="*/ 4500064 h 6994525"/>
              <a:gd name="connsiteX1" fmla="*/ 4459854 w 12436475"/>
              <a:gd name="connsiteY1" fmla="*/ 6697663 h 6994525"/>
              <a:gd name="connsiteX2" fmla="*/ 12161837 w 12436475"/>
              <a:gd name="connsiteY2" fmla="*/ 6697663 h 6994525"/>
              <a:gd name="connsiteX3" fmla="*/ 12161837 w 12436475"/>
              <a:gd name="connsiteY3" fmla="*/ 4500064 h 6994525"/>
              <a:gd name="connsiteX4" fmla="*/ 0 w 12436475"/>
              <a:gd name="connsiteY4" fmla="*/ 0 h 6994525"/>
              <a:gd name="connsiteX5" fmla="*/ 274638 w 12436475"/>
              <a:gd name="connsiteY5" fmla="*/ 0 h 6994525"/>
              <a:gd name="connsiteX6" fmla="*/ 274638 w 12436475"/>
              <a:gd name="connsiteY6" fmla="*/ 6697663 h 6994525"/>
              <a:gd name="connsiteX7" fmla="*/ 4307455 w 12436475"/>
              <a:gd name="connsiteY7" fmla="*/ 6697663 h 6994525"/>
              <a:gd name="connsiteX8" fmla="*/ 4307455 w 12436475"/>
              <a:gd name="connsiteY8" fmla="*/ 4500064 h 6994525"/>
              <a:gd name="connsiteX9" fmla="*/ 4307455 w 12436475"/>
              <a:gd name="connsiteY9" fmla="*/ 4320223 h 6994525"/>
              <a:gd name="connsiteX10" fmla="*/ 4307455 w 12436475"/>
              <a:gd name="connsiteY10" fmla="*/ 2125663 h 6994525"/>
              <a:gd name="connsiteX11" fmla="*/ 4459854 w 12436475"/>
              <a:gd name="connsiteY11" fmla="*/ 2125663 h 6994525"/>
              <a:gd name="connsiteX12" fmla="*/ 4459854 w 12436475"/>
              <a:gd name="connsiteY12" fmla="*/ 4320223 h 6994525"/>
              <a:gd name="connsiteX13" fmla="*/ 12161837 w 12436475"/>
              <a:gd name="connsiteY13" fmla="*/ 4320223 h 6994525"/>
              <a:gd name="connsiteX14" fmla="*/ 12161837 w 12436475"/>
              <a:gd name="connsiteY14" fmla="*/ 0 h 6994525"/>
              <a:gd name="connsiteX15" fmla="*/ 12436475 w 12436475"/>
              <a:gd name="connsiteY15" fmla="*/ 0 h 6994525"/>
              <a:gd name="connsiteX16" fmla="*/ 12436475 w 12436475"/>
              <a:gd name="connsiteY16" fmla="*/ 4320223 h 6994525"/>
              <a:gd name="connsiteX17" fmla="*/ 12436475 w 12436475"/>
              <a:gd name="connsiteY17" fmla="*/ 4500064 h 6994525"/>
              <a:gd name="connsiteX18" fmla="*/ 12436475 w 12436475"/>
              <a:gd name="connsiteY18" fmla="*/ 6697663 h 6994525"/>
              <a:gd name="connsiteX19" fmla="*/ 12436475 w 12436475"/>
              <a:gd name="connsiteY19" fmla="*/ 6994525 h 6994525"/>
              <a:gd name="connsiteX20" fmla="*/ 12161837 w 12436475"/>
              <a:gd name="connsiteY20" fmla="*/ 6994525 h 6994525"/>
              <a:gd name="connsiteX21" fmla="*/ 4459854 w 12436475"/>
              <a:gd name="connsiteY21" fmla="*/ 6994525 h 6994525"/>
              <a:gd name="connsiteX22" fmla="*/ 4307455 w 12436475"/>
              <a:gd name="connsiteY22" fmla="*/ 6994525 h 6994525"/>
              <a:gd name="connsiteX23" fmla="*/ 274638 w 12436475"/>
              <a:gd name="connsiteY23" fmla="*/ 6994525 h 6994525"/>
              <a:gd name="connsiteX24" fmla="*/ 1 w 12436475"/>
              <a:gd name="connsiteY24" fmla="*/ 6994525 h 6994525"/>
              <a:gd name="connsiteX25" fmla="*/ 0 w 12436475"/>
              <a:gd name="connsiteY25" fmla="*/ 6994525 h 6994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436475" h="6994525">
                <a:moveTo>
                  <a:pt x="4459854" y="4500064"/>
                </a:moveTo>
                <a:lnTo>
                  <a:pt x="4459854" y="6697663"/>
                </a:lnTo>
                <a:lnTo>
                  <a:pt x="12161837" y="6697663"/>
                </a:lnTo>
                <a:lnTo>
                  <a:pt x="12161837" y="4500064"/>
                </a:lnTo>
                <a:close/>
                <a:moveTo>
                  <a:pt x="0" y="0"/>
                </a:moveTo>
                <a:lnTo>
                  <a:pt x="274638" y="0"/>
                </a:lnTo>
                <a:lnTo>
                  <a:pt x="274638" y="6697663"/>
                </a:lnTo>
                <a:lnTo>
                  <a:pt x="4307455" y="6697663"/>
                </a:lnTo>
                <a:lnTo>
                  <a:pt x="4307455" y="4500064"/>
                </a:lnTo>
                <a:lnTo>
                  <a:pt x="4307455" y="4320223"/>
                </a:lnTo>
                <a:lnTo>
                  <a:pt x="4307455" y="2125663"/>
                </a:lnTo>
                <a:lnTo>
                  <a:pt x="4459854" y="2125663"/>
                </a:lnTo>
                <a:lnTo>
                  <a:pt x="4459854" y="4320223"/>
                </a:lnTo>
                <a:lnTo>
                  <a:pt x="12161837" y="4320223"/>
                </a:lnTo>
                <a:lnTo>
                  <a:pt x="12161837" y="0"/>
                </a:lnTo>
                <a:lnTo>
                  <a:pt x="12436475" y="0"/>
                </a:lnTo>
                <a:lnTo>
                  <a:pt x="12436475" y="4320223"/>
                </a:lnTo>
                <a:lnTo>
                  <a:pt x="12436475" y="4500064"/>
                </a:lnTo>
                <a:lnTo>
                  <a:pt x="12436475" y="6697663"/>
                </a:lnTo>
                <a:lnTo>
                  <a:pt x="12436475" y="6994525"/>
                </a:lnTo>
                <a:lnTo>
                  <a:pt x="12161837" y="6994525"/>
                </a:lnTo>
                <a:lnTo>
                  <a:pt x="4459854" y="6994525"/>
                </a:lnTo>
                <a:lnTo>
                  <a:pt x="4307455" y="6994525"/>
                </a:lnTo>
                <a:lnTo>
                  <a:pt x="274638" y="6994525"/>
                </a:lnTo>
                <a:lnTo>
                  <a:pt x="1" y="6994525"/>
                </a:lnTo>
                <a:lnTo>
                  <a:pt x="0" y="6994525"/>
                </a:lnTo>
                <a:close/>
              </a:path>
            </a:pathLst>
          </a:cu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2835485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decel="100000" fill="hold" grpId="0" nodeType="withEffect">
                                  <p:stCondLst>
                                    <p:cond delay="75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1000" fill="hold"/>
                                        <p:tgtEl>
                                          <p:spTgt spid="7"/>
                                        </p:tgtEl>
                                        <p:attrNameLst>
                                          <p:attrName>ppt_x</p:attrName>
                                        </p:attrNameLst>
                                      </p:cBhvr>
                                      <p:tavLst>
                                        <p:tav tm="0">
                                          <p:val>
                                            <p:strVal val="0-#ppt_w/2"/>
                                          </p:val>
                                        </p:tav>
                                        <p:tav tm="100000">
                                          <p:val>
                                            <p:strVal val="#ppt_x"/>
                                          </p:val>
                                        </p:tav>
                                      </p:tavLst>
                                    </p:anim>
                                    <p:anim calcmode="lin" valueType="num">
                                      <p:cBhvr additive="base">
                                        <p:cTn id="8" dur="10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decel="100000" fill="hold" nodeType="withEffect">
                                  <p:stCondLst>
                                    <p:cond delay="10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000" fill="hold"/>
                                        <p:tgtEl>
                                          <p:spTgt spid="8"/>
                                        </p:tgtEl>
                                        <p:attrNameLst>
                                          <p:attrName>ppt_x</p:attrName>
                                        </p:attrNameLst>
                                      </p:cBhvr>
                                      <p:tavLst>
                                        <p:tav tm="0">
                                          <p:val>
                                            <p:strVal val="#ppt_x"/>
                                          </p:val>
                                        </p:tav>
                                        <p:tav tm="100000">
                                          <p:val>
                                            <p:strVal val="#ppt_x"/>
                                          </p:val>
                                        </p:tav>
                                      </p:tavLst>
                                    </p:anim>
                                    <p:anim calcmode="lin" valueType="num">
                                      <p:cBhvr additive="base">
                                        <p:cTn id="12" dur="1000" fill="hold"/>
                                        <p:tgtEl>
                                          <p:spTgt spid="8"/>
                                        </p:tgtEl>
                                        <p:attrNameLst>
                                          <p:attrName>ppt_y</p:attrName>
                                        </p:attrNameLst>
                                      </p:cBhvr>
                                      <p:tavLst>
                                        <p:tav tm="0">
                                          <p:val>
                                            <p:strVal val="1+#ppt_h/2"/>
                                          </p:val>
                                        </p:tav>
                                        <p:tav tm="100000">
                                          <p:val>
                                            <p:strVal val="#ppt_y"/>
                                          </p:val>
                                        </p:tav>
                                      </p:tavLst>
                                    </p:anim>
                                  </p:childTnLst>
                                </p:cTn>
                              </p:par>
                              <p:par>
                                <p:cTn id="13" presetID="2" presetClass="entr" presetSubtype="6" decel="100000" fill="hold" grpId="0" nodeType="withEffect">
                                  <p:stCondLst>
                                    <p:cond delay="125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1000" fill="hold"/>
                                        <p:tgtEl>
                                          <p:spTgt spid="5"/>
                                        </p:tgtEl>
                                        <p:attrNameLst>
                                          <p:attrName>ppt_x</p:attrName>
                                        </p:attrNameLst>
                                      </p:cBhvr>
                                      <p:tavLst>
                                        <p:tav tm="0">
                                          <p:val>
                                            <p:strVal val="1+#ppt_w/2"/>
                                          </p:val>
                                        </p:tav>
                                        <p:tav tm="100000">
                                          <p:val>
                                            <p:strVal val="#ppt_x"/>
                                          </p:val>
                                        </p:tav>
                                      </p:tavLst>
                                    </p:anim>
                                    <p:anim calcmode="lin" valueType="num">
                                      <p:cBhvr additive="base">
                                        <p:cTn id="16" dur="1000" fill="hold"/>
                                        <p:tgtEl>
                                          <p:spTgt spid="5"/>
                                        </p:tgtEl>
                                        <p:attrNameLst>
                                          <p:attrName>ppt_y</p:attrName>
                                        </p:attrNameLst>
                                      </p:cBhvr>
                                      <p:tavLst>
                                        <p:tav tm="0">
                                          <p:val>
                                            <p:strVal val="1+#ppt_h/2"/>
                                          </p:val>
                                        </p:tav>
                                        <p:tav tm="100000">
                                          <p:val>
                                            <p:strVal val="#ppt_y"/>
                                          </p:val>
                                        </p:tav>
                                      </p:tavLst>
                                    </p:anim>
                                  </p:childTnLst>
                                </p:cTn>
                              </p:par>
                              <p:par>
                                <p:cTn id="17" presetID="2" presetClass="entr" presetSubtype="2" decel="100000" fill="hold" nodeType="withEffect">
                                  <p:stCondLst>
                                    <p:cond delay="150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1000" fill="hold"/>
                                        <p:tgtEl>
                                          <p:spTgt spid="6"/>
                                        </p:tgtEl>
                                        <p:attrNameLst>
                                          <p:attrName>ppt_x</p:attrName>
                                        </p:attrNameLst>
                                      </p:cBhvr>
                                      <p:tavLst>
                                        <p:tav tm="0">
                                          <p:val>
                                            <p:strVal val="1+#ppt_w/2"/>
                                          </p:val>
                                        </p:tav>
                                        <p:tav tm="100000">
                                          <p:val>
                                            <p:strVal val="#ppt_x"/>
                                          </p:val>
                                        </p:tav>
                                      </p:tavLst>
                                    </p:anim>
                                    <p:anim calcmode="lin" valueType="num">
                                      <p:cBhvr additive="base">
                                        <p:cTn id="20" dur="1000" fill="hold"/>
                                        <p:tgtEl>
                                          <p:spTgt spid="6"/>
                                        </p:tgtEl>
                                        <p:attrNameLst>
                                          <p:attrName>ppt_y</p:attrName>
                                        </p:attrNameLst>
                                      </p:cBhvr>
                                      <p:tavLst>
                                        <p:tav tm="0">
                                          <p:val>
                                            <p:strVal val="#ppt_y"/>
                                          </p:val>
                                        </p:tav>
                                        <p:tav tm="100000">
                                          <p:val>
                                            <p:strVal val="#ppt_y"/>
                                          </p:val>
                                        </p:tav>
                                      </p:tavLst>
                                    </p:anim>
                                  </p:childTnLst>
                                </p:cTn>
                              </p:par>
                              <p:par>
                                <p:cTn id="21" presetID="2" presetClass="entr" presetSubtype="4" decel="100000" fill="hold" nodeType="withEffect">
                                  <p:stCondLst>
                                    <p:cond delay="1500"/>
                                  </p:stCondLst>
                                  <p:childTnLst>
                                    <p:set>
                                      <p:cBhvr>
                                        <p:cTn id="22" dur="1" fill="hold">
                                          <p:stCondLst>
                                            <p:cond delay="0"/>
                                          </p:stCondLst>
                                        </p:cTn>
                                        <p:tgtEl>
                                          <p:spTgt spid="9"/>
                                        </p:tgtEl>
                                        <p:attrNameLst>
                                          <p:attrName>style.visibility</p:attrName>
                                        </p:attrNameLst>
                                      </p:cBhvr>
                                      <p:to>
                                        <p:strVal val="visible"/>
                                      </p:to>
                                    </p:set>
                                    <p:anim calcmode="lin" valueType="num">
                                      <p:cBhvr additive="base">
                                        <p:cTn id="23" dur="1000" fill="hold"/>
                                        <p:tgtEl>
                                          <p:spTgt spid="9"/>
                                        </p:tgtEl>
                                        <p:attrNameLst>
                                          <p:attrName>ppt_x</p:attrName>
                                        </p:attrNameLst>
                                      </p:cBhvr>
                                      <p:tavLst>
                                        <p:tav tm="0">
                                          <p:val>
                                            <p:strVal val="#ppt_x"/>
                                          </p:val>
                                        </p:tav>
                                        <p:tav tm="100000">
                                          <p:val>
                                            <p:strVal val="#ppt_x"/>
                                          </p:val>
                                        </p:tav>
                                      </p:tavLst>
                                    </p:anim>
                                    <p:anim calcmode="lin" valueType="num">
                                      <p:cBhvr additive="base">
                                        <p:cTn id="24" dur="1000" fill="hold"/>
                                        <p:tgtEl>
                                          <p:spTgt spid="9"/>
                                        </p:tgtEl>
                                        <p:attrNameLst>
                                          <p:attrName>ppt_y</p:attrName>
                                        </p:attrNameLst>
                                      </p:cBhvr>
                                      <p:tavLst>
                                        <p:tav tm="0">
                                          <p:val>
                                            <p:strVal val="1+#ppt_h/2"/>
                                          </p:val>
                                        </p:tav>
                                        <p:tav tm="100000">
                                          <p:val>
                                            <p:strVal val="#ppt_y"/>
                                          </p:val>
                                        </p:tav>
                                      </p:tavLst>
                                    </p:anim>
                                  </p:childTnLst>
                                </p:cTn>
                              </p:par>
                              <p:par>
                                <p:cTn id="25" presetID="2" presetClass="entr" presetSubtype="2" decel="100000" fill="hold" nodeType="withEffect">
                                  <p:stCondLst>
                                    <p:cond delay="1750"/>
                                  </p:stCondLst>
                                  <p:childTnLst>
                                    <p:set>
                                      <p:cBhvr>
                                        <p:cTn id="26" dur="1" fill="hold">
                                          <p:stCondLst>
                                            <p:cond delay="0"/>
                                          </p:stCondLst>
                                        </p:cTn>
                                        <p:tgtEl>
                                          <p:spTgt spid="12"/>
                                        </p:tgtEl>
                                        <p:attrNameLst>
                                          <p:attrName>style.visibility</p:attrName>
                                        </p:attrNameLst>
                                      </p:cBhvr>
                                      <p:to>
                                        <p:strVal val="visible"/>
                                      </p:to>
                                    </p:set>
                                    <p:anim calcmode="lin" valueType="num">
                                      <p:cBhvr additive="base">
                                        <p:cTn id="27" dur="1000" fill="hold"/>
                                        <p:tgtEl>
                                          <p:spTgt spid="12"/>
                                        </p:tgtEl>
                                        <p:attrNameLst>
                                          <p:attrName>ppt_x</p:attrName>
                                        </p:attrNameLst>
                                      </p:cBhvr>
                                      <p:tavLst>
                                        <p:tav tm="0">
                                          <p:val>
                                            <p:strVal val="1+#ppt_w/2"/>
                                          </p:val>
                                        </p:tav>
                                        <p:tav tm="100000">
                                          <p:val>
                                            <p:strVal val="#ppt_x"/>
                                          </p:val>
                                        </p:tav>
                                      </p:tavLst>
                                    </p:anim>
                                    <p:anim calcmode="lin" valueType="num">
                                      <p:cBhvr additive="base">
                                        <p:cTn id="28" dur="1000" fill="hold"/>
                                        <p:tgtEl>
                                          <p:spTgt spid="12"/>
                                        </p:tgtEl>
                                        <p:attrNameLst>
                                          <p:attrName>ppt_y</p:attrName>
                                        </p:attrNameLst>
                                      </p:cBhvr>
                                      <p:tavLst>
                                        <p:tav tm="0">
                                          <p:val>
                                            <p:strVal val="#ppt_y"/>
                                          </p:val>
                                        </p:tav>
                                        <p:tav tm="100000">
                                          <p:val>
                                            <p:strVal val="#ppt_y"/>
                                          </p:val>
                                        </p:tav>
                                      </p:tavLst>
                                    </p:anim>
                                  </p:childTnLst>
                                </p:cTn>
                              </p:par>
                              <p:par>
                                <p:cTn id="29" presetID="2" presetClass="entr" presetSubtype="4" decel="100000" fill="hold" nodeType="withEffect">
                                  <p:stCondLst>
                                    <p:cond delay="1750"/>
                                  </p:stCondLst>
                                  <p:childTnLst>
                                    <p:set>
                                      <p:cBhvr>
                                        <p:cTn id="30" dur="1" fill="hold">
                                          <p:stCondLst>
                                            <p:cond delay="0"/>
                                          </p:stCondLst>
                                        </p:cTn>
                                        <p:tgtEl>
                                          <p:spTgt spid="11"/>
                                        </p:tgtEl>
                                        <p:attrNameLst>
                                          <p:attrName>style.visibility</p:attrName>
                                        </p:attrNameLst>
                                      </p:cBhvr>
                                      <p:to>
                                        <p:strVal val="visible"/>
                                      </p:to>
                                    </p:set>
                                    <p:anim calcmode="lin" valueType="num">
                                      <p:cBhvr additive="base">
                                        <p:cTn id="31" dur="1000" fill="hold"/>
                                        <p:tgtEl>
                                          <p:spTgt spid="11"/>
                                        </p:tgtEl>
                                        <p:attrNameLst>
                                          <p:attrName>ppt_x</p:attrName>
                                        </p:attrNameLst>
                                      </p:cBhvr>
                                      <p:tavLst>
                                        <p:tav tm="0">
                                          <p:val>
                                            <p:strVal val="#ppt_x"/>
                                          </p:val>
                                        </p:tav>
                                        <p:tav tm="100000">
                                          <p:val>
                                            <p:strVal val="#ppt_x"/>
                                          </p:val>
                                        </p:tav>
                                      </p:tavLst>
                                    </p:anim>
                                    <p:anim calcmode="lin" valueType="num">
                                      <p:cBhvr additive="base">
                                        <p:cTn id="32" dur="1000" fill="hold"/>
                                        <p:tgtEl>
                                          <p:spTgt spid="11"/>
                                        </p:tgtEl>
                                        <p:attrNameLst>
                                          <p:attrName>ppt_y</p:attrName>
                                        </p:attrNameLst>
                                      </p:cBhvr>
                                      <p:tavLst>
                                        <p:tav tm="0">
                                          <p:val>
                                            <p:strVal val="1+#ppt_h/2"/>
                                          </p:val>
                                        </p:tav>
                                        <p:tav tm="100000">
                                          <p:val>
                                            <p:strVal val="#ppt_y"/>
                                          </p:val>
                                        </p:tav>
                                      </p:tavLst>
                                    </p:anim>
                                  </p:childTnLst>
                                </p:cTn>
                              </p:par>
                              <p:par>
                                <p:cTn id="33" presetID="2" presetClass="entr" presetSubtype="2" decel="100000" fill="hold" nodeType="withEffect">
                                  <p:stCondLst>
                                    <p:cond delay="2000"/>
                                  </p:stCondLst>
                                  <p:childTnLst>
                                    <p:set>
                                      <p:cBhvr>
                                        <p:cTn id="34" dur="1" fill="hold">
                                          <p:stCondLst>
                                            <p:cond delay="0"/>
                                          </p:stCondLst>
                                        </p:cTn>
                                        <p:tgtEl>
                                          <p:spTgt spid="13"/>
                                        </p:tgtEl>
                                        <p:attrNameLst>
                                          <p:attrName>style.visibility</p:attrName>
                                        </p:attrNameLst>
                                      </p:cBhvr>
                                      <p:to>
                                        <p:strVal val="visible"/>
                                      </p:to>
                                    </p:set>
                                    <p:anim calcmode="lin" valueType="num">
                                      <p:cBhvr additive="base">
                                        <p:cTn id="35" dur="1000" fill="hold"/>
                                        <p:tgtEl>
                                          <p:spTgt spid="13"/>
                                        </p:tgtEl>
                                        <p:attrNameLst>
                                          <p:attrName>ppt_x</p:attrName>
                                        </p:attrNameLst>
                                      </p:cBhvr>
                                      <p:tavLst>
                                        <p:tav tm="0">
                                          <p:val>
                                            <p:strVal val="1+#ppt_w/2"/>
                                          </p:val>
                                        </p:tav>
                                        <p:tav tm="100000">
                                          <p:val>
                                            <p:strVal val="#ppt_x"/>
                                          </p:val>
                                        </p:tav>
                                      </p:tavLst>
                                    </p:anim>
                                    <p:anim calcmode="lin" valueType="num">
                                      <p:cBhvr additive="base">
                                        <p:cTn id="36" dur="1000" fill="hold"/>
                                        <p:tgtEl>
                                          <p:spTgt spid="13"/>
                                        </p:tgtEl>
                                        <p:attrNameLst>
                                          <p:attrName>ppt_y</p:attrName>
                                        </p:attrNameLst>
                                      </p:cBhvr>
                                      <p:tavLst>
                                        <p:tav tm="0">
                                          <p:val>
                                            <p:strVal val="#ppt_y"/>
                                          </p:val>
                                        </p:tav>
                                        <p:tav tm="100000">
                                          <p:val>
                                            <p:strVal val="#ppt_y"/>
                                          </p:val>
                                        </p:tav>
                                      </p:tavLst>
                                    </p:anim>
                                  </p:childTnLst>
                                </p:cTn>
                              </p:par>
                              <p:par>
                                <p:cTn id="37" presetID="2" presetClass="entr" presetSubtype="4" decel="100000" fill="hold" nodeType="withEffect">
                                  <p:stCondLst>
                                    <p:cond delay="2000"/>
                                  </p:stCondLst>
                                  <p:childTnLst>
                                    <p:set>
                                      <p:cBhvr>
                                        <p:cTn id="38" dur="1" fill="hold">
                                          <p:stCondLst>
                                            <p:cond delay="0"/>
                                          </p:stCondLst>
                                        </p:cTn>
                                        <p:tgtEl>
                                          <p:spTgt spid="10"/>
                                        </p:tgtEl>
                                        <p:attrNameLst>
                                          <p:attrName>style.visibility</p:attrName>
                                        </p:attrNameLst>
                                      </p:cBhvr>
                                      <p:to>
                                        <p:strVal val="visible"/>
                                      </p:to>
                                    </p:set>
                                    <p:anim calcmode="lin" valueType="num">
                                      <p:cBhvr additive="base">
                                        <p:cTn id="39" dur="1000" fill="hold"/>
                                        <p:tgtEl>
                                          <p:spTgt spid="10"/>
                                        </p:tgtEl>
                                        <p:attrNameLst>
                                          <p:attrName>ppt_x</p:attrName>
                                        </p:attrNameLst>
                                      </p:cBhvr>
                                      <p:tavLst>
                                        <p:tav tm="0">
                                          <p:val>
                                            <p:strVal val="#ppt_x"/>
                                          </p:val>
                                        </p:tav>
                                        <p:tav tm="100000">
                                          <p:val>
                                            <p:strVal val="#ppt_x"/>
                                          </p:val>
                                        </p:tav>
                                      </p:tavLst>
                                    </p:anim>
                                    <p:anim calcmode="lin" valueType="num">
                                      <p:cBhvr additive="base">
                                        <p:cTn id="40" dur="10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Isosceles Triangle 11"/>
          <p:cNvSpPr/>
          <p:nvPr/>
        </p:nvSpPr>
        <p:spPr bwMode="auto">
          <a:xfrm rot="5400000">
            <a:off x="7586389" y="3040002"/>
            <a:ext cx="4554072" cy="903013"/>
          </a:xfrm>
          <a:prstGeom prst="triangle">
            <a:avLst/>
          </a:prstGeom>
          <a:gradFill flip="none" rotWithShape="1">
            <a:gsLst>
              <a:gs pos="0">
                <a:srgbClr val="FFFFFF"/>
              </a:gs>
              <a:gs pos="100000">
                <a:srgbClr val="FFFFFF">
                  <a:alpha val="0"/>
                </a:srgbClr>
              </a:gs>
            </a:gsLst>
            <a:lin ang="5400000" scaled="1"/>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dirty="0" err="1">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2" name="Title 1"/>
          <p:cNvSpPr>
            <a:spLocks noGrp="1"/>
          </p:cNvSpPr>
          <p:nvPr>
            <p:ph type="title"/>
          </p:nvPr>
        </p:nvSpPr>
        <p:spPr/>
        <p:txBody>
          <a:bodyPr/>
          <a:lstStyle/>
          <a:p>
            <a:r>
              <a:rPr lang="en-US" dirty="0" smtClean="0"/>
              <a:t>MS tag</a:t>
            </a:r>
            <a:endParaRPr lang="en-US" dirty="0"/>
          </a:p>
        </p:txBody>
      </p:sp>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846638" y="1214472"/>
            <a:ext cx="4572000" cy="45720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292249" y="2143592"/>
            <a:ext cx="4572318" cy="3342453"/>
          </a:xfrm>
          <a:prstGeom prst="rect">
            <a:avLst/>
          </a:prstGeom>
          <a:noFill/>
        </p:spPr>
        <p:txBody>
          <a:bodyPr wrap="square" lIns="182880" tIns="146304" rIns="182880" bIns="146304" rtlCol="0">
            <a:spAutoFit/>
          </a:bodyPr>
          <a:lstStyle/>
          <a:p>
            <a:pPr>
              <a:lnSpc>
                <a:spcPct val="90000"/>
              </a:lnSpc>
              <a:spcAft>
                <a:spcPts val="600"/>
              </a:spcAft>
            </a:pPr>
            <a:r>
              <a:rPr lang="en-US" sz="4400" b="1" dirty="0" smtClean="0">
                <a:gradFill>
                  <a:gsLst>
                    <a:gs pos="1250">
                      <a:schemeClr val="tx1"/>
                    </a:gs>
                    <a:gs pos="100000">
                      <a:schemeClr val="tx1"/>
                    </a:gs>
                  </a:gsLst>
                  <a:lin ang="5400000" scaled="0"/>
                </a:gradFill>
              </a:rPr>
              <a:t>Scan the Tag</a:t>
            </a:r>
            <a:r>
              <a:rPr lang="en-US" sz="4400" dirty="0" smtClean="0">
                <a:gradFill>
                  <a:gsLst>
                    <a:gs pos="1250">
                      <a:schemeClr val="tx1"/>
                    </a:gs>
                    <a:gs pos="100000">
                      <a:schemeClr val="tx1"/>
                    </a:gs>
                  </a:gsLst>
                  <a:lin ang="5400000" scaled="0"/>
                </a:gradFill>
              </a:rPr>
              <a:t/>
            </a:r>
            <a:br>
              <a:rPr lang="en-US" sz="4400" dirty="0" smtClean="0">
                <a:gradFill>
                  <a:gsLst>
                    <a:gs pos="1250">
                      <a:schemeClr val="tx1"/>
                    </a:gs>
                    <a:gs pos="100000">
                      <a:schemeClr val="tx1"/>
                    </a:gs>
                  </a:gsLst>
                  <a:lin ang="5400000" scaled="0"/>
                </a:gradFill>
              </a:rPr>
            </a:br>
            <a:r>
              <a:rPr lang="en-US" sz="4400" dirty="0" smtClean="0">
                <a:gradFill>
                  <a:gsLst>
                    <a:gs pos="1250">
                      <a:schemeClr val="tx1"/>
                    </a:gs>
                    <a:gs pos="100000">
                      <a:schemeClr val="tx1"/>
                    </a:gs>
                  </a:gsLst>
                  <a:lin ang="5400000" scaled="0"/>
                </a:gradFill>
              </a:rPr>
              <a:t>to evaluate this session now on </a:t>
            </a:r>
            <a:r>
              <a:rPr lang="en-US" sz="4400" b="1" dirty="0" err="1" smtClean="0">
                <a:gradFill>
                  <a:gsLst>
                    <a:gs pos="1250">
                      <a:schemeClr val="tx1"/>
                    </a:gs>
                    <a:gs pos="100000">
                      <a:schemeClr val="tx1"/>
                    </a:gs>
                  </a:gsLst>
                  <a:lin ang="5400000" scaled="0"/>
                </a:gradFill>
              </a:rPr>
              <a:t>myTechEd</a:t>
            </a:r>
            <a:r>
              <a:rPr lang="en-US" sz="4400" b="1" dirty="0" smtClean="0">
                <a:gradFill>
                  <a:gsLst>
                    <a:gs pos="1250">
                      <a:schemeClr val="tx1"/>
                    </a:gs>
                    <a:gs pos="100000">
                      <a:schemeClr val="tx1"/>
                    </a:gs>
                  </a:gsLst>
                  <a:lin ang="5400000" scaled="0"/>
                </a:gradFill>
              </a:rPr>
              <a:t> Mobile</a:t>
            </a:r>
          </a:p>
        </p:txBody>
      </p:sp>
      <p:grpSp>
        <p:nvGrpSpPr>
          <p:cNvPr id="10" name="Group 9"/>
          <p:cNvGrpSpPr/>
          <p:nvPr/>
        </p:nvGrpSpPr>
        <p:grpSpPr>
          <a:xfrm>
            <a:off x="9943129" y="1559114"/>
            <a:ext cx="1915773" cy="4209429"/>
            <a:chOff x="9835555" y="1393220"/>
            <a:chExt cx="2076450" cy="4562475"/>
          </a:xfrm>
        </p:grpSpPr>
        <p:pic>
          <p:nvPicPr>
            <p:cNvPr id="9" name="Picture 8"/>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967237" y="1892483"/>
              <a:ext cx="1807824" cy="3237981"/>
            </a:xfrm>
            <a:prstGeom prst="rect">
              <a:avLst/>
            </a:prstGeom>
          </p:spPr>
        </p:pic>
        <p:pic>
          <p:nvPicPr>
            <p:cNvPr id="8" name="Picture 7"/>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835555" y="1393220"/>
              <a:ext cx="2076450" cy="4562475"/>
            </a:xfrm>
            <a:prstGeom prst="rect">
              <a:avLst/>
            </a:prstGeom>
          </p:spPr>
        </p:pic>
      </p:grpSp>
      <p:sp>
        <p:nvSpPr>
          <p:cNvPr id="5" name="Rectangle 4" hidden="1"/>
          <p:cNvSpPr/>
          <p:nvPr/>
        </p:nvSpPr>
        <p:spPr bwMode="auto">
          <a:xfrm>
            <a:off x="9218612" y="115512"/>
            <a:ext cx="2854754" cy="2185214"/>
          </a:xfrm>
          <a:prstGeom prst="rect">
            <a:avLst/>
          </a:prstGeom>
          <a:solidFill>
            <a:srgbClr val="7FBA00"/>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436" tIns="137160" rIns="91436" bIns="137160" numCol="1" rtlCol="0" anchor="t" anchorCtr="0" compatLnSpc="1">
            <a:prstTxWarp prst="textNoShape">
              <a:avLst/>
            </a:prstTxWarp>
            <a:spAutoFit/>
          </a:bodyPr>
          <a:lstStyle/>
          <a:p>
            <a:pPr defTabSz="914099" fontAlgn="base">
              <a:spcBef>
                <a:spcPct val="0"/>
              </a:spcBef>
              <a:spcAft>
                <a:spcPct val="0"/>
              </a:spcAft>
            </a:pPr>
            <a:r>
              <a:rPr lang="en-US" sz="2800" b="1" dirty="0">
                <a:solidFill>
                  <a:schemeClr val="tx1">
                    <a:alpha val="99000"/>
                  </a:schemeClr>
                </a:solidFill>
              </a:rPr>
              <a:t>Required Slide </a:t>
            </a:r>
            <a:endParaRPr lang="en-US" sz="2800" b="1" dirty="0" smtClean="0">
              <a:solidFill>
                <a:schemeClr val="tx1">
                  <a:alpha val="99000"/>
                </a:schemeClr>
              </a:solidFill>
            </a:endParaRPr>
          </a:p>
          <a:p>
            <a:pPr lvl="0" defTabSz="914099" fontAlgn="base">
              <a:spcBef>
                <a:spcPct val="0"/>
              </a:spcBef>
              <a:spcAft>
                <a:spcPct val="0"/>
              </a:spcAft>
            </a:pPr>
            <a:r>
              <a:rPr lang="en-US" sz="1200" dirty="0">
                <a:solidFill>
                  <a:srgbClr val="FFFFFF">
                    <a:alpha val="99000"/>
                  </a:srgbClr>
                </a:solidFill>
              </a:rPr>
              <a:t>*delete this box when your slide is finalized</a:t>
            </a:r>
          </a:p>
          <a:p>
            <a:pPr defTabSz="914099" fontAlgn="base">
              <a:spcBef>
                <a:spcPct val="0"/>
              </a:spcBef>
              <a:spcAft>
                <a:spcPct val="0"/>
              </a:spcAft>
            </a:pPr>
            <a:endParaRPr lang="en-US" dirty="0">
              <a:solidFill>
                <a:schemeClr val="tx1">
                  <a:alpha val="99000"/>
                </a:schemeClr>
              </a:solidFill>
            </a:endParaRPr>
          </a:p>
          <a:p>
            <a:r>
              <a:rPr lang="en-US" dirty="0">
                <a:solidFill>
                  <a:schemeClr val="tx1">
                    <a:alpha val="99000"/>
                  </a:schemeClr>
                </a:solidFill>
              </a:rPr>
              <a:t>Your MS Tag will be inserted here during the final scrub. </a:t>
            </a:r>
          </a:p>
        </p:txBody>
      </p:sp>
    </p:spTree>
    <p:extLst>
      <p:ext uri="{BB962C8B-B14F-4D97-AF65-F5344CB8AC3E}">
        <p14:creationId xmlns:p14="http://schemas.microsoft.com/office/powerpoint/2010/main" val="377347006"/>
      </p:ext>
    </p:extLst>
  </p:cSld>
  <p:clrMapOvr>
    <a:masterClrMapping/>
  </p:clrMapOvr>
  <p:transition>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3"/>
          <p:cNvSpPr txBox="1">
            <a:spLocks noChangeArrowheads="1"/>
          </p:cNvSpPr>
          <p:nvPr/>
        </p:nvSpPr>
        <p:spPr bwMode="blackWhite">
          <a:xfrm>
            <a:off x="273051" y="6079032"/>
            <a:ext cx="10974388" cy="618631"/>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2013 Microsoft Corporation. All rights reserved. Microsoft, Windows and other product names are or may be registered trademarks and/or trademarks in the U.S. and/or other countries.</a:t>
            </a:r>
          </a:p>
          <a:p>
            <a:pPr defTabSz="932290" eaLnBrk="0" hangingPunct="0"/>
            <a:r>
              <a:rPr lang="en-US" sz="700" dirty="0">
                <a:gradFill>
                  <a:gsLst>
                    <a:gs pos="0">
                      <a:schemeClr val="tx1"/>
                    </a:gs>
                    <a:gs pos="100000">
                      <a:schemeClr val="tx1"/>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invGray">
          <a:xfrm>
            <a:off x="459230" y="3145040"/>
            <a:ext cx="3288506" cy="704445"/>
          </a:xfrm>
          <a:prstGeom prst="rect">
            <a:avLst/>
          </a:prstGeom>
        </p:spPr>
      </p:pic>
    </p:spTree>
    <p:extLst>
      <p:ext uri="{BB962C8B-B14F-4D97-AF65-F5344CB8AC3E}">
        <p14:creationId xmlns:p14="http://schemas.microsoft.com/office/powerpoint/2010/main" val="24927001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this talk?</a:t>
            </a:r>
            <a:endParaRPr lang="en-US" dirty="0"/>
          </a:p>
        </p:txBody>
      </p:sp>
      <p:sp>
        <p:nvSpPr>
          <p:cNvPr id="4" name="Rectangle 3"/>
          <p:cNvSpPr/>
          <p:nvPr/>
        </p:nvSpPr>
        <p:spPr bwMode="auto">
          <a:xfrm>
            <a:off x="214094" y="5389534"/>
            <a:ext cx="11954269" cy="60785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ts val="612"/>
              </a:spcAft>
            </a:pPr>
            <a:r>
              <a:rPr lang="en-US" sz="2400" dirty="0" smtClean="0">
                <a:gradFill>
                  <a:gsLst>
                    <a:gs pos="0">
                      <a:srgbClr val="FFFFFF"/>
                    </a:gs>
                    <a:gs pos="100000">
                      <a:srgbClr val="FFFFFF"/>
                    </a:gs>
                  </a:gsLst>
                  <a:lin ang="5400000" scaled="0"/>
                </a:gradFill>
                <a:ea typeface="Segoe UI" pitchFamily="34" charset="0"/>
                <a:cs typeface="Segoe UI" pitchFamily="34" charset="0"/>
              </a:rPr>
              <a:t>The Visual Studio agile transformation</a:t>
            </a: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p:nvSpPr>
        <p:spPr bwMode="auto">
          <a:xfrm>
            <a:off x="220046" y="1655909"/>
            <a:ext cx="2318685" cy="365548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ts val="612"/>
              </a:spcAft>
            </a:pPr>
            <a:r>
              <a:rPr lang="en-US" sz="2400" b="1" dirty="0">
                <a:gradFill>
                  <a:gsLst>
                    <a:gs pos="0">
                      <a:srgbClr val="FFFFFF"/>
                    </a:gs>
                    <a:gs pos="100000">
                      <a:srgbClr val="FFFFFF"/>
                    </a:gs>
                  </a:gsLst>
                  <a:lin ang="5400000" scaled="0"/>
                </a:gradFill>
                <a:ea typeface="Segoe UI" pitchFamily="34" charset="0"/>
                <a:cs typeface="Segoe UI" pitchFamily="34" charset="0"/>
              </a:rPr>
              <a:t>Fine tuning </a:t>
            </a:r>
            <a:r>
              <a:rPr lang="en-US" sz="2400" dirty="0" smtClean="0">
                <a:gradFill>
                  <a:gsLst>
                    <a:gs pos="0">
                      <a:srgbClr val="FFFFFF"/>
                    </a:gs>
                    <a:gs pos="100000">
                      <a:srgbClr val="FFFFFF"/>
                    </a:gs>
                  </a:gsLst>
                  <a:lin ang="5400000" scaled="0"/>
                </a:gradFill>
                <a:ea typeface="Segoe UI" pitchFamily="34" charset="0"/>
                <a:cs typeface="Segoe UI" pitchFamily="34" charset="0"/>
              </a:rPr>
              <a:t>your process, environment and culture</a:t>
            </a: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p:nvSpPr>
        <p:spPr bwMode="auto">
          <a:xfrm>
            <a:off x="4975408" y="1655909"/>
            <a:ext cx="2318685" cy="3655484"/>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ts val="612"/>
              </a:spcAft>
            </a:pPr>
            <a:r>
              <a:rPr lang="en-US" sz="2400" dirty="0" smtClean="0">
                <a:gradFill>
                  <a:gsLst>
                    <a:gs pos="0">
                      <a:srgbClr val="FFFFFF"/>
                    </a:gs>
                    <a:gs pos="100000">
                      <a:srgbClr val="FFFFFF"/>
                    </a:gs>
                  </a:gsLst>
                  <a:lin ang="5400000" scaled="0"/>
                </a:gradFill>
                <a:ea typeface="Segoe UI" pitchFamily="34" charset="0"/>
                <a:cs typeface="Segoe UI" pitchFamily="34" charset="0"/>
              </a:rPr>
              <a:t>Dealing with various kinds of </a:t>
            </a:r>
            <a:r>
              <a:rPr lang="en-US" sz="2400" b="1" dirty="0">
                <a:gradFill>
                  <a:gsLst>
                    <a:gs pos="0">
                      <a:srgbClr val="FFFFFF"/>
                    </a:gs>
                    <a:gs pos="100000">
                      <a:srgbClr val="FFFFFF"/>
                    </a:gs>
                  </a:gsLst>
                  <a:lin ang="5400000" scaled="0"/>
                </a:gradFill>
                <a:ea typeface="Segoe UI" pitchFamily="34" charset="0"/>
                <a:cs typeface="Segoe UI" pitchFamily="34" charset="0"/>
              </a:rPr>
              <a:t>debt</a:t>
            </a: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p:nvSpPr>
        <p:spPr bwMode="auto">
          <a:xfrm>
            <a:off x="2597727" y="1655909"/>
            <a:ext cx="2318685" cy="3655484"/>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ts val="612"/>
              </a:spcAft>
            </a:pPr>
            <a:r>
              <a:rPr lang="en-US" sz="2400">
                <a:gradFill>
                  <a:gsLst>
                    <a:gs pos="0">
                      <a:srgbClr val="FFFFFF"/>
                    </a:gs>
                    <a:gs pos="100000">
                      <a:srgbClr val="FFFFFF"/>
                    </a:gs>
                  </a:gsLst>
                  <a:lin ang="5400000" scaled="0"/>
                </a:gradFill>
                <a:ea typeface="Segoe UI" pitchFamily="34" charset="0"/>
                <a:cs typeface="Segoe UI" pitchFamily="34" charset="0"/>
              </a:rPr>
              <a:t>Playing </a:t>
            </a:r>
            <a:r>
              <a:rPr lang="en-US" sz="2400" smtClean="0">
                <a:gradFill>
                  <a:gsLst>
                    <a:gs pos="0">
                      <a:srgbClr val="FFFFFF"/>
                    </a:gs>
                    <a:gs pos="100000">
                      <a:srgbClr val="FFFFFF"/>
                    </a:gs>
                  </a:gsLst>
                  <a:lin ang="5400000" scaled="0"/>
                </a:gradFill>
                <a:ea typeface="Segoe UI" pitchFamily="34" charset="0"/>
                <a:cs typeface="Segoe UI" pitchFamily="34" charset="0"/>
              </a:rPr>
              <a:t>the </a:t>
            </a:r>
            <a:r>
              <a:rPr lang="en-US" sz="2400" b="1" dirty="0">
                <a:gradFill>
                  <a:gsLst>
                    <a:gs pos="0">
                      <a:srgbClr val="FFFFFF"/>
                    </a:gs>
                    <a:gs pos="100000">
                      <a:srgbClr val="FFFFFF"/>
                    </a:gs>
                  </a:gsLst>
                  <a:lin ang="5400000" scaled="0"/>
                </a:gradFill>
                <a:ea typeface="Segoe UI" pitchFamily="34" charset="0"/>
                <a:cs typeface="Segoe UI" pitchFamily="34" charset="0"/>
              </a:rPr>
              <a:t>same game </a:t>
            </a:r>
            <a:r>
              <a:rPr lang="en-US" sz="2400" dirty="0">
                <a:gradFill>
                  <a:gsLst>
                    <a:gs pos="0">
                      <a:srgbClr val="FFFFFF"/>
                    </a:gs>
                    <a:gs pos="100000">
                      <a:srgbClr val="FFFFFF"/>
                    </a:gs>
                  </a:gsLst>
                  <a:lin ang="5400000" scaled="0"/>
                </a:gradFill>
                <a:ea typeface="Segoe UI" pitchFamily="34" charset="0"/>
                <a:cs typeface="Segoe UI" pitchFamily="34" charset="0"/>
              </a:rPr>
              <a:t>across all of your teams</a:t>
            </a:r>
          </a:p>
        </p:txBody>
      </p:sp>
      <p:sp>
        <p:nvSpPr>
          <p:cNvPr id="8" name="Rectangle 7"/>
          <p:cNvSpPr/>
          <p:nvPr/>
        </p:nvSpPr>
        <p:spPr bwMode="auto">
          <a:xfrm>
            <a:off x="7353089" y="1655909"/>
            <a:ext cx="2378138" cy="3655484"/>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ts val="612"/>
              </a:spcAft>
            </a:pPr>
            <a:r>
              <a:rPr lang="en-US" sz="2400">
                <a:gradFill>
                  <a:gsLst>
                    <a:gs pos="0">
                      <a:srgbClr val="FFFFFF"/>
                    </a:gs>
                    <a:gs pos="100000">
                      <a:srgbClr val="FFFFFF"/>
                    </a:gs>
                  </a:gsLst>
                  <a:lin ang="5400000" scaled="0"/>
                </a:gradFill>
                <a:ea typeface="Segoe UI" pitchFamily="34" charset="0"/>
                <a:cs typeface="Segoe UI" pitchFamily="34" charset="0"/>
              </a:rPr>
              <a:t>Measuring </a:t>
            </a:r>
            <a:r>
              <a:rPr lang="en-US" sz="2400" smtClean="0">
                <a:gradFill>
                  <a:gsLst>
                    <a:gs pos="0">
                      <a:srgbClr val="FFFFFF"/>
                    </a:gs>
                    <a:gs pos="100000">
                      <a:srgbClr val="FFFFFF"/>
                    </a:gs>
                  </a:gsLst>
                  <a:lin ang="5400000" scaled="0"/>
                </a:gradFill>
                <a:ea typeface="Segoe UI" pitchFamily="34" charset="0"/>
                <a:cs typeface="Segoe UI" pitchFamily="34" charset="0"/>
              </a:rPr>
              <a:t>the </a:t>
            </a:r>
            <a:r>
              <a:rPr lang="en-US" sz="2400" b="1" dirty="0">
                <a:gradFill>
                  <a:gsLst>
                    <a:gs pos="0">
                      <a:srgbClr val="FFFFFF"/>
                    </a:gs>
                    <a:gs pos="100000">
                      <a:srgbClr val="FFFFFF"/>
                    </a:gs>
                  </a:gsLst>
                  <a:lin ang="5400000" scaled="0"/>
                </a:gradFill>
                <a:ea typeface="Segoe UI" pitchFamily="34" charset="0"/>
                <a:cs typeface="Segoe UI" pitchFamily="34" charset="0"/>
              </a:rPr>
              <a:t>outcome you want</a:t>
            </a:r>
            <a:r>
              <a:rPr lang="en-US" sz="2400" dirty="0">
                <a:gradFill>
                  <a:gsLst>
                    <a:gs pos="0">
                      <a:srgbClr val="FFFFFF"/>
                    </a:gs>
                    <a:gs pos="100000">
                      <a:srgbClr val="FFFFFF"/>
                    </a:gs>
                  </a:gsLst>
                  <a:lin ang="5400000" scaled="0"/>
                </a:gradFill>
                <a:ea typeface="Segoe UI" pitchFamily="34" charset="0"/>
                <a:cs typeface="Segoe UI" pitchFamily="34" charset="0"/>
              </a:rPr>
              <a:t>, not the one you don’t</a:t>
            </a:r>
          </a:p>
        </p:txBody>
      </p:sp>
      <p:sp>
        <p:nvSpPr>
          <p:cNvPr id="9" name="Rectangle 9"/>
          <p:cNvSpPr/>
          <p:nvPr/>
        </p:nvSpPr>
        <p:spPr bwMode="auto">
          <a:xfrm>
            <a:off x="9790225" y="1655909"/>
            <a:ext cx="2378138" cy="3655484"/>
          </a:xfrm>
          <a:prstGeom prst="rect">
            <a:avLst/>
          </a:prstGeom>
          <a:solidFill>
            <a:schemeClr val="bg2">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ts val="612"/>
              </a:spcAft>
            </a:pPr>
            <a:r>
              <a:rPr lang="en-US" sz="2400" dirty="0" smtClean="0">
                <a:gradFill>
                  <a:gsLst>
                    <a:gs pos="0">
                      <a:srgbClr val="FFFFFF"/>
                    </a:gs>
                    <a:gs pos="100000">
                      <a:srgbClr val="FFFFFF"/>
                    </a:gs>
                  </a:gsLst>
                  <a:lin ang="5400000" scaled="0"/>
                </a:gradFill>
                <a:ea typeface="Segoe UI" pitchFamily="34" charset="0"/>
                <a:cs typeface="Segoe UI" pitchFamily="34" charset="0"/>
              </a:rPr>
              <a:t>The makings of a great </a:t>
            </a:r>
            <a:r>
              <a:rPr lang="en-US" sz="2400" b="1" dirty="0">
                <a:gradFill>
                  <a:gsLst>
                    <a:gs pos="0">
                      <a:srgbClr val="FFFFFF"/>
                    </a:gs>
                    <a:gs pos="100000">
                      <a:srgbClr val="FFFFFF"/>
                    </a:gs>
                  </a:gsLst>
                  <a:lin ang="5400000" scaled="0"/>
                </a:gradFill>
                <a:ea typeface="Segoe UI" pitchFamily="34" charset="0"/>
                <a:cs typeface="Segoe UI" pitchFamily="34" charset="0"/>
              </a:rPr>
              <a:t>product owner</a:t>
            </a: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7164350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Who is Aaron?</a:t>
            </a:r>
            <a:endParaRPr lang="en-US" dirty="0"/>
          </a:p>
        </p:txBody>
      </p:sp>
      <p:sp>
        <p:nvSpPr>
          <p:cNvPr id="6" name="Content Placeholder 5"/>
          <p:cNvSpPr>
            <a:spLocks noGrp="1"/>
          </p:cNvSpPr>
          <p:nvPr>
            <p:ph sz="quarter" idx="10"/>
          </p:nvPr>
        </p:nvSpPr>
        <p:spPr>
          <a:xfrm>
            <a:off x="274320" y="1214438"/>
            <a:ext cx="5135880" cy="5483225"/>
          </a:xfrm>
        </p:spPr>
        <p:txBody>
          <a:bodyPr>
            <a:noAutofit/>
          </a:bodyPr>
          <a:lstStyle/>
          <a:p>
            <a:pPr marL="0" indent="0">
              <a:buNone/>
            </a:pPr>
            <a:r>
              <a:rPr lang="en-US" sz="2800" dirty="0" smtClean="0"/>
              <a:t>Seattle native</a:t>
            </a:r>
          </a:p>
          <a:p>
            <a:pPr marL="0" indent="0">
              <a:buNone/>
            </a:pPr>
            <a:r>
              <a:rPr lang="en-US" sz="2800" dirty="0" smtClean="0"/>
              <a:t>Married (16 years)</a:t>
            </a:r>
          </a:p>
          <a:p>
            <a:pPr marL="0" indent="0">
              <a:buNone/>
            </a:pPr>
            <a:r>
              <a:rPr lang="en-US" sz="2800" dirty="0" smtClean="0"/>
              <a:t>3 kids</a:t>
            </a:r>
          </a:p>
          <a:p>
            <a:pPr marL="0" indent="0">
              <a:buNone/>
            </a:pPr>
            <a:r>
              <a:rPr lang="en-US" sz="2800" dirty="0" smtClean="0"/>
              <a:t>2 dogs (whippets)</a:t>
            </a:r>
          </a:p>
          <a:p>
            <a:pPr marL="0" indent="0">
              <a:buNone/>
            </a:pPr>
            <a:r>
              <a:rPr lang="en-US" sz="2800" dirty="0" smtClean="0"/>
              <a:t>Golfer (12 handicap)</a:t>
            </a:r>
          </a:p>
          <a:p>
            <a:pPr marL="0" indent="0">
              <a:buNone/>
            </a:pPr>
            <a:r>
              <a:rPr lang="en-US" sz="2800" dirty="0" smtClean="0"/>
              <a:t>Bought </a:t>
            </a:r>
            <a:r>
              <a:rPr lang="en-US" sz="2800" strike="sngStrike" dirty="0" smtClean="0"/>
              <a:t>buying</a:t>
            </a:r>
            <a:r>
              <a:rPr lang="en-US" sz="2800" dirty="0" smtClean="0"/>
              <a:t> a tractor</a:t>
            </a:r>
          </a:p>
          <a:p>
            <a:pPr marL="0" indent="0">
              <a:buNone/>
            </a:pPr>
            <a:r>
              <a:rPr lang="en-US" sz="2800" dirty="0" smtClean="0"/>
              <a:t>Jeans, not khakis</a:t>
            </a:r>
          </a:p>
          <a:p>
            <a:pPr marL="0" indent="0">
              <a:buNone/>
            </a:pPr>
            <a:r>
              <a:rPr lang="en-US" sz="2800" dirty="0" smtClean="0"/>
              <a:t>Agile</a:t>
            </a:r>
          </a:p>
          <a:p>
            <a:pPr marL="0" indent="0">
              <a:buNone/>
            </a:pPr>
            <a:r>
              <a:rPr lang="en-US" sz="2800" dirty="0" smtClean="0"/>
              <a:t>Business major</a:t>
            </a:r>
          </a:p>
          <a:p>
            <a:pPr marL="0" indent="0">
              <a:buNone/>
            </a:pPr>
            <a:r>
              <a:rPr lang="en-US" sz="2800" dirty="0" smtClean="0"/>
              <a:t>Microsoft 11 years</a:t>
            </a:r>
          </a:p>
          <a:p>
            <a:pPr marL="0" indent="0">
              <a:buNone/>
            </a:pPr>
            <a:r>
              <a:rPr lang="en-US" sz="2800" dirty="0" smtClean="0"/>
              <a:t>Program Manager</a:t>
            </a:r>
            <a:endParaRPr lang="en-US" sz="2800" dirty="0"/>
          </a:p>
        </p:txBody>
      </p:sp>
      <p:grpSp>
        <p:nvGrpSpPr>
          <p:cNvPr id="18" name="Group 1"/>
          <p:cNvGrpSpPr/>
          <p:nvPr/>
        </p:nvGrpSpPr>
        <p:grpSpPr>
          <a:xfrm>
            <a:off x="5926006" y="1514867"/>
            <a:ext cx="5955940" cy="3927292"/>
            <a:chOff x="5728386" y="2581654"/>
            <a:chExt cx="5847176" cy="3855985"/>
          </a:xfrm>
        </p:grpSpPr>
        <p:pic>
          <p:nvPicPr>
            <p:cNvPr id="19" name="Picture 18"/>
            <p:cNvPicPr>
              <a:picLocks/>
            </p:cNvPicPr>
            <p:nvPr/>
          </p:nvPicPr>
          <p:blipFill rotWithShape="1">
            <a:blip r:embed="rId3">
              <a:extLst>
                <a:ext uri="{28A0092B-C50C-407E-A947-70E740481C1C}">
                  <a14:useLocalDpi xmlns:a14="http://schemas.microsoft.com/office/drawing/2010/main" val="0"/>
                </a:ext>
              </a:extLst>
            </a:blip>
            <a:srcRect t="380" b="28192"/>
            <a:stretch/>
          </p:blipFill>
          <p:spPr>
            <a:xfrm>
              <a:off x="5728386" y="2581654"/>
              <a:ext cx="1883664" cy="1883664"/>
            </a:xfrm>
            <a:prstGeom prst="rect">
              <a:avLst/>
            </a:prstGeom>
          </p:spPr>
        </p:pic>
        <p:pic>
          <p:nvPicPr>
            <p:cNvPr id="20" name="Picture 19"/>
            <p:cNvPicPr>
              <a:picLocks noChangeAspect="1"/>
            </p:cNvPicPr>
            <p:nvPr/>
          </p:nvPicPr>
          <p:blipFill rotWithShape="1">
            <a:blip r:embed="rId4"/>
            <a:srcRect r="5659"/>
            <a:stretch/>
          </p:blipFill>
          <p:spPr>
            <a:xfrm>
              <a:off x="7713553" y="4558059"/>
              <a:ext cx="1880809" cy="1879580"/>
            </a:xfrm>
            <a:prstGeom prst="rect">
              <a:avLst/>
            </a:prstGeom>
          </p:spPr>
        </p:pic>
        <p:pic>
          <p:nvPicPr>
            <p:cNvPr id="21" name="Picture 4" descr="J:\ABjork\Documents\Personal\2010 Golf Digest US Open Challenge\Scan008_2.jpg"/>
            <p:cNvPicPr>
              <a:picLocks noChangeAspect="1" noChangeArrowheads="1"/>
            </p:cNvPicPr>
            <p:nvPr/>
          </p:nvPicPr>
          <p:blipFill rotWithShape="1">
            <a:blip r:embed="rId5">
              <a:extLst>
                <a:ext uri="{28A0092B-C50C-407E-A947-70E740481C1C}">
                  <a14:useLocalDpi xmlns:a14="http://schemas.microsoft.com/office/drawing/2010/main" val="0"/>
                </a:ext>
              </a:extLst>
            </a:blip>
            <a:srcRect l="52522" t="25955"/>
            <a:stretch/>
          </p:blipFill>
          <p:spPr bwMode="auto">
            <a:xfrm>
              <a:off x="9695984" y="2585739"/>
              <a:ext cx="1879578" cy="1879579"/>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21"/>
            <p:cNvSpPr/>
            <p:nvPr/>
          </p:nvSpPr>
          <p:spPr bwMode="auto">
            <a:xfrm>
              <a:off x="7713553" y="2585739"/>
              <a:ext cx="1879579" cy="187958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defTabSz="914099" fontAlgn="base">
                <a:spcBef>
                  <a:spcPct val="0"/>
                </a:spcBef>
                <a:spcAft>
                  <a:spcPct val="0"/>
                </a:spcAft>
              </a:pPr>
              <a:r>
                <a:rPr lang="en-US" spc="-50" dirty="0" smtClean="0">
                  <a:gradFill>
                    <a:gsLst>
                      <a:gs pos="0">
                        <a:srgbClr val="FFFFFF"/>
                      </a:gs>
                      <a:gs pos="100000">
                        <a:srgbClr val="FFFFFF"/>
                      </a:gs>
                    </a:gsLst>
                    <a:lin ang="5400000" scaled="0"/>
                  </a:gradFill>
                  <a:ea typeface="Segoe UI" pitchFamily="34" charset="0"/>
                  <a:cs typeface="Segoe UI" pitchFamily="34" charset="0"/>
                </a:rPr>
                <a:t>Business school</a:t>
              </a:r>
              <a:endParaRPr lang="en-US" spc="-50" dirty="0">
                <a:gradFill>
                  <a:gsLst>
                    <a:gs pos="0">
                      <a:srgbClr val="FFFFFF"/>
                    </a:gs>
                    <a:gs pos="100000">
                      <a:srgbClr val="FFFFFF"/>
                    </a:gs>
                  </a:gsLst>
                  <a:lin ang="5400000" scaled="0"/>
                </a:gradFill>
                <a:ea typeface="Segoe UI" pitchFamily="34" charset="0"/>
                <a:cs typeface="Segoe UI" pitchFamily="34" charset="0"/>
              </a:endParaRPr>
            </a:p>
          </p:txBody>
        </p:sp>
        <p:sp>
          <p:nvSpPr>
            <p:cNvPr id="23" name="Rectangle 22"/>
            <p:cNvSpPr/>
            <p:nvPr/>
          </p:nvSpPr>
          <p:spPr bwMode="auto">
            <a:xfrm>
              <a:off x="9695983" y="4558059"/>
              <a:ext cx="1879579" cy="187958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defTabSz="914099" fontAlgn="base">
                <a:spcBef>
                  <a:spcPct val="0"/>
                </a:spcBef>
                <a:spcAft>
                  <a:spcPct val="0"/>
                </a:spcAft>
              </a:pPr>
              <a:r>
                <a:rPr lang="en-US" spc="-50" dirty="0" smtClean="0">
                  <a:gradFill>
                    <a:gsLst>
                      <a:gs pos="0">
                        <a:srgbClr val="FFFFFF"/>
                      </a:gs>
                      <a:gs pos="100000">
                        <a:srgbClr val="FFFFFF"/>
                      </a:gs>
                    </a:gsLst>
                    <a:lin ang="5400000" scaled="0"/>
                  </a:gradFill>
                  <a:ea typeface="Segoe UI" pitchFamily="34" charset="0"/>
                  <a:cs typeface="Segoe UI" pitchFamily="34" charset="0"/>
                </a:rPr>
                <a:t>Seattle </a:t>
              </a:r>
              <a:r>
                <a:rPr lang="en-US" spc="-50" dirty="0">
                  <a:gradFill>
                    <a:gsLst>
                      <a:gs pos="0">
                        <a:srgbClr val="FFFFFF"/>
                      </a:gs>
                      <a:gs pos="100000">
                        <a:srgbClr val="FFFFFF"/>
                      </a:gs>
                    </a:gsLst>
                    <a:lin ang="5400000" scaled="0"/>
                  </a:gradFill>
                  <a:ea typeface="Segoe UI" pitchFamily="34" charset="0"/>
                  <a:cs typeface="Segoe UI" pitchFamily="34" charset="0"/>
                </a:rPr>
                <a:t>n</a:t>
              </a:r>
              <a:r>
                <a:rPr lang="en-US" spc="-50" dirty="0" smtClean="0">
                  <a:gradFill>
                    <a:gsLst>
                      <a:gs pos="0">
                        <a:srgbClr val="FFFFFF"/>
                      </a:gs>
                      <a:gs pos="100000">
                        <a:srgbClr val="FFFFFF"/>
                      </a:gs>
                    </a:gsLst>
                    <a:lin ang="5400000" scaled="0"/>
                  </a:gradFill>
                  <a:ea typeface="Segoe UI" pitchFamily="34" charset="0"/>
                  <a:cs typeface="Segoe UI" pitchFamily="34" charset="0"/>
                </a:rPr>
                <a:t>ative</a:t>
              </a:r>
              <a:endParaRPr lang="en-US" spc="-50" dirty="0">
                <a:gradFill>
                  <a:gsLst>
                    <a:gs pos="0">
                      <a:srgbClr val="FFFFFF"/>
                    </a:gs>
                    <a:gs pos="100000">
                      <a:srgbClr val="FFFFFF"/>
                    </a:gs>
                  </a:gsLst>
                  <a:lin ang="5400000" scaled="0"/>
                </a:gradFill>
                <a:ea typeface="Segoe UI" pitchFamily="34" charset="0"/>
                <a:cs typeface="Segoe UI" pitchFamily="34" charset="0"/>
              </a:endParaRPr>
            </a:p>
          </p:txBody>
        </p:sp>
        <p:pic>
          <p:nvPicPr>
            <p:cNvPr id="24" name="Picture 2" descr="Tuck and Robin Lakes - Upper Robin Lake"/>
            <p:cNvPicPr>
              <a:picLocks noChangeAspect="1" noChangeArrowheads="1"/>
            </p:cNvPicPr>
            <p:nvPr/>
          </p:nvPicPr>
          <p:blipFill rotWithShape="1">
            <a:blip r:embed="rId6">
              <a:extLst>
                <a:ext uri="{28A0092B-C50C-407E-A947-70E740481C1C}">
                  <a14:useLocalDpi xmlns:a14="http://schemas.microsoft.com/office/drawing/2010/main" val="0"/>
                </a:ext>
              </a:extLst>
            </a:blip>
            <a:srcRect r="30130" b="6962"/>
            <a:stretch/>
          </p:blipFill>
          <p:spPr bwMode="auto">
            <a:xfrm>
              <a:off x="5731124" y="4560534"/>
              <a:ext cx="1879579" cy="1877105"/>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descr="F:\ABjork\Pictures\2011\IMG_4828.jpg"/>
            <p:cNvPicPr>
              <a:picLocks noChangeAspect="1" noChangeArrowheads="1"/>
            </p:cNvPicPr>
            <p:nvPr/>
          </p:nvPicPr>
          <p:blipFill rotWithShape="1">
            <a:blip r:embed="rId7">
              <a:extLst>
                <a:ext uri="{28A0092B-C50C-407E-A947-70E740481C1C}">
                  <a14:useLocalDpi xmlns:a14="http://schemas.microsoft.com/office/drawing/2010/main" val="0"/>
                </a:ext>
              </a:extLst>
            </a:blip>
            <a:srcRect l="23701" t="3099" r="13643" b="3099"/>
            <a:stretch/>
          </p:blipFill>
          <p:spPr bwMode="auto">
            <a:xfrm>
              <a:off x="9695983" y="2585739"/>
              <a:ext cx="1879579" cy="1879579"/>
            </a:xfrm>
            <a:prstGeom prst="rect">
              <a:avLst/>
            </a:prstGeom>
            <a:noFill/>
            <a:extLst>
              <a:ext uri="{909E8E84-426E-40DD-AFC4-6F175D3DCCD1}">
                <a14:hiddenFill xmlns:a14="http://schemas.microsoft.com/office/drawing/2010/main">
                  <a:solidFill>
                    <a:srgbClr val="FFFFFF"/>
                  </a:solidFill>
                </a14:hiddenFill>
              </a:ext>
            </a:extLst>
          </p:spPr>
        </p:pic>
        <p:sp>
          <p:nvSpPr>
            <p:cNvPr id="26" name="Rectangle 25"/>
            <p:cNvSpPr/>
            <p:nvPr/>
          </p:nvSpPr>
          <p:spPr bwMode="auto">
            <a:xfrm>
              <a:off x="5730429" y="4558059"/>
              <a:ext cx="1879579" cy="187958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defTabSz="914099" fontAlgn="base">
                <a:spcBef>
                  <a:spcPct val="0"/>
                </a:spcBef>
                <a:spcAft>
                  <a:spcPct val="0"/>
                </a:spcAft>
              </a:pPr>
              <a:r>
                <a:rPr lang="en-US" spc="-50" dirty="0" smtClean="0">
                  <a:gradFill>
                    <a:gsLst>
                      <a:gs pos="0">
                        <a:srgbClr val="FFFFFF"/>
                      </a:gs>
                      <a:gs pos="100000">
                        <a:srgbClr val="FFFFFF"/>
                      </a:gs>
                    </a:gsLst>
                    <a:lin ang="5400000" scaled="0"/>
                  </a:gradFill>
                  <a:ea typeface="Segoe UI" pitchFamily="34" charset="0"/>
                  <a:cs typeface="Segoe UI" pitchFamily="34" charset="0"/>
                </a:rPr>
                <a:t>3 kids</a:t>
              </a:r>
            </a:p>
            <a:p>
              <a:pPr defTabSz="914099" fontAlgn="base">
                <a:spcBef>
                  <a:spcPct val="0"/>
                </a:spcBef>
                <a:spcAft>
                  <a:spcPct val="0"/>
                </a:spcAft>
              </a:pPr>
              <a:r>
                <a:rPr lang="en-US" spc="-50" dirty="0" smtClean="0">
                  <a:gradFill>
                    <a:gsLst>
                      <a:gs pos="0">
                        <a:srgbClr val="FFFFFF"/>
                      </a:gs>
                      <a:gs pos="100000">
                        <a:srgbClr val="FFFFFF"/>
                      </a:gs>
                    </a:gsLst>
                    <a:lin ang="5400000" scaled="0"/>
                  </a:gradFill>
                  <a:ea typeface="Segoe UI" pitchFamily="34" charset="0"/>
                  <a:cs typeface="Segoe UI" pitchFamily="34" charset="0"/>
                </a:rPr>
                <a:t>2 dogs</a:t>
              </a:r>
            </a:p>
            <a:p>
              <a:pPr defTabSz="914099" fontAlgn="base">
                <a:spcBef>
                  <a:spcPct val="0"/>
                </a:spcBef>
                <a:spcAft>
                  <a:spcPct val="0"/>
                </a:spcAft>
              </a:pPr>
              <a:r>
                <a:rPr lang="en-US" spc="-50" dirty="0" smtClean="0">
                  <a:gradFill>
                    <a:gsLst>
                      <a:gs pos="0">
                        <a:srgbClr val="FFFFFF"/>
                      </a:gs>
                      <a:gs pos="100000">
                        <a:srgbClr val="FFFFFF"/>
                      </a:gs>
                    </a:gsLst>
                    <a:lin ang="5400000" scaled="0"/>
                  </a:gradFill>
                  <a:ea typeface="Segoe UI" pitchFamily="34" charset="0"/>
                  <a:cs typeface="Segoe UI" pitchFamily="34" charset="0"/>
                </a:rPr>
                <a:t>2 horses</a:t>
              </a:r>
            </a:p>
            <a:p>
              <a:pPr defTabSz="914099" fontAlgn="base">
                <a:spcBef>
                  <a:spcPct val="0"/>
                </a:spcBef>
                <a:spcAft>
                  <a:spcPct val="0"/>
                </a:spcAft>
              </a:pPr>
              <a:r>
                <a:rPr lang="en-US" spc="-50" dirty="0" smtClean="0">
                  <a:gradFill>
                    <a:gsLst>
                      <a:gs pos="0">
                        <a:srgbClr val="FFFFFF"/>
                      </a:gs>
                      <a:gs pos="100000">
                        <a:srgbClr val="FFFFFF"/>
                      </a:gs>
                    </a:gsLst>
                    <a:lin ang="5400000" scaled="0"/>
                  </a:gradFill>
                  <a:ea typeface="Segoe UI" pitchFamily="34" charset="0"/>
                  <a:cs typeface="Segoe UI" pitchFamily="34" charset="0"/>
                </a:rPr>
                <a:t>1 cat</a:t>
              </a:r>
            </a:p>
            <a:p>
              <a:pPr defTabSz="914099" fontAlgn="base">
                <a:spcBef>
                  <a:spcPct val="0"/>
                </a:spcBef>
                <a:spcAft>
                  <a:spcPct val="0"/>
                </a:spcAft>
              </a:pPr>
              <a:r>
                <a:rPr lang="en-US" spc="-50" dirty="0" smtClean="0">
                  <a:gradFill>
                    <a:gsLst>
                      <a:gs pos="0">
                        <a:srgbClr val="FFFFFF"/>
                      </a:gs>
                      <a:gs pos="100000">
                        <a:srgbClr val="FFFFFF"/>
                      </a:gs>
                    </a:gsLst>
                    <a:lin ang="5400000" scaled="0"/>
                  </a:gradFill>
                  <a:ea typeface="Segoe UI" pitchFamily="34" charset="0"/>
                  <a:cs typeface="Segoe UI" pitchFamily="34" charset="0"/>
                </a:rPr>
                <a:t>? goats</a:t>
              </a:r>
              <a:endParaRPr lang="en-US" spc="-50" dirty="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4246508812"/>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Who is Peter?</a:t>
            </a:r>
            <a:endParaRPr lang="en-US" dirty="0"/>
          </a:p>
        </p:txBody>
      </p:sp>
      <p:sp>
        <p:nvSpPr>
          <p:cNvPr id="5" name="Text Placeholder 4"/>
          <p:cNvSpPr>
            <a:spLocks noGrp="1"/>
          </p:cNvSpPr>
          <p:nvPr>
            <p:ph type="body" sz="quarter" idx="10"/>
          </p:nvPr>
        </p:nvSpPr>
        <p:spPr/>
        <p:txBody>
          <a:bodyPr/>
          <a:lstStyle/>
          <a:p>
            <a:r>
              <a:rPr lang="en-US" sz="2800" dirty="0" smtClean="0"/>
              <a:t>Work for VS but live in Denver</a:t>
            </a:r>
          </a:p>
          <a:p>
            <a:r>
              <a:rPr lang="en-US" sz="2800" dirty="0" smtClean="0"/>
              <a:t>Involved in the agile &gt;10 years</a:t>
            </a:r>
          </a:p>
          <a:p>
            <a:r>
              <a:rPr lang="en-US" sz="2800" dirty="0" smtClean="0"/>
              <a:t>Grew up all over the world</a:t>
            </a:r>
          </a:p>
          <a:p>
            <a:r>
              <a:rPr lang="en-US" sz="2800" dirty="0" smtClean="0"/>
              <a:t>15 foot daily commute</a:t>
            </a:r>
          </a:p>
          <a:p>
            <a:r>
              <a:rPr lang="en-US" sz="2800" dirty="0" smtClean="0"/>
              <a:t>Married for 12 years</a:t>
            </a:r>
          </a:p>
          <a:p>
            <a:r>
              <a:rPr lang="en-US" sz="2800" dirty="0" smtClean="0"/>
              <a:t>2 kids &amp; 1 dog</a:t>
            </a:r>
          </a:p>
          <a:p>
            <a:r>
              <a:rPr lang="en-US" sz="2800" dirty="0" smtClean="0"/>
              <a:t>Play bass in a rock cover band</a:t>
            </a:r>
          </a:p>
          <a:p>
            <a:r>
              <a:rPr lang="en-US" sz="2800" dirty="0" smtClean="0"/>
              <a:t>Study </a:t>
            </a:r>
            <a:r>
              <a:rPr lang="en-US" sz="2800" dirty="0" err="1" smtClean="0"/>
              <a:t>Kenpō</a:t>
            </a:r>
            <a:r>
              <a:rPr lang="en-US" sz="2800" dirty="0" smtClean="0"/>
              <a:t> Karate with my son</a:t>
            </a:r>
          </a:p>
          <a:p>
            <a:r>
              <a:rPr lang="en-US" sz="2800" dirty="0" smtClean="0"/>
              <a:t>Uniform is jeans, shorts &amp; t-shirts</a:t>
            </a:r>
          </a:p>
        </p:txBody>
      </p:sp>
      <p:grpSp>
        <p:nvGrpSpPr>
          <p:cNvPr id="16" name="Group 15"/>
          <p:cNvGrpSpPr/>
          <p:nvPr/>
        </p:nvGrpSpPr>
        <p:grpSpPr>
          <a:xfrm>
            <a:off x="5926006" y="1514867"/>
            <a:ext cx="5979190" cy="3964791"/>
            <a:chOff x="5911757" y="2719057"/>
            <a:chExt cx="5979190" cy="3964791"/>
          </a:xfrm>
        </p:grpSpPr>
        <p:pic>
          <p:nvPicPr>
            <p:cNvPr id="9" name="Picture 8"/>
            <p:cNvPicPr>
              <a:picLocks/>
            </p:cNvPicPr>
            <p:nvPr/>
          </p:nvPicPr>
          <p:blipFill rotWithShape="1">
            <a:blip r:embed="rId3">
              <a:extLst>
                <a:ext uri="{28A0092B-C50C-407E-A947-70E740481C1C}">
                  <a14:useLocalDpi xmlns:a14="http://schemas.microsoft.com/office/drawing/2010/main" val="0"/>
                </a:ext>
              </a:extLst>
            </a:blip>
            <a:srcRect l="42249" t="12774" r="13206" b="12205"/>
            <a:stretch/>
          </p:blipFill>
          <p:spPr>
            <a:xfrm>
              <a:off x="5911757" y="4762685"/>
              <a:ext cx="1883664" cy="1883664"/>
            </a:xfrm>
            <a:prstGeom prst="rect">
              <a:avLst/>
            </a:prstGeom>
          </p:spPr>
        </p:pic>
        <p:pic>
          <p:nvPicPr>
            <p:cNvPr id="3" name="Picture 2"/>
            <p:cNvPicPr>
              <a:picLocks/>
            </p:cNvPicPr>
            <p:nvPr/>
          </p:nvPicPr>
          <p:blipFill rotWithShape="1">
            <a:blip r:embed="rId4">
              <a:extLst>
                <a:ext uri="{28A0092B-C50C-407E-A947-70E740481C1C}">
                  <a14:useLocalDpi xmlns:a14="http://schemas.microsoft.com/office/drawing/2010/main" val="0"/>
                </a:ext>
              </a:extLst>
            </a:blip>
            <a:srcRect l="17118" t="8333" r="19272" b="7095"/>
            <a:stretch/>
          </p:blipFill>
          <p:spPr>
            <a:xfrm>
              <a:off x="7947895" y="2719057"/>
              <a:ext cx="1883664" cy="1883664"/>
            </a:xfrm>
            <a:prstGeom prst="rect">
              <a:avLst/>
            </a:prstGeom>
          </p:spPr>
        </p:pic>
        <p:sp>
          <p:nvSpPr>
            <p:cNvPr id="11" name="Rectangle 10"/>
            <p:cNvSpPr/>
            <p:nvPr/>
          </p:nvSpPr>
          <p:spPr bwMode="auto">
            <a:xfrm>
              <a:off x="9969784" y="4762685"/>
              <a:ext cx="1921163" cy="1921163"/>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93260" rIns="93260" bIns="9326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1836" spc="-51"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pic>
          <p:nvPicPr>
            <p:cNvPr id="6" name="Picture 5"/>
            <p:cNvPicPr>
              <a:picLocks/>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984033" y="4762685"/>
              <a:ext cx="1883664" cy="1883664"/>
            </a:xfrm>
            <a:prstGeom prst="rect">
              <a:avLst/>
            </a:prstGeom>
            <a:gradFill flip="none" rotWithShape="1">
              <a:gsLst>
                <a:gs pos="0">
                  <a:schemeClr val="accent4">
                    <a:lumMod val="40000"/>
                    <a:lumOff val="60000"/>
                  </a:schemeClr>
                </a:gs>
                <a:gs pos="46000">
                  <a:schemeClr val="accent4">
                    <a:lumMod val="95000"/>
                    <a:lumOff val="5000"/>
                  </a:schemeClr>
                </a:gs>
                <a:gs pos="100000">
                  <a:schemeClr val="accent4">
                    <a:lumMod val="60000"/>
                  </a:schemeClr>
                </a:gs>
              </a:gsLst>
              <a:path path="circle">
                <a:fillToRect l="50000" t="130000" r="50000" b="-30000"/>
              </a:path>
              <a:tileRect/>
            </a:gradFill>
            <a:ln>
              <a:noFill/>
            </a:ln>
          </p:spPr>
        </p:pic>
        <p:pic>
          <p:nvPicPr>
            <p:cNvPr id="10" name="Picture 9"/>
            <p:cNvPicPr>
              <a:picLocks/>
            </p:cNvPicPr>
            <p:nvPr/>
          </p:nvPicPr>
          <p:blipFill rotWithShape="1">
            <a:blip r:embed="rId6">
              <a:extLst>
                <a:ext uri="{28A0092B-C50C-407E-A947-70E740481C1C}">
                  <a14:useLocalDpi xmlns:a14="http://schemas.microsoft.com/office/drawing/2010/main" val="0"/>
                </a:ext>
              </a:extLst>
            </a:blip>
            <a:srcRect l="19410" r="20911" b="10423"/>
            <a:stretch/>
          </p:blipFill>
          <p:spPr>
            <a:xfrm>
              <a:off x="7947895" y="4762685"/>
              <a:ext cx="1883664" cy="1883664"/>
            </a:xfrm>
            <a:prstGeom prst="rect">
              <a:avLst/>
            </a:prstGeom>
          </p:spPr>
        </p:pic>
        <p:pic>
          <p:nvPicPr>
            <p:cNvPr id="13" name="Picture 12"/>
            <p:cNvPicPr>
              <a:picLocks/>
            </p:cNvPicPr>
            <p:nvPr/>
          </p:nvPicPr>
          <p:blipFill rotWithShape="1">
            <a:blip r:embed="rId7">
              <a:extLst>
                <a:ext uri="{28A0092B-C50C-407E-A947-70E740481C1C}">
                  <a14:useLocalDpi xmlns:a14="http://schemas.microsoft.com/office/drawing/2010/main" val="0"/>
                </a:ext>
              </a:extLst>
            </a:blip>
            <a:srcRect l="16688" r="16688"/>
            <a:stretch/>
          </p:blipFill>
          <p:spPr>
            <a:xfrm>
              <a:off x="9984033" y="2719057"/>
              <a:ext cx="1883664" cy="1883664"/>
            </a:xfrm>
            <a:prstGeom prst="rect">
              <a:avLst/>
            </a:prstGeom>
          </p:spPr>
        </p:pic>
        <p:pic>
          <p:nvPicPr>
            <p:cNvPr id="15" name="Picture 12"/>
            <p:cNvPicPr>
              <a:picLocks/>
            </p:cNvPicPr>
            <p:nvPr/>
          </p:nvPicPr>
          <p:blipFill>
            <a:blip r:embed="rId8">
              <a:extLst>
                <a:ext uri="{28A0092B-C50C-407E-A947-70E740481C1C}">
                  <a14:useLocalDpi xmlns:a14="http://schemas.microsoft.com/office/drawing/2010/main" val="0"/>
                </a:ext>
              </a:extLst>
            </a:blip>
            <a:stretch>
              <a:fillRect/>
            </a:stretch>
          </p:blipFill>
          <p:spPr>
            <a:xfrm>
              <a:off x="5911757" y="2719057"/>
              <a:ext cx="1883664" cy="1883664"/>
            </a:xfrm>
            <a:prstGeom prst="rect">
              <a:avLst/>
            </a:prstGeom>
          </p:spPr>
        </p:pic>
      </p:grpSp>
    </p:spTree>
    <p:extLst>
      <p:ext uri="{BB962C8B-B14F-4D97-AF65-F5344CB8AC3E}">
        <p14:creationId xmlns:p14="http://schemas.microsoft.com/office/powerpoint/2010/main" val="2726050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Rectangle 2"/>
          <p:cNvSpPr/>
          <p:nvPr/>
        </p:nvSpPr>
        <p:spPr bwMode="auto">
          <a:xfrm>
            <a:off x="2069518" y="2638676"/>
            <a:ext cx="1920240" cy="192024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8000" dirty="0" smtClean="0">
                <a:gradFill>
                  <a:gsLst>
                    <a:gs pos="0">
                      <a:srgbClr val="FFFFFF"/>
                    </a:gs>
                    <a:gs pos="100000">
                      <a:srgbClr val="FFFFFF"/>
                    </a:gs>
                  </a:gsLst>
                  <a:lin ang="5400000" scaled="0"/>
                </a:gradFill>
                <a:ea typeface="Segoe UI" pitchFamily="34" charset="0"/>
                <a:cs typeface="Segoe UI" pitchFamily="34" charset="0"/>
              </a:rPr>
              <a:t>A</a:t>
            </a:r>
          </a:p>
        </p:txBody>
      </p:sp>
      <p:sp>
        <p:nvSpPr>
          <p:cNvPr id="6" name="Rectangle 5"/>
          <p:cNvSpPr/>
          <p:nvPr/>
        </p:nvSpPr>
        <p:spPr bwMode="auto">
          <a:xfrm>
            <a:off x="8199638" y="2638676"/>
            <a:ext cx="1920240" cy="192024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8000" dirty="0" smtClean="0">
                <a:gradFill>
                  <a:gsLst>
                    <a:gs pos="0">
                      <a:srgbClr val="FFFFFF"/>
                    </a:gs>
                    <a:gs pos="100000">
                      <a:srgbClr val="FFFFFF"/>
                    </a:gs>
                  </a:gsLst>
                  <a:lin ang="5400000" scaled="0"/>
                </a:gradFill>
                <a:ea typeface="Segoe UI" pitchFamily="34" charset="0"/>
                <a:cs typeface="Segoe UI" pitchFamily="34" charset="0"/>
              </a:rPr>
              <a:t>B</a:t>
            </a:r>
          </a:p>
        </p:txBody>
      </p:sp>
      <p:cxnSp>
        <p:nvCxnSpPr>
          <p:cNvPr id="7" name="Straight Connector 6"/>
          <p:cNvCxnSpPr/>
          <p:nvPr/>
        </p:nvCxnSpPr>
        <p:spPr>
          <a:xfrm>
            <a:off x="4485852" y="3594721"/>
            <a:ext cx="3217691" cy="4075"/>
          </a:xfrm>
          <a:prstGeom prst="line">
            <a:avLst/>
          </a:prstGeom>
          <a:ln w="57150">
            <a:solidFill>
              <a:schemeClr val="tx2">
                <a:lumMod val="65000"/>
              </a:schemeClr>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06321010"/>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What’s Changed?</a:t>
            </a:r>
            <a:endParaRPr lang="en-US" dirty="0"/>
          </a:p>
        </p:txBody>
      </p:sp>
      <p:sp>
        <p:nvSpPr>
          <p:cNvPr id="4" name="TextBox 3"/>
          <p:cNvSpPr txBox="1"/>
          <p:nvPr/>
        </p:nvSpPr>
        <p:spPr>
          <a:xfrm>
            <a:off x="3260754" y="5146052"/>
            <a:ext cx="1809207" cy="418576"/>
          </a:xfrm>
          <a:prstGeom prst="rect">
            <a:avLst/>
          </a:prstGeom>
          <a:noFill/>
        </p:spPr>
        <p:txBody>
          <a:bodyPr wrap="square" lIns="0" tIns="0" rIns="0" bIns="0" rtlCol="0">
            <a:spAutoFit/>
          </a:bodyPr>
          <a:lstStyle/>
          <a:p>
            <a:pPr algn="ctr"/>
            <a:r>
              <a:rPr lang="en-US" sz="2720"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Feb</a:t>
            </a:r>
          </a:p>
        </p:txBody>
      </p:sp>
      <p:sp>
        <p:nvSpPr>
          <p:cNvPr id="5" name="TextBox 4"/>
          <p:cNvSpPr txBox="1"/>
          <p:nvPr/>
        </p:nvSpPr>
        <p:spPr>
          <a:xfrm>
            <a:off x="105849" y="5151565"/>
            <a:ext cx="1204696" cy="418576"/>
          </a:xfrm>
          <a:prstGeom prst="rect">
            <a:avLst/>
          </a:prstGeom>
          <a:noFill/>
        </p:spPr>
        <p:txBody>
          <a:bodyPr wrap="square" lIns="0" tIns="0" rIns="0" bIns="0" rtlCol="0">
            <a:spAutoFit/>
          </a:bodyPr>
          <a:lstStyle/>
          <a:p>
            <a:pPr algn="ctr"/>
            <a:r>
              <a:rPr lang="en-US" sz="2720"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Jan</a:t>
            </a:r>
          </a:p>
        </p:txBody>
      </p:sp>
      <p:cxnSp>
        <p:nvCxnSpPr>
          <p:cNvPr id="6" name="Straight Connector 5"/>
          <p:cNvCxnSpPr/>
          <p:nvPr/>
        </p:nvCxnSpPr>
        <p:spPr>
          <a:xfrm>
            <a:off x="708197" y="4985508"/>
            <a:ext cx="10176812" cy="0"/>
          </a:xfrm>
          <a:prstGeom prst="line">
            <a:avLst/>
          </a:prstGeom>
          <a:ln w="19050">
            <a:solidFill>
              <a:schemeClr val="tx2">
                <a:lumMod val="65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V="1">
            <a:off x="708197" y="4697849"/>
            <a:ext cx="0" cy="296143"/>
          </a:xfrm>
          <a:prstGeom prst="line">
            <a:avLst/>
          </a:prstGeom>
          <a:ln w="19050">
            <a:solidFill>
              <a:schemeClr val="tx2">
                <a:lumMod val="6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V="1">
            <a:off x="4098130" y="4696892"/>
            <a:ext cx="0" cy="296143"/>
          </a:xfrm>
          <a:prstGeom prst="line">
            <a:avLst/>
          </a:prstGeom>
          <a:ln w="19050">
            <a:solidFill>
              <a:schemeClr val="tx2">
                <a:lumMod val="6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V="1">
            <a:off x="7488063" y="4689367"/>
            <a:ext cx="0" cy="296143"/>
          </a:xfrm>
          <a:prstGeom prst="line">
            <a:avLst/>
          </a:prstGeom>
          <a:ln w="19050">
            <a:solidFill>
              <a:schemeClr val="tx2">
                <a:lumMod val="65000"/>
              </a:schemeClr>
            </a:solidFill>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6574308" y="5140122"/>
            <a:ext cx="1827510" cy="418576"/>
          </a:xfrm>
          <a:prstGeom prst="rect">
            <a:avLst/>
          </a:prstGeom>
          <a:noFill/>
        </p:spPr>
        <p:txBody>
          <a:bodyPr wrap="square" lIns="0" tIns="0" rIns="0" bIns="0" rtlCol="0">
            <a:spAutoFit/>
          </a:bodyPr>
          <a:lstStyle/>
          <a:p>
            <a:pPr algn="ctr"/>
            <a:r>
              <a:rPr lang="en-US" sz="2720"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Mar</a:t>
            </a:r>
          </a:p>
        </p:txBody>
      </p:sp>
      <p:sp>
        <p:nvSpPr>
          <p:cNvPr id="11" name="Rectangle 10"/>
          <p:cNvSpPr/>
          <p:nvPr/>
        </p:nvSpPr>
        <p:spPr bwMode="auto">
          <a:xfrm>
            <a:off x="708195" y="1891182"/>
            <a:ext cx="8170368" cy="686542"/>
          </a:xfrm>
          <a:prstGeom prst="rect">
            <a:avLst/>
          </a:prstGeom>
          <a:solidFill>
            <a:schemeClr val="accent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373041" tIns="62171" rIns="124342" bIns="62171" numCol="1" rtlCol="0" anchor="ctr" anchorCtr="0" compatLnSpc="1">
            <a:prstTxWarp prst="textNoShape">
              <a:avLst/>
            </a:prstTxWarp>
          </a:bodyPr>
          <a:lstStyle/>
          <a:p>
            <a:pPr defTabSz="1243083" fontAlgn="base">
              <a:spcBef>
                <a:spcPct val="0"/>
              </a:spcBef>
              <a:spcAft>
                <a:spcPct val="0"/>
              </a:spcAft>
            </a:pPr>
            <a:r>
              <a:rPr lang="en-US" sz="3200" b="1"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rPr>
              <a:t>TFS 2008</a:t>
            </a:r>
          </a:p>
        </p:txBody>
      </p:sp>
      <p:sp>
        <p:nvSpPr>
          <p:cNvPr id="12" name="Rectangle 11"/>
          <p:cNvSpPr/>
          <p:nvPr/>
        </p:nvSpPr>
        <p:spPr bwMode="auto">
          <a:xfrm>
            <a:off x="708194" y="2752863"/>
            <a:ext cx="4890176" cy="686542"/>
          </a:xfrm>
          <a:prstGeom prst="rect">
            <a:avLst/>
          </a:prstGeom>
          <a:solidFill>
            <a:schemeClr val="accent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373041" tIns="62171" rIns="124342" bIns="62171" numCol="1" rtlCol="0" anchor="ctr" anchorCtr="0" compatLnSpc="1">
            <a:prstTxWarp prst="textNoShape">
              <a:avLst/>
            </a:prstTxWarp>
          </a:bodyPr>
          <a:lstStyle/>
          <a:p>
            <a:pPr defTabSz="1243083" fontAlgn="base">
              <a:spcBef>
                <a:spcPct val="0"/>
              </a:spcBef>
              <a:spcAft>
                <a:spcPct val="0"/>
              </a:spcAft>
            </a:pPr>
            <a:r>
              <a:rPr lang="en-US" sz="3200" b="1"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rPr>
              <a:t>TFS 2010</a:t>
            </a:r>
          </a:p>
        </p:txBody>
      </p:sp>
      <p:sp>
        <p:nvSpPr>
          <p:cNvPr id="13" name="Rectangle 12"/>
          <p:cNvSpPr/>
          <p:nvPr/>
        </p:nvSpPr>
        <p:spPr bwMode="auto">
          <a:xfrm>
            <a:off x="708197" y="3648063"/>
            <a:ext cx="2445085" cy="686542"/>
          </a:xfrm>
          <a:prstGeom prst="rect">
            <a:avLst/>
          </a:prstGeom>
          <a:solidFill>
            <a:schemeClr val="accent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373041" tIns="62171" rIns="124342" bIns="62171" numCol="1" rtlCol="0" anchor="ctr" anchorCtr="0" compatLnSpc="1">
            <a:prstTxWarp prst="textNoShape">
              <a:avLst/>
            </a:prstTxWarp>
          </a:bodyPr>
          <a:lstStyle/>
          <a:p>
            <a:pPr defTabSz="1243083" fontAlgn="base">
              <a:spcBef>
                <a:spcPct val="0"/>
              </a:spcBef>
              <a:spcAft>
                <a:spcPct val="0"/>
              </a:spcAft>
            </a:pPr>
            <a:r>
              <a:rPr lang="en-US" sz="3200" b="1"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rPr>
              <a:t>TFS 2012</a:t>
            </a:r>
          </a:p>
        </p:txBody>
      </p:sp>
      <p:cxnSp>
        <p:nvCxnSpPr>
          <p:cNvPr id="14" name="Straight Connector 13"/>
          <p:cNvCxnSpPr/>
          <p:nvPr/>
        </p:nvCxnSpPr>
        <p:spPr>
          <a:xfrm flipV="1">
            <a:off x="10877997" y="4689572"/>
            <a:ext cx="0" cy="296143"/>
          </a:xfrm>
          <a:prstGeom prst="line">
            <a:avLst/>
          </a:prstGeom>
          <a:ln w="19050">
            <a:solidFill>
              <a:schemeClr val="tx2">
                <a:lumMod val="65000"/>
              </a:schemeClr>
            </a:solidFill>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bwMode="auto">
          <a:xfrm>
            <a:off x="5571385" y="2752863"/>
            <a:ext cx="3833357" cy="686542"/>
          </a:xfrm>
          <a:prstGeom prst="rect">
            <a:avLst/>
          </a:prstGeom>
          <a:no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373041" tIns="62171" rIns="124342" bIns="62171" numCol="1" rtlCol="0" anchor="ctr" anchorCtr="0" compatLnSpc="1">
            <a:prstTxWarp prst="textNoShape">
              <a:avLst/>
            </a:prstTxWarp>
          </a:bodyPr>
          <a:lstStyle/>
          <a:p>
            <a:pPr defTabSz="1243083" fontAlgn="base">
              <a:spcBef>
                <a:spcPct val="0"/>
              </a:spcBef>
              <a:spcAft>
                <a:spcPct val="0"/>
              </a:spcAft>
            </a:pPr>
            <a:r>
              <a:rPr lang="en-US" sz="2720" dirty="0">
                <a:solidFill>
                  <a:schemeClr val="tx1"/>
                </a:solidFill>
                <a:latin typeface="Segoe UI Light" panose="020B0502040204020203" pitchFamily="34" charset="0"/>
                <a:cs typeface="Segoe UI Light" panose="020B0502040204020203" pitchFamily="34" charset="0"/>
              </a:rPr>
              <a:t>6 weeks</a:t>
            </a:r>
          </a:p>
        </p:txBody>
      </p:sp>
      <p:sp>
        <p:nvSpPr>
          <p:cNvPr id="16" name="Rectangle 15"/>
          <p:cNvSpPr/>
          <p:nvPr/>
        </p:nvSpPr>
        <p:spPr bwMode="auto">
          <a:xfrm>
            <a:off x="8878563" y="1891182"/>
            <a:ext cx="3833357" cy="686542"/>
          </a:xfrm>
          <a:prstGeom prst="rect">
            <a:avLst/>
          </a:prstGeom>
          <a:no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373041" tIns="62171" rIns="124342" bIns="62171" numCol="1" rtlCol="0" anchor="ctr" anchorCtr="0" compatLnSpc="1">
            <a:prstTxWarp prst="textNoShape">
              <a:avLst/>
            </a:prstTxWarp>
          </a:bodyPr>
          <a:lstStyle/>
          <a:p>
            <a:pPr defTabSz="1243083" fontAlgn="base">
              <a:spcBef>
                <a:spcPct val="0"/>
              </a:spcBef>
              <a:spcAft>
                <a:spcPct val="0"/>
              </a:spcAft>
            </a:pPr>
            <a:r>
              <a:rPr lang="en-US" sz="2720" dirty="0">
                <a:solidFill>
                  <a:schemeClr val="tx1"/>
                </a:solidFill>
                <a:latin typeface="Segoe UI Light" panose="020B0502040204020203" pitchFamily="34" charset="0"/>
                <a:cs typeface="Segoe UI Light" panose="020B0502040204020203" pitchFamily="34" charset="0"/>
              </a:rPr>
              <a:t>10 – 12 weeks</a:t>
            </a:r>
          </a:p>
        </p:txBody>
      </p:sp>
      <p:sp>
        <p:nvSpPr>
          <p:cNvPr id="17" name="Rectangle 16"/>
          <p:cNvSpPr/>
          <p:nvPr/>
        </p:nvSpPr>
        <p:spPr bwMode="auto">
          <a:xfrm>
            <a:off x="3153284" y="3648063"/>
            <a:ext cx="3833357" cy="686542"/>
          </a:xfrm>
          <a:prstGeom prst="rect">
            <a:avLst/>
          </a:prstGeom>
          <a:no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373041" tIns="62171" rIns="124342" bIns="62171" numCol="1" rtlCol="0" anchor="ctr" anchorCtr="0" compatLnSpc="1">
            <a:prstTxWarp prst="textNoShape">
              <a:avLst/>
            </a:prstTxWarp>
          </a:bodyPr>
          <a:lstStyle/>
          <a:p>
            <a:pPr defTabSz="1243083" fontAlgn="base">
              <a:spcBef>
                <a:spcPct val="0"/>
              </a:spcBef>
              <a:spcAft>
                <a:spcPct val="0"/>
              </a:spcAft>
            </a:pPr>
            <a:r>
              <a:rPr lang="en-US" sz="2720" dirty="0">
                <a:solidFill>
                  <a:schemeClr val="tx1"/>
                </a:solidFill>
                <a:latin typeface="Segoe UI Light" panose="020B0502040204020203" pitchFamily="34" charset="0"/>
                <a:cs typeface="Segoe UI Light" panose="020B0502040204020203" pitchFamily="34" charset="0"/>
              </a:rPr>
              <a:t>3 weeks</a:t>
            </a:r>
          </a:p>
        </p:txBody>
      </p:sp>
      <p:sp>
        <p:nvSpPr>
          <p:cNvPr id="19" name="TextBox 18"/>
          <p:cNvSpPr txBox="1"/>
          <p:nvPr/>
        </p:nvSpPr>
        <p:spPr>
          <a:xfrm>
            <a:off x="9906163" y="5140122"/>
            <a:ext cx="1827510" cy="418576"/>
          </a:xfrm>
          <a:prstGeom prst="rect">
            <a:avLst/>
          </a:prstGeom>
          <a:noFill/>
        </p:spPr>
        <p:txBody>
          <a:bodyPr wrap="square" lIns="0" tIns="0" rIns="0" bIns="0" rtlCol="0">
            <a:spAutoFit/>
          </a:bodyPr>
          <a:lstStyle/>
          <a:p>
            <a:pPr algn="ctr"/>
            <a:r>
              <a:rPr lang="en-US" sz="2720"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Apr</a:t>
            </a:r>
          </a:p>
        </p:txBody>
      </p:sp>
    </p:spTree>
    <p:extLst>
      <p:ext uri="{BB962C8B-B14F-4D97-AF65-F5344CB8AC3E}">
        <p14:creationId xmlns:p14="http://schemas.microsoft.com/office/powerpoint/2010/main" val="23555119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5" grpId="0"/>
      <p:bldP spid="1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409064" y="2180445"/>
            <a:ext cx="3151211" cy="2859984"/>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5440" dirty="0">
                <a:solidFill>
                  <a:schemeClr val="tx2"/>
                </a:solidFill>
                <a:latin typeface="Times New Roman" panose="02020603050405020304" pitchFamily="18" charset="0"/>
                <a:cs typeface="Times New Roman" panose="02020603050405020304" pitchFamily="18" charset="0"/>
              </a:rPr>
              <a:t>Control</a:t>
            </a:r>
            <a:endParaRPr lang="en-US" sz="5440" dirty="0">
              <a:solidFill>
                <a:schemeClr val="tx2"/>
              </a:solidFill>
            </a:endParaRPr>
          </a:p>
        </p:txBody>
      </p:sp>
      <p:sp>
        <p:nvSpPr>
          <p:cNvPr id="8" name="Rectangle 7"/>
          <p:cNvSpPr/>
          <p:nvPr/>
        </p:nvSpPr>
        <p:spPr>
          <a:xfrm>
            <a:off x="6926968" y="2180445"/>
            <a:ext cx="3993144" cy="2859984"/>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904" dirty="0">
                <a:solidFill>
                  <a:schemeClr val="tx1">
                    <a:lumMod val="75000"/>
                  </a:schemeClr>
                </a:solidFill>
                <a:latin typeface="Times New Roman" panose="02020603050405020304" pitchFamily="18" charset="0"/>
                <a:cs typeface="Times New Roman" panose="02020603050405020304" pitchFamily="18" charset="0"/>
              </a:rPr>
              <a:t>Environment</a:t>
            </a:r>
            <a:endParaRPr lang="en-US" sz="4896" dirty="0">
              <a:solidFill>
                <a:schemeClr val="tx1">
                  <a:lumMod val="75000"/>
                </a:schemeClr>
              </a:solidFill>
            </a:endParaRPr>
          </a:p>
        </p:txBody>
      </p:sp>
      <p:cxnSp>
        <p:nvCxnSpPr>
          <p:cNvPr id="9" name="Straight Connector 8"/>
          <p:cNvCxnSpPr/>
          <p:nvPr/>
        </p:nvCxnSpPr>
        <p:spPr>
          <a:xfrm>
            <a:off x="985296" y="2192959"/>
            <a:ext cx="10256564" cy="1"/>
          </a:xfrm>
          <a:prstGeom prst="line">
            <a:avLst/>
          </a:prstGeom>
          <a:ln>
            <a:solidFill>
              <a:srgbClr val="D8C8BA"/>
            </a:solidFill>
            <a:prstDash val="dash"/>
          </a:ln>
        </p:spPr>
        <p:style>
          <a:lnRef idx="1">
            <a:schemeClr val="accent4"/>
          </a:lnRef>
          <a:fillRef idx="0">
            <a:schemeClr val="accent4"/>
          </a:fillRef>
          <a:effectRef idx="0">
            <a:schemeClr val="accent4"/>
          </a:effectRef>
          <a:fontRef idx="minor">
            <a:schemeClr val="tx1"/>
          </a:fontRef>
        </p:style>
      </p:cxnSp>
      <p:cxnSp>
        <p:nvCxnSpPr>
          <p:cNvPr id="10" name="Straight Connector 9"/>
          <p:cNvCxnSpPr/>
          <p:nvPr/>
        </p:nvCxnSpPr>
        <p:spPr>
          <a:xfrm>
            <a:off x="985296" y="5144053"/>
            <a:ext cx="10256564" cy="1"/>
          </a:xfrm>
          <a:prstGeom prst="line">
            <a:avLst/>
          </a:prstGeom>
          <a:ln>
            <a:solidFill>
              <a:srgbClr val="D8C8BA"/>
            </a:solidFill>
            <a:prstDash val="dash"/>
          </a:ln>
        </p:spPr>
        <p:style>
          <a:lnRef idx="1">
            <a:schemeClr val="accent4"/>
          </a:lnRef>
          <a:fillRef idx="0">
            <a:schemeClr val="accent4"/>
          </a:fillRef>
          <a:effectRef idx="0">
            <a:schemeClr val="accent4"/>
          </a:effectRef>
          <a:fontRef idx="minor">
            <a:schemeClr val="tx1"/>
          </a:fontRef>
        </p:style>
      </p:cxnSp>
      <p:sp>
        <p:nvSpPr>
          <p:cNvPr id="11" name="Title 10"/>
          <p:cNvSpPr>
            <a:spLocks noGrp="1"/>
          </p:cNvSpPr>
          <p:nvPr>
            <p:ph type="title"/>
          </p:nvPr>
        </p:nvSpPr>
        <p:spPr/>
        <p:txBody>
          <a:bodyPr/>
          <a:lstStyle/>
          <a:p>
            <a:endParaRPr lang="en-US"/>
          </a:p>
        </p:txBody>
      </p:sp>
    </p:spTree>
    <p:extLst>
      <p:ext uri="{BB962C8B-B14F-4D97-AF65-F5344CB8AC3E}">
        <p14:creationId xmlns:p14="http://schemas.microsoft.com/office/powerpoint/2010/main" val="1465973599"/>
      </p:ext>
    </p:extLst>
  </p:cSld>
  <p:clrMapOvr>
    <a:masterClrMapping/>
  </p:clrMapOvr>
  <p:transition>
    <p:fade/>
  </p:transition>
  <p:timing>
    <p:tnLst>
      <p:par>
        <p:cTn id="1" dur="indefinite" restart="never" nodeType="tmRoot"/>
      </p:par>
    </p:tnLst>
  </p:timing>
</p:sld>
</file>

<file path=ppt/theme/theme1.xml><?xml version="1.0" encoding="utf-8"?>
<a:theme xmlns:a="http://schemas.openxmlformats.org/drawingml/2006/main" name="TechEd_2013_Template_16x9">
  <a:themeElements>
    <a:clrScheme name="TechEd 2013 Template">
      <a:dk1>
        <a:srgbClr val="000000"/>
      </a:dk1>
      <a:lt1>
        <a:srgbClr val="FFFFFF"/>
      </a:lt1>
      <a:dk2>
        <a:srgbClr val="002050"/>
      </a:dk2>
      <a:lt2>
        <a:srgbClr val="FFFFFF"/>
      </a:lt2>
      <a:accent1>
        <a:srgbClr val="0072C6"/>
      </a:accent1>
      <a:accent2>
        <a:srgbClr val="DC3C00"/>
      </a:accent2>
      <a:accent3>
        <a:srgbClr val="505050"/>
      </a:accent3>
      <a:accent4>
        <a:srgbClr val="D2D2D2"/>
      </a:accent4>
      <a:accent5>
        <a:srgbClr val="7FBA00"/>
      </a:accent5>
      <a:accent6>
        <a:srgbClr val="007233"/>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2013_Template_r05" id="{52CF7746-2BCC-4712-8D0A-4EFD2BD35E94}" vid="{95027F19-C175-4D31-A201-08949528A90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2B0BB5962AB3C45A9A1CE1EC4C4F647" ma:contentTypeVersion="0" ma:contentTypeDescription="Create a new document." ma:contentTypeScope="" ma:versionID="16b75628e77f02951c453071cf8a016e">
  <xsd:schema xmlns:xsd="http://www.w3.org/2001/XMLSchema" xmlns:xs="http://www.w3.org/2001/XMLSchema" xmlns:p="http://schemas.microsoft.com/office/2006/metadata/properties" targetNamespace="http://schemas.microsoft.com/office/2006/metadata/properties" ma:root="true" ma:fieldsID="3bf1d1d65b83a35312c7df0375d09d6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Control xmlns="http://schemas.microsoft.com/VisualStudio/2011/storyboarding/control">
  <Id Name="StorytellingMaxOnPhoneAndTV.SurprisedMobile" Revision="1" Stencil="StorytellingMaxOnPhoneAndTV" StencilVersion="1.0"/>
</Control>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4.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3A54C81-9AB5-446A-878C-797D859B38C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73596B7A-119B-4E5A-9A1C-18E326FFDF4E}">
  <ds:schemaRefs>
    <ds:schemaRef ds:uri="http://schemas.microsoft.com/VisualStudio/2011/storyboarding/control"/>
  </ds:schemaRefs>
</ds:datastoreItem>
</file>

<file path=customXml/itemProps3.xml><?xml version="1.0" encoding="utf-8"?>
<ds:datastoreItem xmlns:ds="http://schemas.openxmlformats.org/officeDocument/2006/customXml" ds:itemID="{F990F116-B58F-4255-B05B-DA3808E0E5C6}">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www.w3.org/XML/1998/namespace"/>
    <ds:schemaRef ds:uri="http://purl.org/dc/dcmitype/"/>
  </ds:schemaRefs>
</ds:datastoreItem>
</file>

<file path=customXml/itemProps4.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TechEd_2013_Speaker_PPT_Template</Template>
  <TotalTime>323</TotalTime>
  <Words>5041</Words>
  <Application>Microsoft Office PowerPoint</Application>
  <PresentationFormat>Custom</PresentationFormat>
  <Paragraphs>335</Paragraphs>
  <Slides>36</Slides>
  <Notes>35</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36</vt:i4>
      </vt:variant>
    </vt:vector>
  </HeadingPairs>
  <TitlesOfParts>
    <vt:vector size="45" baseType="lpstr">
      <vt:lpstr>Arial</vt:lpstr>
      <vt:lpstr>Calibri</vt:lpstr>
      <vt:lpstr>Consolas</vt:lpstr>
      <vt:lpstr>Segoe Light</vt:lpstr>
      <vt:lpstr>Segoe UI</vt:lpstr>
      <vt:lpstr>Segoe UI Light</vt:lpstr>
      <vt:lpstr>Times New Roman</vt:lpstr>
      <vt:lpstr>Wingdings</vt:lpstr>
      <vt:lpstr>TechEd_2013_Template_16x9</vt:lpstr>
      <vt:lpstr>PowerPoint Presentation</vt:lpstr>
      <vt:lpstr>Agile Software Development with Microsoft Visual Studio ALM</vt:lpstr>
      <vt:lpstr>PowerPoint Presentation</vt:lpstr>
      <vt:lpstr>What is this talk?</vt:lpstr>
      <vt:lpstr>Who is Aaron?</vt:lpstr>
      <vt:lpstr>Who is Peter?</vt:lpstr>
      <vt:lpstr>PowerPoint Presentation</vt:lpstr>
      <vt:lpstr>What’s Changed?</vt:lpstr>
      <vt:lpstr>PowerPoint Presentation</vt:lpstr>
      <vt:lpstr>PowerPoint Presentation</vt:lpstr>
      <vt:lpstr>Do you care about control? Or your team’s environment?</vt:lpstr>
      <vt:lpstr>Retrospectives</vt:lpstr>
      <vt:lpstr>Retrospectives</vt:lpstr>
      <vt:lpstr>Retrospectives</vt:lpstr>
      <vt:lpstr>Retrospectives</vt:lpstr>
      <vt:lpstr>Retrospectives</vt:lpstr>
      <vt:lpstr>Retrospectives</vt:lpstr>
      <vt:lpstr>Is your team regularly adjusting its behavior?</vt:lpstr>
      <vt:lpstr>Play the same game</vt:lpstr>
      <vt:lpstr>Iteration Length</vt:lpstr>
      <vt:lpstr>Area Paths – Where is the work?</vt:lpstr>
      <vt:lpstr>Are your teams playing the same game you are?</vt:lpstr>
      <vt:lpstr>Debt</vt:lpstr>
      <vt:lpstr>Debt Leads to…</vt:lpstr>
      <vt:lpstr>How much debt are your  teams carrying?</vt:lpstr>
      <vt:lpstr>You Get What  You Measure</vt:lpstr>
      <vt:lpstr>Planning for debt</vt:lpstr>
      <vt:lpstr>A bug creation machine?</vt:lpstr>
      <vt:lpstr>What are you measuring? What does that produce?    What should you be measuring?</vt:lpstr>
      <vt:lpstr>PM or PO?</vt:lpstr>
      <vt:lpstr>Does your PO sit in the room? Or outside the room?</vt:lpstr>
      <vt:lpstr>Summary</vt:lpstr>
      <vt:lpstr>Thanks!</vt:lpstr>
      <vt:lpstr>Complete an evaluation on CommNet and enter to win!</vt:lpstr>
      <vt:lpstr>MS tag</vt:lpstr>
      <vt:lpstr>PowerPoint Presentation</vt:lpstr>
    </vt:vector>
  </TitlesOfParts>
  <Manager>&lt;Comms manager/speech writer&gt;</Manager>
  <Company>Personal</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DEV-B212: Agile Software Development with Microsoft Visual Studio ALM</dc:title>
  <dc:subject>TechEd 2013</dc:subject>
  <dc:creator> Aaron Bjork, Peter Provost</dc:creator>
  <cp:keywords>TechEd 2013</cp:keywords>
  <dc:description>Template by: Jordan Cayabyab, Artitudes Design, Inc.
Formatting by: Lynnette Spear, Silver Fox Productions, Inc.
Audience Type: Internal/External</dc:description>
  <cp:lastModifiedBy>Shows</cp:lastModifiedBy>
  <cp:revision>67</cp:revision>
  <dcterms:created xsi:type="dcterms:W3CDTF">2013-05-30T18:33:37Z</dcterms:created>
  <dcterms:modified xsi:type="dcterms:W3CDTF">2013-06-03T18:44:07Z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0x010100A2B0BB5962AB3C45A9A1CE1EC4C4F647</vt:lpwstr>
  </property>
  <property fmtid="{D5CDD505-2E9C-101B-9397-08002B2CF9AE}" pid="3" name="Product">
    <vt:lpwstr/>
  </property>
  <property fmtid="{D5CDD505-2E9C-101B-9397-08002B2CF9AE}" pid="4" name="Event1">
    <vt:lpwstr>217;#Unassigned|e51362f4-782c-41a8-bb7b-e0cfc8669933</vt:lpwstr>
  </property>
  <property fmtid="{D5CDD505-2E9C-101B-9397-08002B2CF9AE}" pid="5" name="Audience">
    <vt:lpwstr/>
  </property>
</Properties>
</file>